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0" r:id="rId1"/>
  </p:sldMasterIdLst>
  <p:notesMasterIdLst>
    <p:notesMasterId r:id="rId40"/>
  </p:notesMasterIdLst>
  <p:sldIdLst>
    <p:sldId id="462" r:id="rId2"/>
    <p:sldId id="468" r:id="rId3"/>
    <p:sldId id="469" r:id="rId4"/>
    <p:sldId id="473" r:id="rId5"/>
    <p:sldId id="474" r:id="rId6"/>
    <p:sldId id="475" r:id="rId7"/>
    <p:sldId id="499" r:id="rId8"/>
    <p:sldId id="476" r:id="rId9"/>
    <p:sldId id="500" r:id="rId10"/>
    <p:sldId id="501" r:id="rId11"/>
    <p:sldId id="477" r:id="rId12"/>
    <p:sldId id="478" r:id="rId13"/>
    <p:sldId id="479" r:id="rId14"/>
    <p:sldId id="480" r:id="rId15"/>
    <p:sldId id="502" r:id="rId16"/>
    <p:sldId id="503" r:id="rId17"/>
    <p:sldId id="506" r:id="rId18"/>
    <p:sldId id="507" r:id="rId19"/>
    <p:sldId id="508" r:id="rId20"/>
    <p:sldId id="509" r:id="rId21"/>
    <p:sldId id="510" r:id="rId22"/>
    <p:sldId id="511" r:id="rId23"/>
    <p:sldId id="512" r:id="rId24"/>
    <p:sldId id="513" r:id="rId25"/>
    <p:sldId id="514" r:id="rId26"/>
    <p:sldId id="515" r:id="rId27"/>
    <p:sldId id="516" r:id="rId28"/>
    <p:sldId id="517" r:id="rId29"/>
    <p:sldId id="518" r:id="rId30"/>
    <p:sldId id="519" r:id="rId31"/>
    <p:sldId id="520" r:id="rId32"/>
    <p:sldId id="521" r:id="rId33"/>
    <p:sldId id="522" r:id="rId34"/>
    <p:sldId id="491" r:id="rId35"/>
    <p:sldId id="492" r:id="rId36"/>
    <p:sldId id="493" r:id="rId37"/>
    <p:sldId id="505" r:id="rId38"/>
    <p:sldId id="496" r:id="rId39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D62A90"/>
    <a:srgbClr val="00FF00"/>
    <a:srgbClr val="99FF33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781" autoAdjust="0"/>
    <p:restoredTop sz="94576" autoAdjust="0"/>
  </p:normalViewPr>
  <p:slideViewPr>
    <p:cSldViewPr>
      <p:cViewPr varScale="1">
        <p:scale>
          <a:sx n="113" d="100"/>
          <a:sy n="113" d="100"/>
        </p:scale>
        <p:origin x="-1440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9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C680882-5D7D-45A9-B0D8-7C13C25E6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553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7B3B1F-CA54-4011-80B1-C873B6AF2239}" type="slidenum">
              <a:rPr lang="ru-RU" smtClean="0">
                <a:solidFill>
                  <a:srgbClr val="000000"/>
                </a:solidFill>
              </a:rPr>
              <a:pPr/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483131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6C199-FAD2-4350-81C9-BB0F7A8CAFBE}" type="slidenum">
              <a:rPr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3040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26FCF-1AB9-44A2-8C33-E2E71CFEBF9F}" type="slidenum">
              <a:rPr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93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2825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9577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422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01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862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8634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2654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9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1D87D-AB5F-4031-B59E-5F1A8052930C}" type="slidenum">
              <a:rPr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5750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767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2099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5086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707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584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4374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19380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83252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57985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409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FE1D9-52B3-4C02-8018-B32D72E372F5}" type="slidenum">
              <a:rPr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35463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8010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9665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C973E-88D8-4A11-B924-BA61AB996A8F}" type="slidenum">
              <a:rPr/>
              <a:pPr/>
              <a:t>35</a:t>
            </a:fld>
            <a:endParaRPr lang="ru-RU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9622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4FE7-CF99-4916-B10D-F64EAC0EB5CE}" type="slidenum">
              <a:rPr lang="ru-RU" smtClean="0"/>
              <a:pPr/>
              <a:t>38</a:t>
            </a:fld>
            <a:endParaRPr lang="ru-RU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57470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809B7-7FA3-4835-99F3-4DC724B416AE}" type="slidenum">
              <a:rPr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1851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809B7-7FA3-4835-99F3-4DC724B416AE}" type="slidenum">
              <a:rPr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880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5983E-47D5-4EFC-B05A-96FEDCE9BC4B}" type="slidenum">
              <a:rPr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8467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5983E-47D5-4EFC-B05A-96FEDCE9BC4B}" type="slidenum">
              <a:rPr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554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5983E-47D5-4EFC-B05A-96FEDCE9BC4B}" type="slidenum">
              <a:rPr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8295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60125-B45D-400A-98A3-B8B1A0893768}" type="slidenum">
              <a:rPr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734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42950" y="2130435"/>
            <a:ext cx="84201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9" y="103191"/>
            <a:ext cx="972001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33"/>
          <p:cNvSpPr txBox="1">
            <a:spLocks noChangeArrowheads="1"/>
          </p:cNvSpPr>
          <p:nvPr userDrawn="1"/>
        </p:nvSpPr>
        <p:spPr bwMode="auto">
          <a:xfrm>
            <a:off x="1166786" y="115888"/>
            <a:ext cx="8739214" cy="8125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Нижегородский государственный университет им. Н.И. Лобачевского </a:t>
            </a:r>
            <a:endParaRPr lang="ru-RU" sz="2000" b="1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Институт информационных технологий, математики и механики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178948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2" y="6161092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7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08738"/>
            <a:ext cx="93556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984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1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A67C-33BD-4A59-9EAE-678C8C03C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7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pic>
        <p:nvPicPr>
          <p:cNvPr id="14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2" y="6161092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003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24731C-66F4-4E24-8C0A-51A1D0A75D0E}" type="slidenum">
              <a:rPr lang="ru-RU"/>
              <a:pPr/>
              <a:t>‹#›</a:t>
            </a:fld>
            <a:r>
              <a:rPr lang="ru-RU"/>
              <a:t>-26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 Гергель В.П.</a:t>
            </a:r>
            <a:endParaRPr lang="ru-RU" sz="1200" b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DA1DAE-09AB-4733-B39D-2C4879AFA293}" type="slidenum">
              <a:rPr lang="ru-RU"/>
              <a:pPr/>
              <a:t>‹#›</a:t>
            </a:fld>
            <a:r>
              <a:rPr lang="ru-RU"/>
              <a:t>-26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 Гергель В.П.</a:t>
            </a:r>
            <a:endParaRPr lang="ru-RU" sz="1200" b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450" y="207963"/>
            <a:ext cx="946589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Введение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092" y="1071546"/>
            <a:ext cx="950125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6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19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08738"/>
            <a:ext cx="93556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pic>
        <p:nvPicPr>
          <p:cNvPr id="11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1" y="6161090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325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809625" indent="-2667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076325" indent="-2667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343025" indent="-2667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tabLst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jpeg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5" Type="http://schemas.openxmlformats.org/officeDocument/2006/relationships/hyperlink" Target="../html/10_text/ttext.htm" TargetMode="External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html/10_text/ttext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9.jpeg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n.ru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ergel@unn.ru" TargetMode="External"/><Relationship Id="rId5" Type="http://schemas.openxmlformats.org/officeDocument/2006/relationships/hyperlink" Target="http://www.software.unn.ru/?dir=17" TargetMode="External"/><Relationship Id="rId4" Type="http://schemas.openxmlformats.org/officeDocument/2006/relationships/hyperlink" Target="http://www.itmm.unn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25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238" y="87313"/>
            <a:ext cx="22383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87313"/>
            <a:ext cx="22860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7313" y="87313"/>
            <a:ext cx="2400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9988" y="87313"/>
            <a:ext cx="26558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293" y="1785926"/>
            <a:ext cx="18557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2600" y="1841629"/>
            <a:ext cx="8553400" cy="7232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Нижегородский государственный университет им. Н.И. Лобачевского</a:t>
            </a:r>
            <a:r>
              <a:rPr lang="en-US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 </a:t>
            </a:r>
            <a:endParaRPr lang="en-US" sz="1600" b="1" cap="small" dirty="0" smtClean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Институт информационных технологий, математики и механики</a:t>
            </a:r>
            <a:endParaRPr lang="en-US" b="1" cap="small" dirty="0" smtClean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0463" y="3337828"/>
            <a:ext cx="5500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Методы программирования - 2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76407" y="2905780"/>
            <a:ext cx="2058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Учебный курс</a:t>
            </a:r>
            <a:endParaRPr lang="ru-RU" sz="2400" i="1" dirty="0"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928B487-93E0-4EC3-868F-2CCD169C20E3}" type="slidenum">
              <a:rPr lang="ru-RU" smtClean="0"/>
              <a:pPr/>
              <a:t>10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72480" y="1268760"/>
            <a:ext cx="8338120" cy="294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600" b="1" dirty="0"/>
              <a:t>Структура звена</a:t>
            </a:r>
          </a:p>
          <a:p>
            <a:pPr marL="381000" indent="-1905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000" dirty="0">
                <a:latin typeface="Courier New Cyr" pitchFamily="49" charset="-52"/>
              </a:rPr>
              <a:t>#</a:t>
            </a:r>
            <a:r>
              <a:rPr lang="ru-RU" sz="2000" dirty="0" err="1">
                <a:latin typeface="Courier New Cyr" pitchFamily="49" charset="-52"/>
              </a:rPr>
              <a:t>define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TextLineLength</a:t>
            </a:r>
            <a:r>
              <a:rPr lang="ru-RU" sz="2000" dirty="0">
                <a:latin typeface="Courier New Cyr" pitchFamily="49" charset="-52"/>
              </a:rPr>
              <a:t>  20</a:t>
            </a:r>
          </a:p>
          <a:p>
            <a:pPr marL="381000" indent="-1905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000" dirty="0" err="1">
                <a:latin typeface="Courier New Cyr" pitchFamily="49" charset="-52"/>
              </a:rPr>
              <a:t>typedef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char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TStr</a:t>
            </a:r>
            <a:r>
              <a:rPr lang="ru-RU" sz="2000" dirty="0">
                <a:latin typeface="Courier New Cyr" pitchFamily="49" charset="-52"/>
              </a:rPr>
              <a:t>[</a:t>
            </a:r>
            <a:r>
              <a:rPr lang="ru-RU" sz="2000" dirty="0" err="1">
                <a:latin typeface="Courier New Cyr" pitchFamily="49" charset="-52"/>
              </a:rPr>
              <a:t>TextLineLength</a:t>
            </a:r>
            <a:r>
              <a:rPr lang="ru-RU" sz="2000" dirty="0">
                <a:latin typeface="Courier New Cyr" pitchFamily="49" charset="-52"/>
              </a:rPr>
              <a:t>];</a:t>
            </a:r>
          </a:p>
          <a:p>
            <a:pPr marL="381000" indent="-1905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000" dirty="0" err="1">
                <a:latin typeface="Courier New Cyr" pitchFamily="49" charset="-52"/>
              </a:rPr>
              <a:t>class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TTextLink</a:t>
            </a:r>
            <a:r>
              <a:rPr lang="ru-RU" sz="2000" dirty="0">
                <a:latin typeface="Courier New Cyr" pitchFamily="49" charset="-52"/>
              </a:rPr>
              <a:t> : </a:t>
            </a:r>
            <a:r>
              <a:rPr lang="ru-RU" sz="2000" dirty="0" err="1">
                <a:latin typeface="Courier New Cyr" pitchFamily="49" charset="-52"/>
              </a:rPr>
              <a:t>public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TDatValue</a:t>
            </a:r>
            <a:r>
              <a:rPr lang="ru-RU" sz="2000" dirty="0">
                <a:latin typeface="Courier New Cyr" pitchFamily="49" charset="-52"/>
              </a:rPr>
              <a:t> {</a:t>
            </a:r>
          </a:p>
          <a:p>
            <a:pPr marL="381000" indent="-1905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000" dirty="0">
                <a:latin typeface="Courier New Cyr" pitchFamily="49" charset="-52"/>
              </a:rPr>
              <a:t>  </a:t>
            </a:r>
            <a:r>
              <a:rPr lang="ru-RU" sz="2000" dirty="0" err="1">
                <a:latin typeface="Courier New Cyr" pitchFamily="49" charset="-52"/>
              </a:rPr>
              <a:t>protected</a:t>
            </a:r>
            <a:r>
              <a:rPr lang="ru-RU" sz="2000" dirty="0">
                <a:latin typeface="Courier New Cyr" pitchFamily="49" charset="-52"/>
              </a:rPr>
              <a:t>:</a:t>
            </a:r>
          </a:p>
          <a:p>
            <a:pPr marL="381000" indent="-1905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TStr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Str</a:t>
            </a:r>
            <a:r>
              <a:rPr lang="ru-RU" sz="2000" dirty="0">
                <a:latin typeface="Courier New Cyr" pitchFamily="49" charset="-52"/>
              </a:rPr>
              <a:t>;</a:t>
            </a:r>
          </a:p>
          <a:p>
            <a:pPr marL="381000" indent="-1905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TTextLink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en-US" sz="2000" dirty="0">
                <a:latin typeface="Courier New Cyr" pitchFamily="49" charset="-52"/>
              </a:rPr>
              <a:t>*</a:t>
            </a:r>
            <a:r>
              <a:rPr lang="ru-RU" sz="2000" dirty="0" err="1">
                <a:latin typeface="Courier New Cyr" pitchFamily="49" charset="-52"/>
              </a:rPr>
              <a:t>pNext</a:t>
            </a:r>
            <a:r>
              <a:rPr lang="ru-RU" sz="2000" dirty="0">
                <a:latin typeface="Courier New Cyr" pitchFamily="49" charset="-52"/>
              </a:rPr>
              <a:t>, </a:t>
            </a:r>
            <a:r>
              <a:rPr lang="en-US" sz="2000" dirty="0">
                <a:latin typeface="Courier New Cyr" pitchFamily="49" charset="-52"/>
              </a:rPr>
              <a:t>*</a:t>
            </a:r>
            <a:r>
              <a:rPr lang="ru-RU" sz="2000" dirty="0" err="1">
                <a:latin typeface="Courier New Cyr" pitchFamily="49" charset="-52"/>
              </a:rPr>
              <a:t>pDown</a:t>
            </a:r>
            <a:r>
              <a:rPr lang="ru-RU" sz="2000" dirty="0">
                <a:latin typeface="Courier New Cyr" pitchFamily="49" charset="-52"/>
              </a:rPr>
              <a:t>;</a:t>
            </a:r>
          </a:p>
          <a:p>
            <a:pPr marL="381000" indent="-1905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2000" dirty="0">
                <a:latin typeface="Courier New Cyr" pitchFamily="49" charset="-52"/>
              </a:rPr>
              <a:t>};</a:t>
            </a:r>
            <a:endParaRPr lang="ru-RU" sz="2000" dirty="0">
              <a:latin typeface="Courier New Cyr" pitchFamily="49" charset="-52"/>
            </a:endParaRPr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776536" y="4437112"/>
          <a:ext cx="3681412" cy="1382712"/>
        </p:xfrm>
        <a:graphic>
          <a:graphicData uri="http://schemas.openxmlformats.org/presentationml/2006/ole">
            <p:oleObj spid="_x0000_s35848" r:id="rId4" imgW="1569720" imgH="589280" progId="Word.Picture.8">
              <p:embed/>
            </p:oleObj>
          </a:graphicData>
        </a:graphic>
      </p:graphicFrame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2. Выбор структуры хранения текста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2EC62539-E182-40AE-9C69-DEA2E0C56667}" type="slidenum">
              <a:rPr lang="ru-RU" smtClean="0"/>
              <a:pPr/>
              <a:t>11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72480" y="1268760"/>
            <a:ext cx="8338120" cy="163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  <a:buFont typeface="Wingdings" pitchFamily="2" charset="2"/>
              <a:buChar char="þ"/>
            </a:pPr>
            <a:r>
              <a:rPr lang="ru-RU" sz="2600" dirty="0"/>
              <a:t>Указатель </a:t>
            </a:r>
            <a:r>
              <a:rPr lang="en-US" sz="2600" b="1" dirty="0" err="1">
                <a:solidFill>
                  <a:schemeClr val="tx1"/>
                </a:solidFill>
              </a:rPr>
              <a:t>pNext</a:t>
            </a:r>
            <a:r>
              <a:rPr lang="en-US" sz="2600" dirty="0"/>
              <a:t> </a:t>
            </a:r>
            <a:r>
              <a:rPr lang="ru-RU" sz="2600" dirty="0"/>
              <a:t>есть ссылка на следующий элемент того же уровня</a:t>
            </a:r>
          </a:p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  <a:buFont typeface="Wingdings" pitchFamily="2" charset="2"/>
              <a:buChar char="þ"/>
            </a:pPr>
            <a:r>
              <a:rPr lang="ru-RU" sz="2600" dirty="0"/>
              <a:t>Указатель </a:t>
            </a:r>
            <a:r>
              <a:rPr lang="en-US" sz="2600" b="1" dirty="0" err="1">
                <a:solidFill>
                  <a:schemeClr val="tx1"/>
                </a:solidFill>
              </a:rPr>
              <a:t>pDown</a:t>
            </a:r>
            <a:r>
              <a:rPr lang="en-US" sz="2600" dirty="0"/>
              <a:t> </a:t>
            </a:r>
            <a:r>
              <a:rPr lang="ru-RU" sz="2600" dirty="0"/>
              <a:t>есть ссылка на структуру хранения ниже расположенного уровня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00472" y="2868960"/>
            <a:ext cx="8486328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600" b="1" dirty="0"/>
              <a:t>Представление строки (атомарного элемента)</a:t>
            </a:r>
          </a:p>
        </p:txBody>
      </p:sp>
      <p:graphicFrame>
        <p:nvGraphicFramePr>
          <p:cNvPr id="25" name="Object 7"/>
          <p:cNvGraphicFramePr>
            <a:graphicFrameLocks noChangeAspect="1"/>
          </p:cNvGraphicFramePr>
          <p:nvPr/>
        </p:nvGraphicFramePr>
        <p:xfrm>
          <a:off x="1280592" y="3573016"/>
          <a:ext cx="3200400" cy="1412875"/>
        </p:xfrm>
        <a:graphic>
          <a:graphicData uri="http://schemas.openxmlformats.org/presentationml/2006/ole">
            <p:oleObj spid="_x0000_s33801" name="Рисунок" r:id="rId4" imgW="1295400" imgH="574040" progId="Word.Picture.8">
              <p:embed/>
            </p:oleObj>
          </a:graphicData>
        </a:graphic>
      </p:graphicFrame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00472" y="5229200"/>
            <a:ext cx="8414320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  <a:buFont typeface="Wingdings" pitchFamily="2" charset="2"/>
              <a:buChar char="þ"/>
            </a:pPr>
            <a:r>
              <a:rPr lang="ru-RU" sz="2600" dirty="0"/>
              <a:t>Признак атомарности элемента</a:t>
            </a:r>
            <a:r>
              <a:rPr lang="en-US" sz="2600" dirty="0"/>
              <a:t> </a:t>
            </a:r>
            <a:r>
              <a:rPr lang="ru-RU" sz="2600" dirty="0"/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pDown</a:t>
            </a:r>
            <a:r>
              <a:rPr lang="en-US" sz="2600" b="1" dirty="0">
                <a:solidFill>
                  <a:schemeClr val="tx1"/>
                </a:solidFill>
              </a:rPr>
              <a:t>==NULL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2. Выбор структуры хранения текста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7BD13E36-1A24-4AC1-9550-2DF4E43C52B6}" type="slidenum">
              <a:rPr lang="ru-RU" smtClean="0"/>
              <a:pPr/>
              <a:t>12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23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272480" y="1268760"/>
            <a:ext cx="8414320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600" b="1" dirty="0"/>
              <a:t>Представление структурного элемента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72480" y="3601616"/>
            <a:ext cx="8414320" cy="199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  <a:buFont typeface="Wingdings" pitchFamily="2" charset="2"/>
              <a:buChar char="þ"/>
            </a:pPr>
            <a:r>
              <a:rPr lang="ru-RU" sz="2600" dirty="0"/>
              <a:t>Для ссылки на ниже расположенный уровень используется указатель</a:t>
            </a:r>
            <a:r>
              <a:rPr lang="en-US" sz="2600" dirty="0"/>
              <a:t> </a:t>
            </a:r>
            <a:r>
              <a:rPr lang="ru-RU" sz="2600" dirty="0"/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pDown</a:t>
            </a:r>
            <a:endParaRPr lang="ru-RU" sz="2600" b="1" dirty="0"/>
          </a:p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  <a:buFont typeface="Wingdings" pitchFamily="2" charset="2"/>
              <a:buChar char="þ"/>
            </a:pPr>
            <a:r>
              <a:rPr lang="ru-RU" sz="2600" dirty="0"/>
              <a:t>Поле </a:t>
            </a:r>
            <a:r>
              <a:rPr lang="en-US" sz="2600" b="1" dirty="0" err="1">
                <a:solidFill>
                  <a:schemeClr val="tx1"/>
                </a:solidFill>
              </a:rPr>
              <a:t>Str</a:t>
            </a:r>
            <a:r>
              <a:rPr lang="en-US" sz="2600" b="1" dirty="0"/>
              <a:t> </a:t>
            </a:r>
            <a:r>
              <a:rPr lang="ru-RU" sz="2600" dirty="0"/>
              <a:t>можно использовать для именования структурных элементов текста (название всего текста, его разделов, подразделов и т.д.)</a:t>
            </a:r>
          </a:p>
        </p:txBody>
      </p:sp>
      <p:graphicFrame>
        <p:nvGraphicFramePr>
          <p:cNvPr id="37" name="Object 9"/>
          <p:cNvGraphicFramePr>
            <a:graphicFrameLocks noChangeAspect="1"/>
          </p:cNvGraphicFramePr>
          <p:nvPr/>
        </p:nvGraphicFramePr>
        <p:xfrm>
          <a:off x="848544" y="1988840"/>
          <a:ext cx="7904361" cy="1295400"/>
        </p:xfrm>
        <a:graphic>
          <a:graphicData uri="http://schemas.openxmlformats.org/presentationml/2006/ole">
            <p:oleObj spid="_x0000_s31757" r:id="rId4" imgW="3017520" imgH="553720" progId="Word.Picture.8">
              <p:embed/>
            </p:oleObj>
          </a:graphicData>
        </a:graphic>
      </p:graphicFrame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2. Выбор структуры хранения текста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  <p:bldP spid="3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3B294CD9-4E1E-4B2D-9BE8-5C319BF6F19C}" type="slidenum">
              <a:rPr lang="ru-RU" smtClean="0"/>
              <a:pPr/>
              <a:t>13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00472" y="1124744"/>
            <a:ext cx="8486328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600" b="1" dirty="0"/>
              <a:t>Пример структуры хранения</a:t>
            </a:r>
          </a:p>
        </p:txBody>
      </p:sp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2119839"/>
              </p:ext>
            </p:extLst>
          </p:nvPr>
        </p:nvGraphicFramePr>
        <p:xfrm>
          <a:off x="2360712" y="1844824"/>
          <a:ext cx="4078866" cy="3962400"/>
        </p:xfrm>
        <a:graphic>
          <a:graphicData uri="http://schemas.openxmlformats.org/presentationml/2006/ole">
            <p:oleObj spid="_x0000_s64519" r:id="rId4" imgW="1950720" imgH="2133600" progId="Word.Picture.8">
              <p:embed/>
            </p:oleObj>
          </a:graphicData>
        </a:graphic>
      </p:graphicFrame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2. Выбор структуры хранения текста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14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9" name="Rectangle 17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2. Выбор структуры хранения текста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72480" y="1268760"/>
            <a:ext cx="8414320" cy="346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600" b="1" dirty="0"/>
              <a:t>Базовые операции обработки звена</a:t>
            </a:r>
          </a:p>
          <a:p>
            <a:pPr marL="190500" lvl="1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  <a:buFontTx/>
              <a:buChar char="•"/>
            </a:pPr>
            <a:r>
              <a:rPr lang="ru-RU" sz="2600" dirty="0"/>
              <a:t> Порождение звена (конструктор)</a:t>
            </a:r>
          </a:p>
          <a:p>
            <a:pPr marL="190500" lvl="1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  <a:buFontTx/>
              <a:buNone/>
            </a:pPr>
            <a:r>
              <a:rPr lang="ru-RU" sz="2000" dirty="0" err="1">
                <a:latin typeface="Courier New Cyr" pitchFamily="49" charset="-52"/>
              </a:rPr>
              <a:t>TTextLink</a:t>
            </a:r>
            <a:r>
              <a:rPr lang="ru-RU" sz="2000" dirty="0">
                <a:latin typeface="Courier New Cyr" pitchFamily="49" charset="-52"/>
              </a:rPr>
              <a:t> ( </a:t>
            </a:r>
            <a:r>
              <a:rPr lang="ru-RU" sz="2000" dirty="0" err="1">
                <a:latin typeface="Courier New Cyr" pitchFamily="49" charset="-52"/>
              </a:rPr>
              <a:t>TStr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s=NULL</a:t>
            </a:r>
            <a:r>
              <a:rPr lang="ru-RU" sz="2000" dirty="0">
                <a:latin typeface="Courier New Cyr" pitchFamily="49" charset="-52"/>
              </a:rPr>
              <a:t>, </a:t>
            </a:r>
            <a:br>
              <a:rPr lang="ru-RU" sz="2000" dirty="0">
                <a:latin typeface="Courier New Cyr" pitchFamily="49" charset="-52"/>
              </a:rPr>
            </a:br>
            <a:r>
              <a:rPr lang="ru-RU" sz="2000" dirty="0">
                <a:latin typeface="Courier New Cyr" pitchFamily="49" charset="-52"/>
              </a:rPr>
              <a:t>            </a:t>
            </a:r>
            <a:r>
              <a:rPr lang="ru-RU" sz="2000" dirty="0" err="1">
                <a:latin typeface="Courier New Cyr" pitchFamily="49" charset="-52"/>
              </a:rPr>
              <a:t>PTTextLink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pn=NULL</a:t>
            </a:r>
            <a:r>
              <a:rPr lang="ru-RU" sz="2000" dirty="0">
                <a:latin typeface="Courier New Cyr" pitchFamily="49" charset="-52"/>
              </a:rPr>
              <a:t>,</a:t>
            </a:r>
            <a:br>
              <a:rPr lang="ru-RU" sz="2000" dirty="0">
                <a:latin typeface="Courier New Cyr" pitchFamily="49" charset="-52"/>
              </a:rPr>
            </a:br>
            <a:r>
              <a:rPr lang="ru-RU" sz="2000" dirty="0">
                <a:latin typeface="Courier New Cyr" pitchFamily="49" charset="-52"/>
              </a:rPr>
              <a:t>            </a:t>
            </a:r>
            <a:r>
              <a:rPr lang="ru-RU" sz="2000" dirty="0" err="1">
                <a:latin typeface="Courier New Cyr" pitchFamily="49" charset="-52"/>
              </a:rPr>
              <a:t>PTTextLink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pd=NULL</a:t>
            </a:r>
            <a:r>
              <a:rPr lang="ru-RU" sz="2000" dirty="0">
                <a:latin typeface="Courier New Cyr" pitchFamily="49" charset="-52"/>
              </a:rPr>
              <a:t> )</a:t>
            </a:r>
            <a:r>
              <a:rPr lang="en-US" sz="2000" dirty="0">
                <a:latin typeface="Courier New Cyr" pitchFamily="49" charset="-52"/>
              </a:rPr>
              <a:t>;</a:t>
            </a:r>
            <a:endParaRPr lang="ru-RU" sz="2000" dirty="0">
              <a:latin typeface="Courier New Cyr" pitchFamily="49" charset="-52"/>
            </a:endParaRPr>
          </a:p>
          <a:p>
            <a:pPr marL="190500" lvl="1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  <a:buFontTx/>
              <a:buChar char="•"/>
            </a:pPr>
            <a:r>
              <a:rPr lang="ru-RU" sz="2000" dirty="0"/>
              <a:t> </a:t>
            </a:r>
            <a:r>
              <a:rPr lang="ru-RU" sz="2600" dirty="0"/>
              <a:t>Переход к следующей звену</a:t>
            </a:r>
          </a:p>
          <a:p>
            <a:pPr marL="190500" lvl="1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  <a:buFontTx/>
              <a:buNone/>
            </a:pPr>
            <a:r>
              <a:rPr lang="ru-RU" sz="2000" dirty="0" err="1">
                <a:latin typeface="Courier New Cyr" pitchFamily="49" charset="-52"/>
              </a:rPr>
              <a:t>PTTextLink</a:t>
            </a:r>
            <a:r>
              <a:rPr lang="ru-RU" sz="2000" dirty="0">
                <a:latin typeface="Courier New Cyr" pitchFamily="49" charset="-52"/>
              </a:rPr>
              <a:t>  </a:t>
            </a:r>
            <a:r>
              <a:rPr lang="ru-RU" sz="2000" dirty="0" err="1">
                <a:latin typeface="Courier New Cyr" pitchFamily="49" charset="-52"/>
              </a:rPr>
              <a:t>GetNext</a:t>
            </a:r>
            <a:r>
              <a:rPr lang="ru-RU" sz="2000" dirty="0">
                <a:latin typeface="Courier New Cyr" pitchFamily="49" charset="-52"/>
              </a:rPr>
              <a:t>() { </a:t>
            </a:r>
            <a:r>
              <a:rPr lang="ru-RU" sz="2000" dirty="0" err="1">
                <a:latin typeface="Courier New Cyr" pitchFamily="49" charset="-52"/>
              </a:rPr>
              <a:t>return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pNext</a:t>
            </a:r>
            <a:r>
              <a:rPr lang="ru-RU" sz="2000" dirty="0">
                <a:latin typeface="Courier New Cyr" pitchFamily="49" charset="-52"/>
              </a:rPr>
              <a:t>; }</a:t>
            </a:r>
          </a:p>
          <a:p>
            <a:pPr marL="190500" lvl="1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  <a:buFontTx/>
              <a:buChar char="•"/>
            </a:pPr>
            <a:r>
              <a:rPr lang="ru-RU" sz="2000" dirty="0"/>
              <a:t> </a:t>
            </a:r>
            <a:r>
              <a:rPr lang="ru-RU" sz="2600" dirty="0"/>
              <a:t>Переход на подуровень</a:t>
            </a:r>
          </a:p>
          <a:p>
            <a:pPr marL="190500" lvl="1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  <a:buFontTx/>
              <a:buNone/>
            </a:pPr>
            <a:r>
              <a:rPr lang="ru-RU" sz="2000" dirty="0" err="1">
                <a:latin typeface="Courier New Cyr" pitchFamily="49" charset="-52"/>
              </a:rPr>
              <a:t>PTTextLink</a:t>
            </a:r>
            <a:r>
              <a:rPr lang="ru-RU" sz="2000" dirty="0">
                <a:latin typeface="Courier New Cyr" pitchFamily="49" charset="-52"/>
              </a:rPr>
              <a:t>  </a:t>
            </a:r>
            <a:r>
              <a:rPr lang="ru-RU" sz="2000" dirty="0" err="1">
                <a:latin typeface="Courier New Cyr" pitchFamily="49" charset="-52"/>
              </a:rPr>
              <a:t>GetDown</a:t>
            </a:r>
            <a:r>
              <a:rPr lang="ru-RU" sz="2000" dirty="0">
                <a:latin typeface="Courier New Cyr" pitchFamily="49" charset="-52"/>
              </a:rPr>
              <a:t>() { </a:t>
            </a:r>
            <a:r>
              <a:rPr lang="ru-RU" sz="2000" dirty="0" err="1">
                <a:latin typeface="Courier New Cyr" pitchFamily="49" charset="-52"/>
              </a:rPr>
              <a:t>return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pDown</a:t>
            </a:r>
            <a:r>
              <a:rPr lang="ru-RU" sz="2000" dirty="0">
                <a:latin typeface="Courier New Cyr" pitchFamily="49" charset="-52"/>
              </a:rPr>
              <a:t>; }</a:t>
            </a:r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  <p:pic>
        <p:nvPicPr>
          <p:cNvPr id="22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536" y="5085184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15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9" name="Rectangle 17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Реализация – схема наследования …</a:t>
            </a:r>
            <a:endParaRPr lang="ru-RU" sz="2800" b="1" dirty="0">
              <a:latin typeface="Arial" charset="0"/>
            </a:endParaRPr>
          </a:p>
        </p:txBody>
      </p:sp>
      <p:graphicFrame>
        <p:nvGraphicFramePr>
          <p:cNvPr id="27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73433923"/>
              </p:ext>
            </p:extLst>
          </p:nvPr>
        </p:nvGraphicFramePr>
        <p:xfrm>
          <a:off x="1384300" y="2743200"/>
          <a:ext cx="1858963" cy="1651000"/>
        </p:xfrm>
        <a:graphic>
          <a:graphicData uri="http://schemas.openxmlformats.org/presentationml/2006/ole">
            <p:oleObj spid="_x0000_s60425" name="Picture" r:id="rId4" imgW="1362240" imgH="1209600" progId="Word.Picture.8">
              <p:embed/>
            </p:oleObj>
          </a:graphicData>
        </a:graphic>
      </p:graphicFrame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4419600" y="2362200"/>
            <a:ext cx="4114800" cy="1336120"/>
          </a:xfrm>
          <a:prstGeom prst="wedgeRoundRectCallout">
            <a:avLst>
              <a:gd name="adj1" fmla="val -79167"/>
              <a:gd name="adj2" fmla="val 7899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dirty="0"/>
              <a:t>Класс, реализующий структуру хранения текста в </a:t>
            </a:r>
            <a:r>
              <a:rPr lang="ru-RU" sz="2400" dirty="0" smtClean="0"/>
              <a:t>виде  </a:t>
            </a:r>
            <a:r>
              <a:rPr lang="ru-RU" sz="2400" dirty="0"/>
              <a:t>связного списка</a:t>
            </a:r>
          </a:p>
        </p:txBody>
      </p:sp>
      <p:sp>
        <p:nvSpPr>
          <p:cNvPr id="2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16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00472" y="1196752"/>
            <a:ext cx="8486328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000" dirty="0" err="1">
                <a:latin typeface="Courier New Cyr" pitchFamily="49" charset="-52"/>
              </a:rPr>
              <a:t>PTTextLink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pFirst</a:t>
            </a:r>
            <a:r>
              <a:rPr lang="ru-RU" sz="2000" dirty="0">
                <a:latin typeface="Courier New Cyr" pitchFamily="49" charset="-52"/>
              </a:rPr>
              <a:t>;      // корень дерева</a:t>
            </a:r>
          </a:p>
          <a:p>
            <a:pPr>
              <a:lnSpc>
                <a:spcPct val="110000"/>
              </a:lnSpc>
              <a:spcBef>
                <a:spcPct val="5000"/>
              </a:spcBef>
              <a:spcAft>
                <a:spcPct val="20000"/>
              </a:spcAft>
              <a:buFontTx/>
              <a:buNone/>
            </a:pPr>
            <a:r>
              <a:rPr lang="ru-RU" sz="2000" dirty="0" err="1">
                <a:latin typeface="Courier New Cyr" pitchFamily="49" charset="-52"/>
              </a:rPr>
              <a:t>PTTextLink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pCurrent</a:t>
            </a:r>
            <a:r>
              <a:rPr lang="ru-RU" sz="2000" dirty="0">
                <a:latin typeface="Courier New Cyr" pitchFamily="49" charset="-52"/>
              </a:rPr>
              <a:t>;    // текущая строка</a:t>
            </a:r>
          </a:p>
          <a:p>
            <a:pPr>
              <a:lnSpc>
                <a:spcPct val="110000"/>
              </a:lnSpc>
              <a:spcBef>
                <a:spcPct val="5000"/>
              </a:spcBef>
              <a:spcAft>
                <a:spcPct val="20000"/>
              </a:spcAft>
              <a:buFontTx/>
              <a:buNone/>
            </a:pPr>
            <a:r>
              <a:rPr lang="ru-RU" sz="2000" dirty="0" err="1">
                <a:latin typeface="Courier New Cyr" pitchFamily="49" charset="-52"/>
              </a:rPr>
              <a:t>stack</a:t>
            </a:r>
            <a:r>
              <a:rPr lang="ru-RU" sz="2000" dirty="0">
                <a:latin typeface="Courier New Cyr" pitchFamily="49" charset="-52"/>
              </a:rPr>
              <a:t>&lt;</a:t>
            </a:r>
            <a:r>
              <a:rPr lang="ru-RU" sz="2000" dirty="0" err="1">
                <a:latin typeface="Courier New Cyr" pitchFamily="49" charset="-52"/>
              </a:rPr>
              <a:t>PTTextLink</a:t>
            </a:r>
            <a:r>
              <a:rPr lang="ru-RU" sz="2000" dirty="0">
                <a:latin typeface="Courier New Cyr" pitchFamily="49" charset="-52"/>
              </a:rPr>
              <a:t>&gt; </a:t>
            </a:r>
            <a:r>
              <a:rPr lang="ru-RU" sz="2000" dirty="0" err="1">
                <a:latin typeface="Courier New Cyr" pitchFamily="49" charset="-52"/>
              </a:rPr>
              <a:t>Path</a:t>
            </a:r>
            <a:r>
              <a:rPr lang="ru-RU" sz="2000" dirty="0">
                <a:latin typeface="Courier New Cyr" pitchFamily="49" charset="-52"/>
              </a:rPr>
              <a:t>; // стек траектории</a:t>
            </a:r>
          </a:p>
          <a:p>
            <a:pPr>
              <a:lnSpc>
                <a:spcPct val="110000"/>
              </a:lnSpc>
              <a:spcBef>
                <a:spcPct val="5000"/>
              </a:spcBef>
              <a:spcAft>
                <a:spcPct val="20000"/>
              </a:spcAft>
              <a:buFontTx/>
              <a:buNone/>
            </a:pPr>
            <a:r>
              <a:rPr lang="ru-RU" sz="2000" dirty="0">
                <a:latin typeface="Courier New Cyr" pitchFamily="49" charset="-52"/>
              </a:rPr>
              <a:t>// навигация</a:t>
            </a:r>
          </a:p>
          <a:p>
            <a:pPr>
              <a:lnSpc>
                <a:spcPct val="110000"/>
              </a:lnSpc>
              <a:spcBef>
                <a:spcPct val="5000"/>
              </a:spcBef>
              <a:spcAft>
                <a:spcPct val="20000"/>
              </a:spcAft>
              <a:buFontTx/>
              <a:buNone/>
            </a:pPr>
            <a:r>
              <a:rPr lang="ru-RU" sz="2000" dirty="0" err="1">
                <a:latin typeface="Courier New Cyr" pitchFamily="49" charset="-52"/>
              </a:rPr>
              <a:t>int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b="1" dirty="0" err="1">
                <a:latin typeface="Courier New Cyr" pitchFamily="49" charset="-52"/>
              </a:rPr>
              <a:t>GoFirstLink</a:t>
            </a:r>
            <a:r>
              <a:rPr lang="ru-RU" sz="2000" dirty="0">
                <a:latin typeface="Courier New Cyr" pitchFamily="49" charset="-52"/>
              </a:rPr>
              <a:t>(</a:t>
            </a: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); // к первой строке</a:t>
            </a:r>
          </a:p>
          <a:p>
            <a:pPr>
              <a:lnSpc>
                <a:spcPct val="110000"/>
              </a:lnSpc>
              <a:spcBef>
                <a:spcPct val="5000"/>
              </a:spcBef>
              <a:spcAft>
                <a:spcPct val="20000"/>
              </a:spcAft>
              <a:buFontTx/>
              <a:buNone/>
            </a:pPr>
            <a:r>
              <a:rPr lang="ru-RU" sz="2000" dirty="0" err="1">
                <a:latin typeface="Courier New Cyr" pitchFamily="49" charset="-52"/>
              </a:rPr>
              <a:t>int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b="1" dirty="0" err="1">
                <a:latin typeface="Courier New Cyr" pitchFamily="49" charset="-52"/>
              </a:rPr>
              <a:t>GoDownLink</a:t>
            </a:r>
            <a:r>
              <a:rPr lang="ru-RU" sz="2000" dirty="0">
                <a:latin typeface="Courier New Cyr" pitchFamily="49" charset="-52"/>
              </a:rPr>
              <a:t> (</a:t>
            </a: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); // к след. строке по </a:t>
            </a:r>
            <a:r>
              <a:rPr lang="ru-RU" sz="2000" dirty="0" err="1">
                <a:latin typeface="Courier New Cyr" pitchFamily="49" charset="-52"/>
              </a:rPr>
              <a:t>Down</a:t>
            </a:r>
            <a:endParaRPr lang="ru-RU" sz="2000" dirty="0">
              <a:latin typeface="Courier New Cyr" pitchFamily="49" charset="-52"/>
            </a:endParaRPr>
          </a:p>
          <a:p>
            <a:pPr>
              <a:lnSpc>
                <a:spcPct val="110000"/>
              </a:lnSpc>
              <a:spcBef>
                <a:spcPct val="5000"/>
              </a:spcBef>
              <a:spcAft>
                <a:spcPct val="20000"/>
              </a:spcAft>
              <a:buFontTx/>
              <a:buNone/>
            </a:pPr>
            <a:r>
              <a:rPr lang="ru-RU" sz="2000" dirty="0" err="1">
                <a:latin typeface="Courier New Cyr" pitchFamily="49" charset="-52"/>
              </a:rPr>
              <a:t>int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b="1" dirty="0" err="1">
                <a:latin typeface="Courier New Cyr" pitchFamily="49" charset="-52"/>
              </a:rPr>
              <a:t>GoNextLink</a:t>
            </a:r>
            <a:r>
              <a:rPr lang="ru-RU" sz="2000" dirty="0">
                <a:latin typeface="Courier New Cyr" pitchFamily="49" charset="-52"/>
              </a:rPr>
              <a:t> (</a:t>
            </a: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); // к след. строке по </a:t>
            </a:r>
            <a:r>
              <a:rPr lang="ru-RU" sz="2000" dirty="0" err="1">
                <a:latin typeface="Courier New Cyr" pitchFamily="49" charset="-52"/>
              </a:rPr>
              <a:t>Next</a:t>
            </a:r>
            <a:endParaRPr lang="ru-RU" sz="2000" dirty="0">
              <a:latin typeface="Courier New Cyr" pitchFamily="49" charset="-52"/>
            </a:endParaRPr>
          </a:p>
          <a:p>
            <a:pPr>
              <a:lnSpc>
                <a:spcPct val="110000"/>
              </a:lnSpc>
              <a:spcBef>
                <a:spcPct val="5000"/>
              </a:spcBef>
              <a:spcAft>
                <a:spcPct val="20000"/>
              </a:spcAft>
              <a:buFontTx/>
              <a:buNone/>
            </a:pPr>
            <a:r>
              <a:rPr lang="ru-RU" sz="2000" dirty="0" err="1">
                <a:latin typeface="Courier New Cyr" pitchFamily="49" charset="-52"/>
              </a:rPr>
              <a:t>int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b="1" dirty="0" err="1">
                <a:latin typeface="Courier New Cyr" pitchFamily="49" charset="-52"/>
              </a:rPr>
              <a:t>GoPrevLink</a:t>
            </a:r>
            <a:r>
              <a:rPr lang="ru-RU" sz="2000" dirty="0">
                <a:latin typeface="Courier New Cyr" pitchFamily="49" charset="-52"/>
              </a:rPr>
              <a:t> (</a:t>
            </a: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); // к пред. позиции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200472" y="4701952"/>
            <a:ext cx="8486328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  <a:buFont typeface="Wingdings" pitchFamily="2" charset="2"/>
              <a:buChar char="þ"/>
            </a:pPr>
            <a:r>
              <a:rPr lang="ru-RU" sz="2600" dirty="0"/>
              <a:t>Указатель текущей строки</a:t>
            </a:r>
            <a:r>
              <a:rPr lang="en-US" sz="2600" dirty="0"/>
              <a:t> </a:t>
            </a:r>
            <a:r>
              <a:rPr lang="ru-RU" sz="2600" dirty="0"/>
              <a:t> </a:t>
            </a:r>
            <a:r>
              <a:rPr lang="en-US" sz="2600" dirty="0" err="1">
                <a:solidFill>
                  <a:schemeClr val="tx1"/>
                </a:solidFill>
              </a:rPr>
              <a:t>pCurrent</a:t>
            </a:r>
            <a:r>
              <a:rPr lang="ru-RU" sz="2600" dirty="0">
                <a:solidFill>
                  <a:schemeClr val="tx1"/>
                </a:solidFill>
              </a:rPr>
              <a:t>  </a:t>
            </a:r>
            <a:r>
              <a:rPr lang="ru-RU" sz="2600" dirty="0"/>
              <a:t>не включается в стек траектории движения по тексту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Реализация – навигация по структуре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17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Реализация – навигация по структуре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44488" y="5280766"/>
            <a:ext cx="8403952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  <a:buFont typeface="Wingdings" pitchFamily="2" charset="2"/>
              <a:buChar char="þ"/>
            </a:pPr>
            <a:r>
              <a:rPr lang="ru-RU" sz="2600" dirty="0"/>
              <a:t>В стеке</a:t>
            </a:r>
            <a:r>
              <a:rPr lang="en-US" sz="2600" dirty="0"/>
              <a:t> </a:t>
            </a:r>
            <a:r>
              <a:rPr lang="ru-RU" sz="2600" dirty="0"/>
              <a:t> </a:t>
            </a:r>
            <a:r>
              <a:rPr lang="en-US" sz="2600" dirty="0">
                <a:solidFill>
                  <a:schemeClr val="tx1"/>
                </a:solidFill>
              </a:rPr>
              <a:t>Path</a:t>
            </a:r>
            <a:r>
              <a:rPr lang="ru-RU" sz="2600" dirty="0">
                <a:solidFill>
                  <a:schemeClr val="tx1"/>
                </a:solidFill>
              </a:rPr>
              <a:t>  </a:t>
            </a:r>
            <a:r>
              <a:rPr lang="ru-RU" sz="2600" dirty="0"/>
              <a:t>размечаются указатели на все звенья, лежащие на пути от начала текста до текущего звена</a:t>
            </a:r>
          </a:p>
        </p:txBody>
      </p:sp>
      <p:graphicFrame>
        <p:nvGraphicFramePr>
          <p:cNvPr id="9" name="Object 1024"/>
          <p:cNvGraphicFramePr>
            <a:graphicFrameLocks noChangeAspect="1"/>
          </p:cNvGraphicFramePr>
          <p:nvPr/>
        </p:nvGraphicFramePr>
        <p:xfrm>
          <a:off x="1640632" y="1196752"/>
          <a:ext cx="4902200" cy="3944937"/>
        </p:xfrm>
        <a:graphic>
          <a:graphicData uri="http://schemas.openxmlformats.org/presentationml/2006/ole">
            <p:oleObj spid="_x0000_s66568" name="Рисунок" r:id="rId4" imgW="2636520" imgH="2123440" progId="Word.Picture.8">
              <p:embed/>
            </p:oleObj>
          </a:graphicData>
        </a:graphic>
      </p:graphicFrame>
      <p:sp>
        <p:nvSpPr>
          <p:cNvPr id="1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  <p:pic>
        <p:nvPicPr>
          <p:cNvPr id="12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3320" y="2924944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18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Реализация – доступ к текущей строке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72480" y="1600200"/>
            <a:ext cx="864096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095750" indent="-4095750" defTabSz="1352550">
              <a:lnSpc>
                <a:spcPct val="11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000" dirty="0">
                <a:latin typeface="Courier New Cyr" pitchFamily="49" charset="-52"/>
              </a:rPr>
              <a:t>// доступ</a:t>
            </a:r>
          </a:p>
          <a:p>
            <a:pPr marL="4095750" indent="-4095750" defTabSz="1352550">
              <a:lnSpc>
                <a:spcPct val="11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000" dirty="0" err="1">
                <a:latin typeface="Courier New Cyr" pitchFamily="49" charset="-52"/>
              </a:rPr>
              <a:t>string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b="1" dirty="0" err="1">
                <a:latin typeface="Courier New Cyr" pitchFamily="49" charset="-52"/>
              </a:rPr>
              <a:t>GetLine</a:t>
            </a:r>
            <a:r>
              <a:rPr lang="ru-RU" sz="2000" dirty="0">
                <a:latin typeface="Courier New Cyr" pitchFamily="49" charset="-52"/>
              </a:rPr>
              <a:t>  (</a:t>
            </a: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); // чтение текста текущего звена</a:t>
            </a:r>
          </a:p>
          <a:p>
            <a:pPr marL="4095750" indent="-4095750" defTabSz="1352550">
              <a:lnSpc>
                <a:spcPct val="11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b="1" dirty="0" err="1">
                <a:latin typeface="Courier New Cyr" pitchFamily="49" charset="-52"/>
              </a:rPr>
              <a:t>SetLine</a:t>
            </a:r>
            <a:r>
              <a:rPr lang="ru-RU" sz="2000" dirty="0">
                <a:latin typeface="Courier New Cyr" pitchFamily="49" charset="-52"/>
              </a:rPr>
              <a:t>(</a:t>
            </a:r>
            <a:r>
              <a:rPr lang="ru-RU" sz="2000" dirty="0" err="1">
                <a:latin typeface="Courier New Cyr" pitchFamily="49" charset="-52"/>
              </a:rPr>
              <a:t>string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s</a:t>
            </a:r>
            <a:r>
              <a:rPr lang="ru-RU" sz="2000" dirty="0">
                <a:latin typeface="Courier New Cyr" pitchFamily="49" charset="-52"/>
              </a:rPr>
              <a:t>); // замена текста текущего звена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  <p:pic>
        <p:nvPicPr>
          <p:cNvPr id="8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12" y="3356992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19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Реализация – модификация структуры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00472" y="1124744"/>
            <a:ext cx="848632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000" dirty="0">
                <a:latin typeface="Courier New Cyr" pitchFamily="49" charset="-52"/>
              </a:rPr>
              <a:t>// вставка и удаление строки в подуровне</a:t>
            </a:r>
          </a:p>
          <a:p>
            <a:pPr>
              <a:spcBef>
                <a:spcPct val="5000"/>
              </a:spcBef>
              <a:spcAft>
                <a:spcPct val="20000"/>
              </a:spcAft>
            </a:pP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b="1" dirty="0" err="1">
                <a:latin typeface="Courier New Cyr" pitchFamily="49" charset="-52"/>
              </a:rPr>
              <a:t>InsDownLine</a:t>
            </a:r>
            <a:r>
              <a:rPr lang="ru-RU" sz="2000" dirty="0">
                <a:latin typeface="Courier New Cyr" pitchFamily="49" charset="-52"/>
              </a:rPr>
              <a:t>(</a:t>
            </a:r>
            <a:r>
              <a:rPr lang="ru-RU" sz="2000" dirty="0" err="1">
                <a:latin typeface="Courier New Cyr" pitchFamily="49" charset="-52"/>
              </a:rPr>
              <a:t>string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s</a:t>
            </a:r>
            <a:r>
              <a:rPr lang="ru-RU" sz="2000" dirty="0">
                <a:latin typeface="Courier New Cyr" pitchFamily="49" charset="-52"/>
              </a:rPr>
              <a:t>); </a:t>
            </a:r>
          </a:p>
          <a:p>
            <a:pPr>
              <a:spcBef>
                <a:spcPct val="5000"/>
              </a:spcBef>
              <a:spcAft>
                <a:spcPct val="20000"/>
              </a:spcAft>
            </a:pP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b="1" dirty="0" err="1">
                <a:latin typeface="Courier New Cyr" pitchFamily="49" charset="-52"/>
              </a:rPr>
              <a:t>DelDownLine</a:t>
            </a:r>
            <a:r>
              <a:rPr lang="ru-RU" sz="2000" dirty="0">
                <a:latin typeface="Courier New Cyr" pitchFamily="49" charset="-52"/>
              </a:rPr>
              <a:t>(</a:t>
            </a: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);</a:t>
            </a:r>
          </a:p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ru-RU" sz="2000" dirty="0">
                <a:latin typeface="Courier New Cyr" pitchFamily="49" charset="-52"/>
              </a:rPr>
              <a:t>// вставка и удаление раздела в подуровне</a:t>
            </a:r>
          </a:p>
          <a:p>
            <a:pPr>
              <a:spcBef>
                <a:spcPct val="5000"/>
              </a:spcBef>
              <a:spcAft>
                <a:spcPct val="20000"/>
              </a:spcAft>
            </a:pP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b="1" dirty="0" err="1">
                <a:latin typeface="Courier New Cyr" pitchFamily="49" charset="-52"/>
              </a:rPr>
              <a:t>InsDownSection</a:t>
            </a:r>
            <a:r>
              <a:rPr lang="ru-RU" sz="2000" dirty="0">
                <a:latin typeface="Courier New Cyr" pitchFamily="49" charset="-52"/>
              </a:rPr>
              <a:t>(</a:t>
            </a:r>
            <a:r>
              <a:rPr lang="ru-RU" sz="2000" dirty="0" err="1">
                <a:latin typeface="Courier New Cyr" pitchFamily="49" charset="-52"/>
              </a:rPr>
              <a:t>string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s</a:t>
            </a:r>
            <a:r>
              <a:rPr lang="ru-RU" sz="2000" dirty="0">
                <a:latin typeface="Courier New Cyr" pitchFamily="49" charset="-52"/>
              </a:rPr>
              <a:t>); </a:t>
            </a:r>
          </a:p>
          <a:p>
            <a:pPr>
              <a:spcBef>
                <a:spcPct val="5000"/>
              </a:spcBef>
              <a:spcAft>
                <a:spcPct val="20000"/>
              </a:spcAft>
            </a:pP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b="1" dirty="0" err="1">
                <a:latin typeface="Courier New Cyr" pitchFamily="49" charset="-52"/>
              </a:rPr>
              <a:t>DelDownSection</a:t>
            </a:r>
            <a:r>
              <a:rPr lang="ru-RU" sz="2000" dirty="0">
                <a:latin typeface="Courier New Cyr" pitchFamily="49" charset="-52"/>
              </a:rPr>
              <a:t>(</a:t>
            </a: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);</a:t>
            </a:r>
          </a:p>
          <a:p>
            <a:pPr>
              <a:lnSpc>
                <a:spcPct val="11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000" dirty="0">
                <a:latin typeface="Courier New Cyr" pitchFamily="49" charset="-52"/>
              </a:rPr>
              <a:t>// вставка и удаление строки на том же уровне</a:t>
            </a:r>
          </a:p>
          <a:p>
            <a:pPr>
              <a:spcBef>
                <a:spcPct val="5000"/>
              </a:spcBef>
              <a:spcAft>
                <a:spcPct val="20000"/>
              </a:spcAft>
            </a:pP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b="1" dirty="0" err="1">
                <a:latin typeface="Courier New Cyr" pitchFamily="49" charset="-52"/>
              </a:rPr>
              <a:t>InsNextLine</a:t>
            </a:r>
            <a:r>
              <a:rPr lang="ru-RU" sz="2000" dirty="0">
                <a:latin typeface="Courier New Cyr" pitchFamily="49" charset="-52"/>
              </a:rPr>
              <a:t>(</a:t>
            </a:r>
            <a:r>
              <a:rPr lang="ru-RU" sz="2000" dirty="0" err="1">
                <a:latin typeface="Courier New Cyr" pitchFamily="49" charset="-52"/>
              </a:rPr>
              <a:t>string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s</a:t>
            </a:r>
            <a:r>
              <a:rPr lang="ru-RU" sz="2000" dirty="0">
                <a:latin typeface="Courier New Cyr" pitchFamily="49" charset="-52"/>
              </a:rPr>
              <a:t>); </a:t>
            </a:r>
          </a:p>
          <a:p>
            <a:pPr>
              <a:spcBef>
                <a:spcPct val="5000"/>
              </a:spcBef>
              <a:spcAft>
                <a:spcPct val="20000"/>
              </a:spcAft>
            </a:pP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b="1" dirty="0" err="1">
                <a:latin typeface="Courier New Cyr" pitchFamily="49" charset="-52"/>
              </a:rPr>
              <a:t>DelNextLine</a:t>
            </a:r>
            <a:r>
              <a:rPr lang="ru-RU" sz="2000" dirty="0">
                <a:latin typeface="Courier New Cyr" pitchFamily="49" charset="-52"/>
              </a:rPr>
              <a:t>(</a:t>
            </a: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);</a:t>
            </a:r>
          </a:p>
          <a:p>
            <a:pPr>
              <a:lnSpc>
                <a:spcPct val="11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000" dirty="0">
                <a:latin typeface="Courier New Cyr" pitchFamily="49" charset="-52"/>
              </a:rPr>
              <a:t>// вставка и удаление раздела на том же уровне</a:t>
            </a:r>
          </a:p>
          <a:p>
            <a:pPr>
              <a:spcBef>
                <a:spcPct val="5000"/>
              </a:spcBef>
              <a:spcAft>
                <a:spcPct val="20000"/>
              </a:spcAft>
            </a:pP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b="1" dirty="0" err="1">
                <a:latin typeface="Courier New Cyr" pitchFamily="49" charset="-52"/>
              </a:rPr>
              <a:t>InsNextSection</a:t>
            </a:r>
            <a:r>
              <a:rPr lang="ru-RU" sz="2000" dirty="0">
                <a:latin typeface="Courier New Cyr" pitchFamily="49" charset="-52"/>
              </a:rPr>
              <a:t>(</a:t>
            </a:r>
            <a:r>
              <a:rPr lang="ru-RU" sz="2000" dirty="0" err="1">
                <a:latin typeface="Courier New Cyr" pitchFamily="49" charset="-52"/>
              </a:rPr>
              <a:t>string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s</a:t>
            </a:r>
            <a:r>
              <a:rPr lang="ru-RU" sz="2000" dirty="0">
                <a:latin typeface="Courier New Cyr" pitchFamily="49" charset="-52"/>
              </a:rPr>
              <a:t>); </a:t>
            </a:r>
          </a:p>
          <a:p>
            <a:pPr>
              <a:spcBef>
                <a:spcPct val="5000"/>
              </a:spcBef>
              <a:spcAft>
                <a:spcPct val="20000"/>
              </a:spcAft>
            </a:pP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b="1" dirty="0" err="1">
                <a:latin typeface="Courier New Cyr" pitchFamily="49" charset="-52"/>
              </a:rPr>
              <a:t>DelNextSection</a:t>
            </a:r>
            <a:r>
              <a:rPr lang="ru-RU" sz="2000" dirty="0">
                <a:latin typeface="Courier New Cyr" pitchFamily="49" charset="-52"/>
              </a:rPr>
              <a:t>(</a:t>
            </a: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);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ChangeArrowheads="1"/>
          </p:cNvSpPr>
          <p:nvPr/>
        </p:nvSpPr>
        <p:spPr bwMode="auto">
          <a:xfrm>
            <a:off x="1064568" y="3717032"/>
            <a:ext cx="8420100" cy="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3200" b="1" i="1" dirty="0" smtClean="0">
                <a:cs typeface="Times New Roman" pitchFamily="18" charset="0"/>
              </a:rPr>
              <a:t>Редактирование текстов</a:t>
            </a:r>
            <a:endParaRPr lang="ru-RU" sz="3200" b="1" i="1" dirty="0">
              <a:cs typeface="Times New Roman" pitchFamily="18" charset="0"/>
            </a:endParaRPr>
          </a:p>
        </p:txBody>
      </p:sp>
      <p:sp>
        <p:nvSpPr>
          <p:cNvPr id="61446" name="Rectangle 1030"/>
          <p:cNvSpPr>
            <a:spLocks noChangeArrowheads="1"/>
          </p:cNvSpPr>
          <p:nvPr/>
        </p:nvSpPr>
        <p:spPr bwMode="auto">
          <a:xfrm>
            <a:off x="6108700" y="5483295"/>
            <a:ext cx="3549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 err="1">
                <a:cs typeface="Times New Roman" pitchFamily="18" charset="0"/>
              </a:rPr>
              <a:t>Гергель</a:t>
            </a:r>
            <a:r>
              <a:rPr lang="ru-RU" sz="2000" dirty="0">
                <a:cs typeface="Times New Roman" pitchFamily="18" charset="0"/>
              </a:rPr>
              <a:t> В.П., профессор </a:t>
            </a:r>
            <a:r>
              <a:rPr lang="ru-RU" sz="2000" dirty="0" smtClean="0">
                <a:cs typeface="Times New Roman" pitchFamily="18" charset="0"/>
              </a:rPr>
              <a:t>,</a:t>
            </a:r>
            <a:r>
              <a:rPr lang="ru-RU" sz="2000" dirty="0">
                <a:cs typeface="Times New Roman" pitchFamily="18" charset="0"/>
              </a:rPr>
              <a:t/>
            </a:r>
            <a:br>
              <a:rPr lang="ru-RU" sz="2000" dirty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директор института ИТММ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61447" name="Rectangle 1031"/>
          <p:cNvSpPr>
            <a:spLocks noChangeArrowheads="1"/>
          </p:cNvSpPr>
          <p:nvPr/>
        </p:nvSpPr>
        <p:spPr bwMode="auto">
          <a:xfrm>
            <a:off x="1064568" y="3008668"/>
            <a:ext cx="8420100" cy="5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i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Тема 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2.2: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982018" y="2335058"/>
            <a:ext cx="8420100" cy="65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200" b="1" i="1" dirty="0" smtClean="0">
                <a:cs typeface="Times New Roman" pitchFamily="18" charset="0"/>
              </a:rPr>
              <a:t>Методы программирования - 2</a:t>
            </a:r>
            <a:endParaRPr lang="ru-RU" sz="3200" b="1" i="1" dirty="0">
              <a:cs typeface="Times New Roman" pitchFamily="18" charset="0"/>
            </a:endParaRPr>
          </a:p>
        </p:txBody>
      </p:sp>
      <p:sp>
        <p:nvSpPr>
          <p:cNvPr id="6" name="Rectangle 1031"/>
          <p:cNvSpPr>
            <a:spLocks noChangeArrowheads="1"/>
          </p:cNvSpPr>
          <p:nvPr/>
        </p:nvSpPr>
        <p:spPr bwMode="auto">
          <a:xfrm>
            <a:off x="992560" y="1700808"/>
            <a:ext cx="8420100" cy="5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Учебный курс</a:t>
            </a:r>
            <a:r>
              <a:rPr lang="ru-RU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:</a:t>
            </a:r>
            <a:endParaRPr lang="ru-RU" sz="2800" i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20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Реализация – модификация структуры …</a:t>
            </a:r>
            <a:endParaRPr lang="ru-RU" sz="2800" b="1" dirty="0">
              <a:latin typeface="Arial" charset="0"/>
            </a:endParaRPr>
          </a:p>
        </p:txBody>
      </p:sp>
      <p:graphicFrame>
        <p:nvGraphicFramePr>
          <p:cNvPr id="9" name="Object 1024"/>
          <p:cNvGraphicFramePr>
            <a:graphicFrameLocks noChangeAspect="1"/>
          </p:cNvGraphicFramePr>
          <p:nvPr/>
        </p:nvGraphicFramePr>
        <p:xfrm>
          <a:off x="632520" y="2348880"/>
          <a:ext cx="8479185" cy="2441575"/>
        </p:xfrm>
        <a:graphic>
          <a:graphicData uri="http://schemas.openxmlformats.org/presentationml/2006/ole">
            <p:oleObj spid="_x0000_s68616" name="Рисунок" r:id="rId4" imgW="5146040" imgH="1666240" progId="Word.Picture.8">
              <p:embed/>
            </p:oleObj>
          </a:graphicData>
        </a:graphic>
      </p:graphicFrame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72480" y="1196752"/>
            <a:ext cx="8915425" cy="46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600" b="1" dirty="0"/>
              <a:t>Вставка строки и раздела в подуровне</a:t>
            </a:r>
            <a:endParaRPr lang="ru-RU" sz="2600" dirty="0">
              <a:solidFill>
                <a:schemeClr val="tx1"/>
              </a:solidFill>
              <a:latin typeface="Courier New Cyr" pitchFamily="49" charset="-52"/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21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Реализация – модификация структуры</a:t>
            </a:r>
            <a:endParaRPr lang="ru-RU" sz="2800" b="1" dirty="0">
              <a:latin typeface="Arial" charset="0"/>
            </a:endParaRPr>
          </a:p>
        </p:txBody>
      </p:sp>
      <p:graphicFrame>
        <p:nvGraphicFramePr>
          <p:cNvPr id="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8074957"/>
              </p:ext>
            </p:extLst>
          </p:nvPr>
        </p:nvGraphicFramePr>
        <p:xfrm>
          <a:off x="1496616" y="1700808"/>
          <a:ext cx="6699250" cy="3167062"/>
        </p:xfrm>
        <a:graphic>
          <a:graphicData uri="http://schemas.openxmlformats.org/presentationml/2006/ole">
            <p:oleObj spid="_x0000_s69640" name="Рисунок" r:id="rId4" imgW="4572000" imgH="2164080" progId="Word.Picture.8">
              <p:embed/>
            </p:oleObj>
          </a:graphicData>
        </a:graphic>
      </p:graphicFrame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00472" y="1052736"/>
            <a:ext cx="9001000" cy="46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600" b="1" dirty="0"/>
              <a:t>Удаление строки и раздела в подуровне</a:t>
            </a:r>
            <a:endParaRPr lang="ru-RU" sz="2600" dirty="0">
              <a:solidFill>
                <a:schemeClr val="tx1"/>
              </a:solidFill>
              <a:latin typeface="Courier New Cyr" pitchFamily="49" charset="-52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16496" y="5064742"/>
            <a:ext cx="9001000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  <a:buFont typeface="Wingdings" pitchFamily="2" charset="2"/>
              <a:buChar char="þ"/>
            </a:pPr>
            <a:r>
              <a:rPr lang="ru-RU" sz="2600" dirty="0"/>
              <a:t>Операция удаление строки не выполняется, если исключаемый элемент не является атомарным</a:t>
            </a:r>
          </a:p>
        </p:txBody>
      </p:sp>
      <p:sp>
        <p:nvSpPr>
          <p:cNvPr id="10" name="AutoShape 14">
            <a:hlinkClick r:id="rId5"/>
          </p:cNvPr>
          <p:cNvSpPr>
            <a:spLocks noChangeArrowheads="1"/>
          </p:cNvSpPr>
          <p:nvPr/>
        </p:nvSpPr>
        <p:spPr bwMode="auto">
          <a:xfrm>
            <a:off x="1295400" y="5949280"/>
            <a:ext cx="457200" cy="228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22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Реализация – алгоритмы обхода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00472" y="1196752"/>
            <a:ext cx="9361040" cy="465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600" b="1" dirty="0"/>
              <a:t>Печать текста</a:t>
            </a:r>
            <a:r>
              <a:rPr lang="ru-RU" sz="2600" dirty="0"/>
              <a:t>: схема обхода – текст текущей строки, текст подуровня, текст следующего раздела текста того же уровня (</a:t>
            </a:r>
            <a:r>
              <a:rPr lang="en-US" sz="2600" dirty="0">
                <a:solidFill>
                  <a:schemeClr val="tx1"/>
                </a:solidFill>
              </a:rPr>
              <a:t>top-down-next</a:t>
            </a:r>
            <a:r>
              <a:rPr lang="ru-RU" sz="2600" dirty="0"/>
              <a:t>) </a:t>
            </a:r>
            <a:endParaRPr lang="en-US" sz="2600" dirty="0"/>
          </a:p>
          <a:p>
            <a:pPr>
              <a:lnSpc>
                <a:spcPct val="7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2000" dirty="0">
                <a:latin typeface="Courier New Cyr" pitchFamily="49" charset="-52"/>
              </a:rPr>
              <a:t>while (1) {</a:t>
            </a:r>
          </a:p>
          <a:p>
            <a:pPr>
              <a:lnSpc>
                <a:spcPct val="7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2000" dirty="0">
                <a:latin typeface="Courier New Cyr" pitchFamily="49" charset="-52"/>
              </a:rPr>
              <a:t> if ( </a:t>
            </a:r>
            <a:r>
              <a:rPr lang="en-US" sz="2000" dirty="0" err="1">
                <a:latin typeface="Courier New Cyr" pitchFamily="49" charset="-52"/>
              </a:rPr>
              <a:t>pLink</a:t>
            </a:r>
            <a:r>
              <a:rPr lang="en-US" sz="2000" dirty="0">
                <a:latin typeface="Courier New Cyr" pitchFamily="49" charset="-52"/>
              </a:rPr>
              <a:t> != NULL ) {</a:t>
            </a:r>
          </a:p>
          <a:p>
            <a:pPr>
              <a:lnSpc>
                <a:spcPct val="7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2000" dirty="0">
                <a:latin typeface="Courier New Cyr" pitchFamily="49" charset="-52"/>
              </a:rPr>
              <a:t>   </a:t>
            </a:r>
            <a:r>
              <a:rPr lang="en-US" sz="2000" dirty="0" err="1">
                <a:latin typeface="Courier New Cyr" pitchFamily="49" charset="-52"/>
              </a:rPr>
              <a:t>cout</a:t>
            </a:r>
            <a:r>
              <a:rPr lang="en-US" sz="2000" dirty="0">
                <a:latin typeface="Courier New Cyr" pitchFamily="49" charset="-52"/>
              </a:rPr>
              <a:t> &lt;&lt; </a:t>
            </a:r>
            <a:r>
              <a:rPr lang="en-US" sz="2000" dirty="0" err="1">
                <a:latin typeface="Courier New Cyr" pitchFamily="49" charset="-52"/>
              </a:rPr>
              <a:t>pLink</a:t>
            </a:r>
            <a:r>
              <a:rPr lang="en-US" sz="2000" dirty="0">
                <a:latin typeface="Courier New Cyr" pitchFamily="49" charset="-52"/>
              </a:rPr>
              <a:t>-&gt;</a:t>
            </a:r>
            <a:r>
              <a:rPr lang="en-US" sz="2000" dirty="0" err="1">
                <a:latin typeface="Courier New Cyr" pitchFamily="49" charset="-52"/>
              </a:rPr>
              <a:t>Str</a:t>
            </a:r>
            <a:r>
              <a:rPr lang="en-US" sz="2000" dirty="0">
                <a:latin typeface="Courier New Cyr" pitchFamily="49" charset="-52"/>
              </a:rPr>
              <a:t>; 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en-US" sz="2000" dirty="0">
                <a:latin typeface="Courier New Cyr" pitchFamily="49" charset="-52"/>
              </a:rPr>
              <a:t>// </a:t>
            </a:r>
            <a:r>
              <a:rPr lang="ru-RU" sz="2000" dirty="0">
                <a:latin typeface="Courier New Cyr" pitchFamily="49" charset="-52"/>
              </a:rPr>
              <a:t>обработка</a:t>
            </a:r>
            <a:r>
              <a:rPr lang="en-US" sz="2000" dirty="0">
                <a:latin typeface="Courier New Cyr" pitchFamily="49" charset="-52"/>
              </a:rPr>
              <a:t> </a:t>
            </a:r>
            <a:r>
              <a:rPr lang="ru-RU" sz="2000" dirty="0">
                <a:latin typeface="Courier New Cyr" pitchFamily="49" charset="-52"/>
              </a:rPr>
              <a:t>звена</a:t>
            </a:r>
          </a:p>
          <a:p>
            <a:pPr>
              <a:lnSpc>
                <a:spcPct val="7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000" dirty="0">
                <a:latin typeface="Courier New Cyr" pitchFamily="49" charset="-52"/>
              </a:rPr>
              <a:t>   </a:t>
            </a:r>
            <a:r>
              <a:rPr lang="en-US" sz="2000" dirty="0" err="1">
                <a:latin typeface="Courier New Cyr" pitchFamily="49" charset="-52"/>
              </a:rPr>
              <a:t>St.push</a:t>
            </a:r>
            <a:r>
              <a:rPr lang="en-US" sz="2000" dirty="0">
                <a:latin typeface="Courier New Cyr" pitchFamily="49" charset="-52"/>
              </a:rPr>
              <a:t>(</a:t>
            </a:r>
            <a:r>
              <a:rPr lang="en-US" sz="2000" dirty="0" err="1">
                <a:latin typeface="Courier New Cyr" pitchFamily="49" charset="-52"/>
              </a:rPr>
              <a:t>pLink</a:t>
            </a:r>
            <a:r>
              <a:rPr lang="en-US" sz="2000" dirty="0">
                <a:latin typeface="Courier New Cyr" pitchFamily="49" charset="-52"/>
              </a:rPr>
              <a:t>);</a:t>
            </a:r>
            <a:r>
              <a:rPr lang="ru-RU" sz="2000" dirty="0">
                <a:latin typeface="Courier New Cyr" pitchFamily="49" charset="-52"/>
              </a:rPr>
              <a:t>      </a:t>
            </a:r>
            <a:r>
              <a:rPr lang="en-US" sz="2000" dirty="0">
                <a:latin typeface="Courier New Cyr" pitchFamily="49" charset="-52"/>
              </a:rPr>
              <a:t>// </a:t>
            </a:r>
            <a:r>
              <a:rPr lang="ru-RU" sz="2000" dirty="0">
                <a:latin typeface="Courier New Cyr" pitchFamily="49" charset="-52"/>
              </a:rPr>
              <a:t>запись в стек</a:t>
            </a:r>
            <a:endParaRPr lang="en-US" sz="2000" dirty="0">
              <a:latin typeface="Courier New Cyr" pitchFamily="49" charset="-52"/>
            </a:endParaRPr>
          </a:p>
          <a:p>
            <a:pPr>
              <a:lnSpc>
                <a:spcPct val="7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2000" dirty="0">
                <a:latin typeface="Courier New Cyr" pitchFamily="49" charset="-52"/>
              </a:rPr>
              <a:t>   </a:t>
            </a:r>
            <a:r>
              <a:rPr lang="en-US" sz="2000" dirty="0" err="1">
                <a:latin typeface="Courier New Cyr" pitchFamily="49" charset="-52"/>
              </a:rPr>
              <a:t>pLink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en-US" sz="2000" dirty="0">
                <a:latin typeface="Courier New Cyr" pitchFamily="49" charset="-52"/>
              </a:rPr>
              <a:t>=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en-US" sz="2000" dirty="0" err="1">
                <a:latin typeface="Courier New Cyr" pitchFamily="49" charset="-52"/>
              </a:rPr>
              <a:t>pLink</a:t>
            </a:r>
            <a:r>
              <a:rPr lang="en-US" sz="2000" dirty="0">
                <a:latin typeface="Courier New Cyr" pitchFamily="49" charset="-52"/>
              </a:rPr>
              <a:t>-&gt;</a:t>
            </a:r>
            <a:r>
              <a:rPr lang="en-US" sz="2000" dirty="0" err="1">
                <a:latin typeface="Courier New Cyr" pitchFamily="49" charset="-52"/>
              </a:rPr>
              <a:t>pDown</a:t>
            </a:r>
            <a:r>
              <a:rPr lang="en-US" sz="2000" dirty="0">
                <a:latin typeface="Courier New Cyr" pitchFamily="49" charset="-52"/>
              </a:rPr>
              <a:t>;// </a:t>
            </a:r>
            <a:r>
              <a:rPr lang="ru-RU" sz="2000" dirty="0">
                <a:latin typeface="Courier New Cyr" pitchFamily="49" charset="-52"/>
              </a:rPr>
              <a:t>переход на подуровень</a:t>
            </a:r>
            <a:endParaRPr lang="en-US" sz="2000" dirty="0">
              <a:latin typeface="Courier New Cyr" pitchFamily="49" charset="-52"/>
            </a:endParaRPr>
          </a:p>
          <a:p>
            <a:pPr>
              <a:lnSpc>
                <a:spcPct val="7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2000" dirty="0">
                <a:latin typeface="Courier New Cyr" pitchFamily="49" charset="-52"/>
              </a:rPr>
              <a:t> }</a:t>
            </a:r>
          </a:p>
          <a:p>
            <a:pPr>
              <a:lnSpc>
                <a:spcPct val="7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2000" dirty="0">
                <a:latin typeface="Courier New Cyr" pitchFamily="49" charset="-52"/>
              </a:rPr>
              <a:t> else if ( </a:t>
            </a:r>
            <a:r>
              <a:rPr lang="en-US" sz="2000" dirty="0" err="1">
                <a:latin typeface="Courier New Cyr" pitchFamily="49" charset="-52"/>
              </a:rPr>
              <a:t>St.empty</a:t>
            </a:r>
            <a:r>
              <a:rPr lang="en-US" sz="2000" dirty="0">
                <a:latin typeface="Courier New Cyr" pitchFamily="49" charset="-52"/>
              </a:rPr>
              <a:t>() ) break;</a:t>
            </a:r>
          </a:p>
          <a:p>
            <a:pPr>
              <a:lnSpc>
                <a:spcPct val="7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2000" dirty="0">
                <a:latin typeface="Courier New Cyr" pitchFamily="49" charset="-52"/>
              </a:rPr>
              <a:t> else {</a:t>
            </a:r>
          </a:p>
          <a:p>
            <a:pPr>
              <a:lnSpc>
                <a:spcPct val="7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2000" dirty="0">
                <a:latin typeface="Courier New Cyr" pitchFamily="49" charset="-52"/>
              </a:rPr>
              <a:t>   </a:t>
            </a:r>
            <a:r>
              <a:rPr lang="en-US" sz="2000" dirty="0" err="1">
                <a:latin typeface="Courier New Cyr" pitchFamily="49" charset="-52"/>
              </a:rPr>
              <a:t>pLink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en-US" sz="2000" dirty="0">
                <a:latin typeface="Courier New Cyr" pitchFamily="49" charset="-52"/>
              </a:rPr>
              <a:t>=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en-US" sz="2000" dirty="0" err="1">
                <a:latin typeface="Courier New Cyr" pitchFamily="49" charset="-52"/>
              </a:rPr>
              <a:t>St.top</a:t>
            </a:r>
            <a:r>
              <a:rPr lang="en-US" sz="2000" dirty="0">
                <a:latin typeface="Courier New Cyr" pitchFamily="49" charset="-52"/>
              </a:rPr>
              <a:t>();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en-US" sz="2000" dirty="0">
                <a:latin typeface="Courier New Cyr" pitchFamily="49" charset="-52"/>
              </a:rPr>
              <a:t>St.pop();// </a:t>
            </a:r>
            <a:r>
              <a:rPr lang="ru-RU" sz="2000" dirty="0">
                <a:latin typeface="Courier New Cyr" pitchFamily="49" charset="-52"/>
              </a:rPr>
              <a:t>выборка из стека</a:t>
            </a:r>
            <a:endParaRPr lang="en-US" sz="2000" dirty="0">
              <a:latin typeface="Courier New Cyr" pitchFamily="49" charset="-52"/>
            </a:endParaRPr>
          </a:p>
          <a:p>
            <a:pPr>
              <a:lnSpc>
                <a:spcPct val="7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2000" dirty="0">
                <a:latin typeface="Courier New Cyr" pitchFamily="49" charset="-52"/>
              </a:rPr>
              <a:t>   </a:t>
            </a:r>
            <a:r>
              <a:rPr lang="en-US" sz="2000" dirty="0" err="1">
                <a:latin typeface="Courier New Cyr" pitchFamily="49" charset="-52"/>
              </a:rPr>
              <a:t>pLink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en-US" sz="2000" dirty="0">
                <a:latin typeface="Courier New Cyr" pitchFamily="49" charset="-52"/>
              </a:rPr>
              <a:t>=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en-US" sz="2000" dirty="0" err="1">
                <a:latin typeface="Courier New Cyr" pitchFamily="49" charset="-52"/>
              </a:rPr>
              <a:t>pLink</a:t>
            </a:r>
            <a:r>
              <a:rPr lang="en-US" sz="2000" dirty="0">
                <a:latin typeface="Courier New Cyr" pitchFamily="49" charset="-52"/>
              </a:rPr>
              <a:t>-&gt;</a:t>
            </a:r>
            <a:r>
              <a:rPr lang="en-US" sz="2000" dirty="0" err="1">
                <a:latin typeface="Courier New Cyr" pitchFamily="49" charset="-52"/>
              </a:rPr>
              <a:t>pNext</a:t>
            </a:r>
            <a:r>
              <a:rPr lang="en-US" sz="2000" dirty="0">
                <a:latin typeface="Courier New Cyr" pitchFamily="49" charset="-52"/>
              </a:rPr>
              <a:t>;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en-US" sz="2000" dirty="0">
                <a:latin typeface="Courier New Cyr" pitchFamily="49" charset="-52"/>
              </a:rPr>
              <a:t>//</a:t>
            </a:r>
            <a:r>
              <a:rPr lang="ru-RU" sz="2000" dirty="0">
                <a:latin typeface="Courier New Cyr" pitchFamily="49" charset="-52"/>
              </a:rPr>
              <a:t> переход по тому же</a:t>
            </a:r>
            <a:endParaRPr lang="en-US" sz="2000" dirty="0">
              <a:latin typeface="Courier New Cyr" pitchFamily="49" charset="-52"/>
            </a:endParaRPr>
          </a:p>
          <a:p>
            <a:pPr>
              <a:lnSpc>
                <a:spcPct val="5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2000" dirty="0">
                <a:latin typeface="Courier New Cyr" pitchFamily="49" charset="-52"/>
              </a:rPr>
              <a:t> }</a:t>
            </a:r>
            <a:r>
              <a:rPr lang="ru-RU" sz="2000" dirty="0">
                <a:latin typeface="Courier New Cyr" pitchFamily="49" charset="-52"/>
              </a:rPr>
              <a:t>                      </a:t>
            </a:r>
            <a:r>
              <a:rPr lang="en-US" sz="2000" dirty="0">
                <a:latin typeface="Courier New Cyr" pitchFamily="49" charset="-52"/>
              </a:rPr>
              <a:t>//</a:t>
            </a:r>
            <a:r>
              <a:rPr lang="ru-RU" sz="2000" dirty="0">
                <a:latin typeface="Courier New Cyr" pitchFamily="49" charset="-52"/>
              </a:rPr>
              <a:t> уровню  </a:t>
            </a:r>
            <a:endParaRPr lang="en-US" sz="2000" dirty="0">
              <a:latin typeface="Courier New Cyr" pitchFamily="49" charset="-52"/>
            </a:endParaRPr>
          </a:p>
          <a:p>
            <a:pPr>
              <a:lnSpc>
                <a:spcPct val="5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2000" dirty="0">
                <a:latin typeface="Courier New Cyr" pitchFamily="49" charset="-52"/>
              </a:rPr>
              <a:t>}</a:t>
            </a:r>
            <a:endParaRPr lang="ru-RU" sz="2000" dirty="0">
              <a:latin typeface="Courier New Cyr" pitchFamily="49" charset="-52"/>
            </a:endParaRPr>
          </a:p>
        </p:txBody>
      </p:sp>
      <p:sp>
        <p:nvSpPr>
          <p:cNvPr id="7" name="AutoShape 16">
            <a:hlinkClick r:id="rId3"/>
          </p:cNvPr>
          <p:cNvSpPr>
            <a:spLocks noChangeArrowheads="1"/>
          </p:cNvSpPr>
          <p:nvPr/>
        </p:nvSpPr>
        <p:spPr bwMode="auto">
          <a:xfrm>
            <a:off x="1828800" y="6019800"/>
            <a:ext cx="457200" cy="228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33"/>
          <p:cNvSpPr txBox="1">
            <a:spLocks noChangeArrowheads="1"/>
          </p:cNvSpPr>
          <p:nvPr/>
        </p:nvSpPr>
        <p:spPr bwMode="auto">
          <a:xfrm>
            <a:off x="272480" y="937400"/>
            <a:ext cx="8640960" cy="529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400" b="1" dirty="0"/>
              <a:t>Ввод текста из файла</a:t>
            </a:r>
            <a:r>
              <a:rPr lang="ru-RU" sz="2400" dirty="0"/>
              <a:t>: уровень текста в файле можно выделить строками специального вида (например, скобками </a:t>
            </a:r>
            <a:r>
              <a:rPr lang="en-US" sz="2400" dirty="0"/>
              <a:t>'{'</a:t>
            </a:r>
            <a:r>
              <a:rPr lang="ru-RU" sz="2400" dirty="0"/>
              <a:t> и </a:t>
            </a:r>
            <a:r>
              <a:rPr lang="en-US" sz="2400" dirty="0"/>
              <a:t>'}')</a:t>
            </a:r>
            <a:endParaRPr lang="ru-RU" sz="2400" dirty="0"/>
          </a:p>
          <a:p>
            <a:pPr>
              <a:lnSpc>
                <a:spcPct val="70000"/>
              </a:lnSpc>
              <a:spcBef>
                <a:spcPct val="25000"/>
              </a:spcBef>
              <a:spcAft>
                <a:spcPct val="20000"/>
              </a:spcAft>
            </a:pPr>
            <a:r>
              <a:rPr lang="ru-RU" sz="2400" dirty="0"/>
              <a:t>Глава 2</a:t>
            </a:r>
            <a:br>
              <a:rPr lang="ru-RU" sz="2400" dirty="0"/>
            </a:br>
            <a:r>
              <a:rPr lang="en-US" sz="2400" dirty="0"/>
              <a:t>{</a:t>
            </a:r>
          </a:p>
          <a:p>
            <a:pPr>
              <a:lnSpc>
                <a:spcPct val="7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400" dirty="0"/>
              <a:t>  2.1. Полиномы</a:t>
            </a:r>
          </a:p>
          <a:p>
            <a:pPr>
              <a:lnSpc>
                <a:spcPct val="7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2400" dirty="0"/>
              <a:t>{</a:t>
            </a:r>
          </a:p>
          <a:p>
            <a:pPr>
              <a:lnSpc>
                <a:spcPct val="7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400" dirty="0"/>
              <a:t>     1. Определение</a:t>
            </a:r>
          </a:p>
          <a:p>
            <a:pPr>
              <a:lnSpc>
                <a:spcPct val="7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400" dirty="0"/>
              <a:t>     2. Структура</a:t>
            </a:r>
            <a:endParaRPr lang="en-US" sz="2400" dirty="0"/>
          </a:p>
          <a:p>
            <a:pPr>
              <a:lnSpc>
                <a:spcPct val="7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2400" dirty="0"/>
              <a:t>}</a:t>
            </a:r>
            <a:endParaRPr lang="ru-RU" sz="2400" dirty="0"/>
          </a:p>
          <a:p>
            <a:pPr>
              <a:lnSpc>
                <a:spcPct val="7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400" dirty="0"/>
              <a:t>  2.2. Тексты</a:t>
            </a:r>
          </a:p>
          <a:p>
            <a:pPr>
              <a:lnSpc>
                <a:spcPct val="7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2400" dirty="0"/>
              <a:t>{</a:t>
            </a:r>
          </a:p>
          <a:p>
            <a:pPr>
              <a:lnSpc>
                <a:spcPct val="7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400" dirty="0"/>
              <a:t>     1. Определение</a:t>
            </a:r>
          </a:p>
          <a:p>
            <a:pPr>
              <a:lnSpc>
                <a:spcPct val="7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400" dirty="0"/>
              <a:t>     2. Структура</a:t>
            </a:r>
            <a:endParaRPr lang="en-US" sz="2400" dirty="0"/>
          </a:p>
          <a:p>
            <a:pPr>
              <a:lnSpc>
                <a:spcPct val="7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2400" dirty="0"/>
              <a:t>}</a:t>
            </a:r>
          </a:p>
          <a:p>
            <a:pPr>
              <a:lnSpc>
                <a:spcPct val="7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2400" dirty="0" smtClean="0"/>
              <a:t>}</a:t>
            </a:r>
            <a:endParaRPr lang="ru-RU" sz="2400" dirty="0"/>
          </a:p>
        </p:txBody>
      </p:sp>
      <p:sp>
        <p:nvSpPr>
          <p:cNvPr id="11" name="Text Box 1036"/>
          <p:cNvSpPr txBox="1">
            <a:spLocks noChangeArrowheads="1"/>
          </p:cNvSpPr>
          <p:nvPr/>
        </p:nvSpPr>
        <p:spPr bwMode="auto">
          <a:xfrm>
            <a:off x="4232920" y="1967929"/>
            <a:ext cx="4876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5000"/>
              </a:spcBef>
            </a:pPr>
            <a:r>
              <a:rPr lang="ru-RU" sz="2400" b="1" dirty="0"/>
              <a:t>Общая схема алгоритма</a:t>
            </a:r>
          </a:p>
          <a:p>
            <a:pPr>
              <a:spcBef>
                <a:spcPct val="35000"/>
              </a:spcBef>
            </a:pPr>
            <a:r>
              <a:rPr lang="ru-RU" sz="2400" b="1" dirty="0"/>
              <a:t>  </a:t>
            </a:r>
            <a:r>
              <a:rPr lang="ru-RU" sz="2400" dirty="0"/>
              <a:t>Повторить</a:t>
            </a:r>
          </a:p>
          <a:p>
            <a:pPr marL="381000" lvl="1">
              <a:spcBef>
                <a:spcPct val="35000"/>
              </a:spcBef>
              <a:buFontTx/>
              <a:buChar char="•"/>
            </a:pPr>
            <a:r>
              <a:rPr lang="ru-RU" sz="2400" dirty="0"/>
              <a:t> ввод строки</a:t>
            </a:r>
          </a:p>
          <a:p>
            <a:pPr marL="381000" lvl="1">
              <a:spcBef>
                <a:spcPct val="35000"/>
              </a:spcBef>
              <a:buFontTx/>
              <a:buChar char="•"/>
            </a:pPr>
            <a:r>
              <a:rPr lang="ru-RU" sz="2400" dirty="0"/>
              <a:t> ЕСЛИ </a:t>
            </a:r>
            <a:r>
              <a:rPr lang="en-US" sz="2400" dirty="0"/>
              <a:t>'}' </a:t>
            </a:r>
            <a:r>
              <a:rPr lang="ru-RU" sz="2400" dirty="0"/>
              <a:t>ТО Завершить</a:t>
            </a:r>
          </a:p>
          <a:p>
            <a:pPr marL="381000" lvl="1">
              <a:spcBef>
                <a:spcPct val="35000"/>
              </a:spcBef>
              <a:buFontTx/>
              <a:buChar char="•"/>
            </a:pPr>
            <a:r>
              <a:rPr lang="ru-RU" sz="2400" dirty="0"/>
              <a:t> ЕСЛИ </a:t>
            </a:r>
            <a:r>
              <a:rPr lang="en-US" sz="2400" dirty="0"/>
              <a:t>'{' </a:t>
            </a:r>
            <a:r>
              <a:rPr lang="ru-RU" sz="2400" dirty="0"/>
              <a:t>ТО Выполнить</a:t>
            </a:r>
            <a:br>
              <a:rPr lang="ru-RU" sz="2400" dirty="0"/>
            </a:br>
            <a:r>
              <a:rPr lang="ru-RU" sz="2400" dirty="0"/>
              <a:t>       рекурсивно </a:t>
            </a:r>
            <a:r>
              <a:rPr lang="ru-RU" sz="2400" dirty="0" err="1"/>
              <a:t>Ввод_текста</a:t>
            </a:r>
            <a:endParaRPr lang="ru-RU" sz="2400" dirty="0"/>
          </a:p>
          <a:p>
            <a:pPr marL="381000" lvl="1">
              <a:spcBef>
                <a:spcPct val="35000"/>
              </a:spcBef>
              <a:buFontTx/>
              <a:buChar char="•"/>
            </a:pPr>
            <a:r>
              <a:rPr lang="ru-RU" sz="2400" dirty="0"/>
              <a:t> Добавить строку на том же</a:t>
            </a:r>
            <a:br>
              <a:rPr lang="ru-RU" sz="2400" dirty="0"/>
            </a:br>
            <a:r>
              <a:rPr lang="ru-RU" sz="2400" dirty="0"/>
              <a:t>       уровне</a:t>
            </a:r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23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Реализация – алгоритмы обхода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  <p:pic>
        <p:nvPicPr>
          <p:cNvPr id="13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9344" y="1916832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24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Реализация – итератор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00472" y="1196752"/>
            <a:ext cx="8410128" cy="238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110000"/>
              </a:lnSpc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600" dirty="0"/>
              <a:t>Схема обхода </a:t>
            </a:r>
            <a:r>
              <a:rPr lang="en-US" sz="2600" dirty="0"/>
              <a:t>TDN</a:t>
            </a:r>
            <a:r>
              <a:rPr lang="ru-RU" sz="2600" dirty="0"/>
              <a:t>, </a:t>
            </a:r>
            <a:r>
              <a:rPr lang="ru-RU" sz="2600" dirty="0" err="1"/>
              <a:t>нерекурсивный</a:t>
            </a:r>
            <a:r>
              <a:rPr lang="ru-RU" sz="2600" dirty="0"/>
              <a:t> вариант</a:t>
            </a:r>
          </a:p>
          <a:p>
            <a:pPr marL="381000" indent="-381000">
              <a:lnSpc>
                <a:spcPct val="110000"/>
              </a:lnSpc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600" dirty="0"/>
              <a:t>Корневые звенья необработанных разделов текста запоминаются в стеке</a:t>
            </a:r>
          </a:p>
          <a:p>
            <a:pPr marL="381000" indent="-381000">
              <a:lnSpc>
                <a:spcPct val="110000"/>
              </a:lnSpc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600" dirty="0"/>
              <a:t>Текущая строка в стеке не хранится (кроме корневого звена всего текста)</a:t>
            </a: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25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Реализация – итератор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72480" y="1196752"/>
            <a:ext cx="9217024" cy="377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100000"/>
              </a:lnSpc>
              <a:spcBef>
                <a:spcPct val="15000"/>
              </a:spcBef>
            </a:pPr>
            <a:r>
              <a:rPr lang="ru-RU" sz="2600" b="1" dirty="0"/>
              <a:t>Инициализация </a:t>
            </a:r>
            <a:r>
              <a:rPr lang="en-US" sz="2600" dirty="0"/>
              <a:t>(</a:t>
            </a:r>
            <a:r>
              <a:rPr lang="en-US" sz="2600" b="1" dirty="0">
                <a:solidFill>
                  <a:schemeClr val="tx1"/>
                </a:solidFill>
              </a:rPr>
              <a:t>Reset</a:t>
            </a:r>
            <a:r>
              <a:rPr lang="en-US" sz="2600" dirty="0"/>
              <a:t>) – </a:t>
            </a:r>
            <a:r>
              <a:rPr lang="ru-RU" sz="2600" dirty="0"/>
              <a:t>установка на корневое звено текста</a:t>
            </a:r>
          </a:p>
          <a:p>
            <a:pPr marL="381000" indent="-19050">
              <a:lnSpc>
                <a:spcPct val="100000"/>
              </a:lnSpc>
              <a:spcBef>
                <a:spcPct val="15000"/>
              </a:spcBef>
            </a:pP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pCurrent</a:t>
            </a:r>
            <a:r>
              <a:rPr lang="ru-RU" sz="2400" dirty="0">
                <a:latin typeface="Courier New Cyr" pitchFamily="49" charset="-52"/>
              </a:rPr>
              <a:t> = </a:t>
            </a:r>
            <a:r>
              <a:rPr lang="ru-RU" sz="2400" dirty="0" err="1">
                <a:latin typeface="Courier New Cyr" pitchFamily="49" charset="-52"/>
              </a:rPr>
              <a:t>pFirst</a:t>
            </a:r>
            <a:r>
              <a:rPr lang="ru-RU" sz="2400" dirty="0">
                <a:latin typeface="Courier New Cyr" pitchFamily="49" charset="-52"/>
              </a:rPr>
              <a:t>;</a:t>
            </a:r>
          </a:p>
          <a:p>
            <a:pPr marL="381000" indent="-19050">
              <a:lnSpc>
                <a:spcPct val="100000"/>
              </a:lnSpc>
              <a:spcBef>
                <a:spcPct val="15000"/>
              </a:spcBef>
            </a:pP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if</a:t>
            </a:r>
            <a:r>
              <a:rPr lang="ru-RU" sz="2400" dirty="0">
                <a:latin typeface="Courier New Cyr" pitchFamily="49" charset="-52"/>
              </a:rPr>
              <a:t> ( </a:t>
            </a:r>
            <a:r>
              <a:rPr lang="ru-RU" sz="2400" dirty="0" err="1">
                <a:latin typeface="Courier New Cyr" pitchFamily="49" charset="-52"/>
              </a:rPr>
              <a:t>pCurrent</a:t>
            </a:r>
            <a:r>
              <a:rPr lang="ru-RU" sz="2400" dirty="0">
                <a:latin typeface="Courier New Cyr" pitchFamily="49" charset="-52"/>
              </a:rPr>
              <a:t> != NULL ) {</a:t>
            </a:r>
          </a:p>
          <a:p>
            <a:pPr marL="381000" indent="-19050">
              <a:lnSpc>
                <a:spcPct val="100000"/>
              </a:lnSpc>
              <a:spcBef>
                <a:spcPct val="15000"/>
              </a:spcBef>
            </a:pPr>
            <a:r>
              <a:rPr lang="ru-RU" sz="2400" dirty="0">
                <a:latin typeface="Courier New Cyr" pitchFamily="49" charset="-52"/>
              </a:rPr>
              <a:t>   </a:t>
            </a:r>
            <a:r>
              <a:rPr lang="ru-RU" sz="2400" dirty="0" err="1">
                <a:latin typeface="Courier New Cyr" pitchFamily="49" charset="-52"/>
              </a:rPr>
              <a:t>St.push</a:t>
            </a:r>
            <a:r>
              <a:rPr lang="ru-RU" sz="2400" dirty="0">
                <a:latin typeface="Courier New Cyr" pitchFamily="49" charset="-52"/>
              </a:rPr>
              <a:t>(</a:t>
            </a:r>
            <a:r>
              <a:rPr lang="ru-RU" sz="2400" dirty="0" err="1">
                <a:latin typeface="Courier New Cyr" pitchFamily="49" charset="-52"/>
              </a:rPr>
              <a:t>pCurrent</a:t>
            </a:r>
            <a:r>
              <a:rPr lang="ru-RU" sz="2400" dirty="0">
                <a:latin typeface="Courier New Cyr" pitchFamily="49" charset="-52"/>
              </a:rPr>
              <a:t>);</a:t>
            </a:r>
          </a:p>
          <a:p>
            <a:pPr marL="381000" indent="-19050">
              <a:lnSpc>
                <a:spcPct val="100000"/>
              </a:lnSpc>
              <a:spcBef>
                <a:spcPct val="15000"/>
              </a:spcBef>
            </a:pPr>
            <a:r>
              <a:rPr lang="ru-RU" sz="2400" dirty="0">
                <a:latin typeface="Courier New Cyr" pitchFamily="49" charset="-52"/>
              </a:rPr>
              <a:t>   </a:t>
            </a:r>
            <a:r>
              <a:rPr lang="ru-RU" sz="2400" dirty="0" err="1">
                <a:latin typeface="Courier New Cyr" pitchFamily="49" charset="-52"/>
              </a:rPr>
              <a:t>if</a:t>
            </a:r>
            <a:r>
              <a:rPr lang="ru-RU" sz="2400" dirty="0">
                <a:latin typeface="Courier New Cyr" pitchFamily="49" charset="-52"/>
              </a:rPr>
              <a:t> ( </a:t>
            </a:r>
            <a:r>
              <a:rPr lang="ru-RU" sz="2400" dirty="0" err="1">
                <a:latin typeface="Courier New Cyr" pitchFamily="49" charset="-52"/>
              </a:rPr>
              <a:t>pCurrent</a:t>
            </a:r>
            <a:r>
              <a:rPr lang="ru-RU" sz="2400" dirty="0">
                <a:latin typeface="Courier New Cyr" pitchFamily="49" charset="-52"/>
              </a:rPr>
              <a:t>-&gt;</a:t>
            </a:r>
            <a:r>
              <a:rPr lang="ru-RU" sz="2400" dirty="0" err="1">
                <a:latin typeface="Courier New Cyr" pitchFamily="49" charset="-52"/>
              </a:rPr>
              <a:t>pNext</a:t>
            </a:r>
            <a:r>
              <a:rPr lang="ru-RU" sz="2400" dirty="0">
                <a:latin typeface="Courier New Cyr" pitchFamily="49" charset="-52"/>
              </a:rPr>
              <a:t> != NULL )</a:t>
            </a:r>
            <a:br>
              <a:rPr lang="ru-RU" sz="2400" dirty="0">
                <a:latin typeface="Courier New Cyr" pitchFamily="49" charset="-52"/>
              </a:rPr>
            </a:br>
            <a:r>
              <a:rPr lang="ru-RU" sz="2400" dirty="0">
                <a:latin typeface="Courier New Cyr" pitchFamily="49" charset="-52"/>
              </a:rPr>
              <a:t>   </a:t>
            </a:r>
            <a:r>
              <a:rPr lang="ru-RU" sz="2400" dirty="0" err="1">
                <a:latin typeface="Courier New Cyr" pitchFamily="49" charset="-52"/>
              </a:rPr>
              <a:t>St.push</a:t>
            </a:r>
            <a:r>
              <a:rPr lang="ru-RU" sz="2400" dirty="0">
                <a:latin typeface="Courier New Cyr" pitchFamily="49" charset="-52"/>
              </a:rPr>
              <a:t>(</a:t>
            </a:r>
            <a:r>
              <a:rPr lang="ru-RU" sz="2400" dirty="0" err="1">
                <a:latin typeface="Courier New Cyr" pitchFamily="49" charset="-52"/>
              </a:rPr>
              <a:t>pCurrent</a:t>
            </a:r>
            <a:r>
              <a:rPr lang="ru-RU" sz="2400" dirty="0">
                <a:latin typeface="Courier New Cyr" pitchFamily="49" charset="-52"/>
              </a:rPr>
              <a:t>-&gt;</a:t>
            </a:r>
            <a:r>
              <a:rPr lang="ru-RU" sz="2400" dirty="0" err="1">
                <a:latin typeface="Courier New Cyr" pitchFamily="49" charset="-52"/>
              </a:rPr>
              <a:t>pNext</a:t>
            </a:r>
            <a:r>
              <a:rPr lang="ru-RU" sz="2400" dirty="0">
                <a:latin typeface="Courier New Cyr" pitchFamily="49" charset="-52"/>
              </a:rPr>
              <a:t>);</a:t>
            </a:r>
          </a:p>
          <a:p>
            <a:pPr marL="381000" indent="-19050">
              <a:lnSpc>
                <a:spcPct val="100000"/>
              </a:lnSpc>
              <a:spcBef>
                <a:spcPct val="15000"/>
              </a:spcBef>
            </a:pPr>
            <a:r>
              <a:rPr lang="ru-RU" sz="2400" dirty="0">
                <a:latin typeface="Courier New Cyr" pitchFamily="49" charset="-52"/>
              </a:rPr>
              <a:t>   </a:t>
            </a:r>
            <a:r>
              <a:rPr lang="ru-RU" sz="2400" dirty="0" err="1">
                <a:latin typeface="Courier New Cyr" pitchFamily="49" charset="-52"/>
              </a:rPr>
              <a:t>if</a:t>
            </a:r>
            <a:r>
              <a:rPr lang="ru-RU" sz="2400" dirty="0">
                <a:latin typeface="Courier New Cyr" pitchFamily="49" charset="-52"/>
              </a:rPr>
              <a:t> ( </a:t>
            </a:r>
            <a:r>
              <a:rPr lang="ru-RU" sz="2400" dirty="0" err="1">
                <a:latin typeface="Courier New Cyr" pitchFamily="49" charset="-52"/>
              </a:rPr>
              <a:t>pCurrent</a:t>
            </a:r>
            <a:r>
              <a:rPr lang="ru-RU" sz="2400" dirty="0">
                <a:latin typeface="Courier New Cyr" pitchFamily="49" charset="-52"/>
              </a:rPr>
              <a:t>-&gt;</a:t>
            </a:r>
            <a:r>
              <a:rPr lang="ru-RU" sz="2400" dirty="0" err="1">
                <a:latin typeface="Courier New Cyr" pitchFamily="49" charset="-52"/>
              </a:rPr>
              <a:t>pDown</a:t>
            </a:r>
            <a:r>
              <a:rPr lang="ru-RU" sz="2400" dirty="0">
                <a:latin typeface="Courier New Cyr" pitchFamily="49" charset="-52"/>
              </a:rPr>
              <a:t> != NULL )</a:t>
            </a:r>
            <a:br>
              <a:rPr lang="ru-RU" sz="2400" dirty="0">
                <a:latin typeface="Courier New Cyr" pitchFamily="49" charset="-52"/>
              </a:rPr>
            </a:br>
            <a:r>
              <a:rPr lang="ru-RU" sz="2400" dirty="0">
                <a:latin typeface="Courier New Cyr" pitchFamily="49" charset="-52"/>
              </a:rPr>
              <a:t>   </a:t>
            </a:r>
            <a:r>
              <a:rPr lang="ru-RU" sz="2400" dirty="0" err="1">
                <a:latin typeface="Courier New Cyr" pitchFamily="49" charset="-52"/>
              </a:rPr>
              <a:t>St.push</a:t>
            </a:r>
            <a:r>
              <a:rPr lang="ru-RU" sz="2400" dirty="0">
                <a:latin typeface="Courier New Cyr" pitchFamily="49" charset="-52"/>
              </a:rPr>
              <a:t>(</a:t>
            </a:r>
            <a:r>
              <a:rPr lang="ru-RU" sz="2400" dirty="0" err="1">
                <a:latin typeface="Courier New Cyr" pitchFamily="49" charset="-52"/>
              </a:rPr>
              <a:t>pCurrent</a:t>
            </a:r>
            <a:r>
              <a:rPr lang="ru-RU" sz="2400" dirty="0">
                <a:latin typeface="Courier New Cyr" pitchFamily="49" charset="-52"/>
              </a:rPr>
              <a:t>-&gt;</a:t>
            </a:r>
            <a:r>
              <a:rPr lang="ru-RU" sz="2400" dirty="0" err="1">
                <a:latin typeface="Courier New Cyr" pitchFamily="49" charset="-52"/>
              </a:rPr>
              <a:t>pDown</a:t>
            </a:r>
            <a:r>
              <a:rPr lang="ru-RU" sz="2400" dirty="0">
                <a:latin typeface="Courier New Cyr" pitchFamily="49" charset="-52"/>
              </a:rPr>
              <a:t>);</a:t>
            </a:r>
          </a:p>
          <a:p>
            <a:pPr marL="381000" indent="-19050">
              <a:lnSpc>
                <a:spcPct val="100000"/>
              </a:lnSpc>
              <a:spcBef>
                <a:spcPct val="15000"/>
              </a:spcBef>
            </a:pPr>
            <a:r>
              <a:rPr lang="ru-RU" sz="2400" dirty="0">
                <a:latin typeface="Courier New Cyr" pitchFamily="49" charset="-52"/>
              </a:rPr>
              <a:t> }</a:t>
            </a: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26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Реализация – итератор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00472" y="980728"/>
            <a:ext cx="8407896" cy="536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ru-RU" sz="2600" b="1" dirty="0"/>
              <a:t>Переход к следующему звену текста </a:t>
            </a:r>
            <a:r>
              <a:rPr lang="en-US" sz="2600" dirty="0"/>
              <a:t>(</a:t>
            </a:r>
            <a:r>
              <a:rPr lang="en-US" sz="2600" b="1" dirty="0" err="1">
                <a:solidFill>
                  <a:schemeClr val="tx1"/>
                </a:solidFill>
              </a:rPr>
              <a:t>GoNext</a:t>
            </a:r>
            <a:r>
              <a:rPr lang="en-US" sz="2600" dirty="0"/>
              <a:t>)</a:t>
            </a:r>
          </a:p>
          <a:p>
            <a:pPr marL="381000" lvl="1" indent="-190500">
              <a:lnSpc>
                <a:spcPct val="110000"/>
              </a:lnSpc>
              <a:spcBef>
                <a:spcPct val="15000"/>
              </a:spcBef>
              <a:buFontTx/>
              <a:buChar char="•"/>
            </a:pPr>
            <a:r>
              <a:rPr lang="ru-RU" sz="2600" dirty="0"/>
              <a:t>Получить звено из стека</a:t>
            </a:r>
          </a:p>
          <a:p>
            <a:pPr marL="381000" lvl="1" indent="-190500">
              <a:spcBef>
                <a:spcPct val="15000"/>
              </a:spcBef>
              <a:buFontTx/>
              <a:buChar char="•"/>
            </a:pPr>
            <a:r>
              <a:rPr lang="ru-RU" sz="2600" dirty="0"/>
              <a:t>ЕСЛИ звено не является корнем всего текста</a:t>
            </a:r>
            <a:br>
              <a:rPr lang="ru-RU" sz="2600" dirty="0"/>
            </a:br>
            <a:r>
              <a:rPr lang="ru-RU" sz="2600" dirty="0"/>
              <a:t>ТО поместить следующие звенья (по указателям </a:t>
            </a:r>
            <a:r>
              <a:rPr lang="en-US" sz="2600" dirty="0" err="1">
                <a:solidFill>
                  <a:schemeClr val="tx1"/>
                </a:solidFill>
              </a:rPr>
              <a:t>pNext</a:t>
            </a:r>
            <a:r>
              <a:rPr lang="en-US" sz="2600" dirty="0"/>
              <a:t> </a:t>
            </a:r>
            <a:r>
              <a:rPr lang="ru-RU" sz="2600" dirty="0"/>
              <a:t>и </a:t>
            </a:r>
            <a:r>
              <a:rPr lang="en-US" sz="2600" dirty="0" err="1">
                <a:solidFill>
                  <a:schemeClr val="tx1"/>
                </a:solidFill>
              </a:rPr>
              <a:t>pDown</a:t>
            </a:r>
            <a:r>
              <a:rPr lang="en-US" sz="2600" dirty="0"/>
              <a:t>)</a:t>
            </a:r>
            <a:r>
              <a:rPr lang="ru-RU" sz="2600" dirty="0"/>
              <a:t> в стек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ru-RU" dirty="0">
                <a:solidFill>
                  <a:schemeClr val="tx1"/>
                </a:solidFill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pCurrent</a:t>
            </a:r>
            <a:r>
              <a:rPr lang="ru-RU" sz="2400" dirty="0">
                <a:latin typeface="Courier New Cyr" pitchFamily="49" charset="-52"/>
              </a:rPr>
              <a:t> = </a:t>
            </a:r>
            <a:r>
              <a:rPr lang="ru-RU" sz="2400" dirty="0" err="1">
                <a:latin typeface="Courier New Cyr" pitchFamily="49" charset="-52"/>
              </a:rPr>
              <a:t>St.top</a:t>
            </a:r>
            <a:r>
              <a:rPr lang="ru-RU" sz="2400" dirty="0">
                <a:latin typeface="Courier New Cyr" pitchFamily="49" charset="-52"/>
              </a:rPr>
              <a:t>(); </a:t>
            </a:r>
            <a:r>
              <a:rPr lang="ru-RU" sz="2400" dirty="0" err="1">
                <a:latin typeface="Courier New Cyr" pitchFamily="49" charset="-52"/>
              </a:rPr>
              <a:t>St.pop</a:t>
            </a:r>
            <a:r>
              <a:rPr lang="ru-RU" sz="2400" dirty="0">
                <a:latin typeface="Courier New Cyr" pitchFamily="49" charset="-52"/>
              </a:rPr>
              <a:t>(); </a:t>
            </a:r>
          </a:p>
          <a:p>
            <a:pPr>
              <a:spcBef>
                <a:spcPct val="15000"/>
              </a:spcBef>
              <a:buFontTx/>
              <a:buNone/>
            </a:pP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if</a:t>
            </a:r>
            <a:r>
              <a:rPr lang="ru-RU" sz="2400" dirty="0">
                <a:latin typeface="Courier New Cyr" pitchFamily="49" charset="-52"/>
              </a:rPr>
              <a:t> (</a:t>
            </a:r>
            <a:r>
              <a:rPr lang="ru-RU" sz="2400" dirty="0" err="1">
                <a:latin typeface="Courier New Cyr" pitchFamily="49" charset="-52"/>
              </a:rPr>
              <a:t>pCurrent</a:t>
            </a:r>
            <a:r>
              <a:rPr lang="ru-RU" sz="2400" dirty="0">
                <a:latin typeface="Courier New Cyr" pitchFamily="49" charset="-52"/>
              </a:rPr>
              <a:t> != </a:t>
            </a:r>
            <a:r>
              <a:rPr lang="ru-RU" sz="2400" dirty="0" err="1">
                <a:latin typeface="Courier New Cyr" pitchFamily="49" charset="-52"/>
              </a:rPr>
              <a:t>pFirst</a:t>
            </a:r>
            <a:r>
              <a:rPr lang="ru-RU" sz="2400" dirty="0">
                <a:latin typeface="Courier New Cyr" pitchFamily="49" charset="-52"/>
              </a:rPr>
              <a:t> ) {</a:t>
            </a:r>
          </a:p>
          <a:p>
            <a:pPr>
              <a:spcBef>
                <a:spcPct val="15000"/>
              </a:spcBef>
              <a:buFontTx/>
              <a:buNone/>
            </a:pPr>
            <a:r>
              <a:rPr lang="ru-RU" sz="2400" dirty="0">
                <a:latin typeface="Courier New Cyr" pitchFamily="49" charset="-52"/>
              </a:rPr>
              <a:t>   </a:t>
            </a:r>
            <a:r>
              <a:rPr lang="ru-RU" sz="2400" dirty="0" err="1">
                <a:latin typeface="Courier New Cyr" pitchFamily="49" charset="-52"/>
              </a:rPr>
              <a:t>if</a:t>
            </a:r>
            <a:r>
              <a:rPr lang="ru-RU" sz="2400" dirty="0">
                <a:latin typeface="Courier New Cyr" pitchFamily="49" charset="-52"/>
              </a:rPr>
              <a:t> ( </a:t>
            </a:r>
            <a:r>
              <a:rPr lang="ru-RU" sz="2400" dirty="0" err="1">
                <a:latin typeface="Courier New Cyr" pitchFamily="49" charset="-52"/>
              </a:rPr>
              <a:t>pCurrent</a:t>
            </a:r>
            <a:r>
              <a:rPr lang="ru-RU" sz="2400" dirty="0">
                <a:latin typeface="Courier New Cyr" pitchFamily="49" charset="-52"/>
              </a:rPr>
              <a:t>-&gt;</a:t>
            </a:r>
            <a:r>
              <a:rPr lang="ru-RU" sz="2400" dirty="0" err="1">
                <a:latin typeface="Courier New Cyr" pitchFamily="49" charset="-52"/>
              </a:rPr>
              <a:t>pNext</a:t>
            </a:r>
            <a:r>
              <a:rPr lang="ru-RU" sz="2400" dirty="0">
                <a:latin typeface="Courier New Cyr" pitchFamily="49" charset="-52"/>
              </a:rPr>
              <a:t> != NULL )</a:t>
            </a:r>
            <a:br>
              <a:rPr lang="ru-RU" sz="2400" dirty="0">
                <a:latin typeface="Courier New Cyr" pitchFamily="49" charset="-52"/>
              </a:rPr>
            </a:br>
            <a:r>
              <a:rPr lang="ru-RU" sz="2400" dirty="0">
                <a:latin typeface="Courier New Cyr" pitchFamily="49" charset="-52"/>
              </a:rPr>
              <a:t>     </a:t>
            </a:r>
            <a:r>
              <a:rPr lang="ru-RU" sz="2400" dirty="0" err="1">
                <a:latin typeface="Courier New Cyr" pitchFamily="49" charset="-52"/>
              </a:rPr>
              <a:t>St.push</a:t>
            </a:r>
            <a:r>
              <a:rPr lang="ru-RU" sz="2400" dirty="0">
                <a:latin typeface="Courier New Cyr" pitchFamily="49" charset="-52"/>
              </a:rPr>
              <a:t>(</a:t>
            </a:r>
            <a:r>
              <a:rPr lang="ru-RU" sz="2400" dirty="0" err="1">
                <a:latin typeface="Courier New Cyr" pitchFamily="49" charset="-52"/>
              </a:rPr>
              <a:t>pCurrent</a:t>
            </a:r>
            <a:r>
              <a:rPr lang="ru-RU" sz="2400" dirty="0">
                <a:latin typeface="Courier New Cyr" pitchFamily="49" charset="-52"/>
              </a:rPr>
              <a:t>-&gt;</a:t>
            </a:r>
            <a:r>
              <a:rPr lang="ru-RU" sz="2400" dirty="0" err="1">
                <a:latin typeface="Courier New Cyr" pitchFamily="49" charset="-52"/>
              </a:rPr>
              <a:t>pNext</a:t>
            </a:r>
            <a:r>
              <a:rPr lang="ru-RU" sz="2400" dirty="0">
                <a:latin typeface="Courier New Cyr" pitchFamily="49" charset="-52"/>
              </a:rPr>
              <a:t>);</a:t>
            </a:r>
          </a:p>
          <a:p>
            <a:pPr>
              <a:spcBef>
                <a:spcPct val="15000"/>
              </a:spcBef>
              <a:buFontTx/>
              <a:buNone/>
            </a:pPr>
            <a:r>
              <a:rPr lang="ru-RU" sz="2400" dirty="0">
                <a:latin typeface="Courier New Cyr" pitchFamily="49" charset="-52"/>
              </a:rPr>
              <a:t>   </a:t>
            </a:r>
            <a:r>
              <a:rPr lang="ru-RU" sz="2400" dirty="0" err="1">
                <a:latin typeface="Courier New Cyr" pitchFamily="49" charset="-52"/>
              </a:rPr>
              <a:t>if</a:t>
            </a:r>
            <a:r>
              <a:rPr lang="ru-RU" sz="2400" dirty="0">
                <a:latin typeface="Courier New Cyr" pitchFamily="49" charset="-52"/>
              </a:rPr>
              <a:t> ( </a:t>
            </a:r>
            <a:r>
              <a:rPr lang="ru-RU" sz="2400" dirty="0" err="1">
                <a:latin typeface="Courier New Cyr" pitchFamily="49" charset="-52"/>
              </a:rPr>
              <a:t>pCurrent</a:t>
            </a:r>
            <a:r>
              <a:rPr lang="ru-RU" sz="2400" dirty="0">
                <a:latin typeface="Courier New Cyr" pitchFamily="49" charset="-52"/>
              </a:rPr>
              <a:t>-&gt;</a:t>
            </a:r>
            <a:r>
              <a:rPr lang="ru-RU" sz="2400" dirty="0" err="1">
                <a:latin typeface="Courier New Cyr" pitchFamily="49" charset="-52"/>
              </a:rPr>
              <a:t>pDown</a:t>
            </a:r>
            <a:r>
              <a:rPr lang="ru-RU" sz="2400" dirty="0">
                <a:latin typeface="Courier New Cyr" pitchFamily="49" charset="-52"/>
              </a:rPr>
              <a:t> != NULL )</a:t>
            </a:r>
            <a:br>
              <a:rPr lang="ru-RU" sz="2400" dirty="0">
                <a:latin typeface="Courier New Cyr" pitchFamily="49" charset="-52"/>
              </a:rPr>
            </a:br>
            <a:r>
              <a:rPr lang="ru-RU" sz="2400" dirty="0">
                <a:latin typeface="Courier New Cyr" pitchFamily="49" charset="-52"/>
              </a:rPr>
              <a:t>     </a:t>
            </a:r>
            <a:r>
              <a:rPr lang="ru-RU" sz="2400" dirty="0" err="1">
                <a:latin typeface="Courier New Cyr" pitchFamily="49" charset="-52"/>
              </a:rPr>
              <a:t>St.push</a:t>
            </a:r>
            <a:r>
              <a:rPr lang="ru-RU" sz="2400" dirty="0">
                <a:latin typeface="Courier New Cyr" pitchFamily="49" charset="-52"/>
              </a:rPr>
              <a:t>(</a:t>
            </a:r>
            <a:r>
              <a:rPr lang="ru-RU" sz="2400" dirty="0" err="1">
                <a:latin typeface="Courier New Cyr" pitchFamily="49" charset="-52"/>
              </a:rPr>
              <a:t>pCurrent</a:t>
            </a:r>
            <a:r>
              <a:rPr lang="ru-RU" sz="2400" dirty="0">
                <a:latin typeface="Courier New Cyr" pitchFamily="49" charset="-52"/>
              </a:rPr>
              <a:t>-&gt;</a:t>
            </a:r>
            <a:r>
              <a:rPr lang="ru-RU" sz="2400" dirty="0" err="1">
                <a:latin typeface="Courier New Cyr" pitchFamily="49" charset="-52"/>
              </a:rPr>
              <a:t>pDown</a:t>
            </a:r>
            <a:r>
              <a:rPr lang="ru-RU" sz="2400" dirty="0">
                <a:latin typeface="Courier New Cyr" pitchFamily="49" charset="-52"/>
              </a:rPr>
              <a:t>);</a:t>
            </a:r>
          </a:p>
          <a:p>
            <a:pPr>
              <a:spcBef>
                <a:spcPct val="15000"/>
              </a:spcBef>
              <a:buFontTx/>
              <a:buNone/>
            </a:pPr>
            <a:r>
              <a:rPr lang="ru-RU" sz="2400" dirty="0">
                <a:latin typeface="Courier New Cyr" pitchFamily="49" charset="-52"/>
              </a:rPr>
              <a:t> }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768752" y="3356992"/>
            <a:ext cx="3080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2400" b="1" dirty="0">
                <a:solidFill>
                  <a:schemeClr val="tx1"/>
                </a:solidFill>
              </a:rPr>
              <a:t>Пример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  <p:pic>
        <p:nvPicPr>
          <p:cNvPr id="9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1272" y="1052736"/>
            <a:ext cx="610520" cy="488183"/>
          </a:xfrm>
          <a:prstGeom prst="rect">
            <a:avLst/>
          </a:prstGeom>
          <a:noFill/>
        </p:spPr>
      </p:pic>
      <p:pic>
        <p:nvPicPr>
          <p:cNvPr id="12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0912" y="3356992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27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Реализация – копирование текста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00472" y="1196752"/>
            <a:ext cx="9361040" cy="301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ru-RU" sz="2600" b="1" dirty="0"/>
              <a:t>Общая замечания</a:t>
            </a:r>
          </a:p>
          <a:p>
            <a:pPr marL="381000" lvl="1" indent="-1905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ru-RU" sz="2600" dirty="0"/>
              <a:t> Для копирования текста необходимо предварительно скопировать разделы текста, на которые указывают указатели </a:t>
            </a:r>
            <a:r>
              <a:rPr lang="en-US" sz="2600" dirty="0" err="1">
                <a:solidFill>
                  <a:schemeClr val="tx1"/>
                </a:solidFill>
              </a:rPr>
              <a:t>pDown</a:t>
            </a:r>
            <a:r>
              <a:rPr lang="ru-RU" sz="2600" dirty="0"/>
              <a:t> и</a:t>
            </a:r>
            <a:r>
              <a:rPr lang="en-US" sz="2600" dirty="0"/>
              <a:t> </a:t>
            </a:r>
            <a:r>
              <a:rPr lang="en-US" sz="2600" dirty="0" err="1">
                <a:solidFill>
                  <a:schemeClr val="tx1"/>
                </a:solidFill>
              </a:rPr>
              <a:t>pNext</a:t>
            </a:r>
            <a:r>
              <a:rPr lang="ru-RU" sz="2600" dirty="0"/>
              <a:t> </a:t>
            </a:r>
            <a:r>
              <a:rPr lang="ru-RU" sz="2600" dirty="0" smtClean="0">
                <a:sym typeface="Symbol" pitchFamily="18" charset="2"/>
              </a:rPr>
              <a:t> </a:t>
            </a:r>
            <a:r>
              <a:rPr lang="ru-RU" sz="2600" dirty="0">
                <a:sym typeface="Symbol" pitchFamily="18" charset="2"/>
              </a:rPr>
              <a:t>алгоритмы обхода </a:t>
            </a:r>
            <a:r>
              <a:rPr lang="en-US" sz="2600" dirty="0">
                <a:sym typeface="Symbol" pitchFamily="18" charset="2"/>
              </a:rPr>
              <a:t>NDT </a:t>
            </a:r>
            <a:r>
              <a:rPr lang="ru-RU" sz="2600" dirty="0">
                <a:sym typeface="Symbol" pitchFamily="18" charset="2"/>
              </a:rPr>
              <a:t>или </a:t>
            </a:r>
            <a:r>
              <a:rPr lang="en-US" sz="2600" dirty="0">
                <a:sym typeface="Symbol" pitchFamily="18" charset="2"/>
              </a:rPr>
              <a:t>DNT</a:t>
            </a:r>
          </a:p>
          <a:p>
            <a:pPr marL="381000" lvl="1" indent="-1905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þ"/>
            </a:pPr>
            <a:r>
              <a:rPr lang="en-US" sz="2600" dirty="0">
                <a:sym typeface="Symbol" pitchFamily="18" charset="2"/>
              </a:rPr>
              <a:t> </a:t>
            </a:r>
            <a:r>
              <a:rPr lang="ru-RU" sz="2600" dirty="0">
                <a:sym typeface="Symbol" pitchFamily="18" charset="2"/>
              </a:rPr>
              <a:t>Для навигации по тексту-копии также необходим стек; использование стеков исходного текста и текста-копии должны быть согласованы</a:t>
            </a:r>
            <a:endParaRPr lang="ru-RU" sz="2600" dirty="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28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Реализация – копирование текста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2480" y="908720"/>
            <a:ext cx="963352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</a:pPr>
            <a:r>
              <a:rPr lang="ru-RU" sz="2400" b="1" dirty="0"/>
              <a:t>Общая схема алгоритма</a:t>
            </a:r>
          </a:p>
          <a:p>
            <a:pPr marL="542925" lvl="1" indent="-352425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þ"/>
            </a:pPr>
            <a:r>
              <a:rPr lang="ru-RU" sz="2400" dirty="0"/>
              <a:t> Для навигации по исходному тексту и </a:t>
            </a:r>
            <a:r>
              <a:rPr lang="ru-RU" sz="2400" dirty="0" smtClean="0"/>
              <a:t>тексту-копии</a:t>
            </a:r>
            <a:r>
              <a:rPr lang="en-US" sz="2400" dirty="0" smtClean="0"/>
              <a:t> </a:t>
            </a:r>
            <a:r>
              <a:rPr lang="ru-RU" sz="2400" dirty="0" smtClean="0"/>
              <a:t>используется </a:t>
            </a:r>
            <a:r>
              <a:rPr lang="ru-RU" sz="2400" dirty="0"/>
              <a:t>один – объединенный - стек</a:t>
            </a:r>
            <a:endParaRPr lang="en-US" sz="2400" dirty="0">
              <a:sym typeface="Symbol" pitchFamily="18" charset="2"/>
            </a:endParaRPr>
          </a:p>
          <a:p>
            <a:pPr marL="190500" lvl="1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þ"/>
            </a:pPr>
            <a:r>
              <a:rPr lang="en-US" sz="2400" dirty="0">
                <a:sym typeface="Symbol" pitchFamily="18" charset="2"/>
              </a:rPr>
              <a:t> </a:t>
            </a:r>
            <a:r>
              <a:rPr lang="ru-RU" sz="2400" dirty="0">
                <a:sym typeface="Symbol" pitchFamily="18" charset="2"/>
              </a:rPr>
              <a:t>Каждое звено текста копируется за два прохода:</a:t>
            </a:r>
          </a:p>
          <a:p>
            <a:pPr marL="381000" lvl="2">
              <a:lnSpc>
                <a:spcPct val="90000"/>
              </a:lnSpc>
              <a:spcBef>
                <a:spcPts val="0"/>
              </a:spcBef>
            </a:pPr>
            <a:r>
              <a:rPr lang="ru-RU" sz="2400" b="1" dirty="0"/>
              <a:t>1 проход</a:t>
            </a:r>
            <a:r>
              <a:rPr lang="ru-RU" sz="2400" dirty="0"/>
              <a:t> – при подъеме из подуровня (</a:t>
            </a:r>
            <a:r>
              <a:rPr lang="en-US" sz="2400" dirty="0" err="1"/>
              <a:t>pDown</a:t>
            </a:r>
            <a:r>
              <a:rPr lang="ru-RU" sz="2400" dirty="0"/>
              <a:t>)</a:t>
            </a:r>
            <a:endParaRPr lang="en-US" sz="2400" dirty="0"/>
          </a:p>
          <a:p>
            <a:pPr marL="571500" lvl="3">
              <a:lnSpc>
                <a:spcPct val="90000"/>
              </a:lnSpc>
              <a:spcBef>
                <a:spcPts val="0"/>
              </a:spcBef>
              <a:buFont typeface="Symbol" pitchFamily="18" charset="2"/>
              <a:buChar char="-"/>
            </a:pPr>
            <a:r>
              <a:rPr lang="ru-RU" sz="2400" dirty="0"/>
              <a:t> создание копии </a:t>
            </a:r>
            <a:r>
              <a:rPr lang="ru-RU" sz="2400" dirty="0" smtClean="0"/>
              <a:t>звена</a:t>
            </a:r>
            <a:r>
              <a:rPr lang="ru-RU" sz="2400" dirty="0"/>
              <a:t>,</a:t>
            </a:r>
          </a:p>
          <a:p>
            <a:pPr marL="571500" lvl="3">
              <a:lnSpc>
                <a:spcPct val="90000"/>
              </a:lnSpc>
              <a:spcBef>
                <a:spcPts val="0"/>
              </a:spcBef>
              <a:buFont typeface="Symbol" pitchFamily="18" charset="2"/>
              <a:buChar char="-"/>
            </a:pPr>
            <a:r>
              <a:rPr lang="ru-RU" sz="2400" dirty="0"/>
              <a:t> заполнение поля </a:t>
            </a:r>
            <a:r>
              <a:rPr lang="en-US" sz="2400" dirty="0" err="1"/>
              <a:t>pDown</a:t>
            </a:r>
            <a:r>
              <a:rPr lang="en-US" sz="2400" dirty="0"/>
              <a:t> (</a:t>
            </a:r>
            <a:r>
              <a:rPr lang="ru-RU" sz="2400" dirty="0"/>
              <a:t>подуровень уже скопирован)</a:t>
            </a:r>
          </a:p>
          <a:p>
            <a:pPr marL="809625" lvl="3" indent="-238125">
              <a:lnSpc>
                <a:spcPct val="90000"/>
              </a:lnSpc>
              <a:spcBef>
                <a:spcPts val="0"/>
              </a:spcBef>
              <a:buFont typeface="Symbol" pitchFamily="18" charset="2"/>
              <a:buChar char="-"/>
            </a:pPr>
            <a:r>
              <a:rPr lang="ru-RU" sz="2400" dirty="0" smtClean="0"/>
              <a:t>запись </a:t>
            </a:r>
            <a:r>
              <a:rPr lang="ru-RU" sz="2400" dirty="0"/>
              <a:t>в поле </a:t>
            </a:r>
            <a:r>
              <a:rPr lang="en-US" sz="2400" dirty="0" err="1"/>
              <a:t>Str</a:t>
            </a:r>
            <a:r>
              <a:rPr lang="en-US" sz="2400" dirty="0"/>
              <a:t> </a:t>
            </a:r>
            <a:r>
              <a:rPr lang="ru-RU" sz="2400" dirty="0"/>
              <a:t>значения </a:t>
            </a:r>
            <a:r>
              <a:rPr lang="en-US" sz="2400" dirty="0"/>
              <a:t>Copy (</a:t>
            </a:r>
            <a:r>
              <a:rPr lang="ru-RU" sz="2400" dirty="0"/>
              <a:t>для </a:t>
            </a:r>
            <a:r>
              <a:rPr lang="ru-RU" sz="2400" dirty="0" smtClean="0"/>
              <a:t>распознания звена </a:t>
            </a:r>
            <a:r>
              <a:rPr lang="ru-RU" sz="2400" dirty="0"/>
              <a:t>при попадании на него при втором проходе</a:t>
            </a:r>
            <a:r>
              <a:rPr lang="ru-RU" sz="2400" dirty="0" smtClean="0"/>
              <a:t>),</a:t>
            </a:r>
            <a:endParaRPr lang="ru-RU" sz="2400" dirty="0"/>
          </a:p>
          <a:p>
            <a:pPr marL="809625" lvl="3" indent="-238125">
              <a:lnSpc>
                <a:spcPct val="90000"/>
              </a:lnSpc>
              <a:spcBef>
                <a:spcPts val="0"/>
              </a:spcBef>
              <a:buFont typeface="Symbol" pitchFamily="18" charset="2"/>
              <a:buChar char="-"/>
            </a:pPr>
            <a:r>
              <a:rPr lang="ru-RU" sz="2400" dirty="0" smtClean="0"/>
              <a:t>запись </a:t>
            </a:r>
            <a:r>
              <a:rPr lang="ru-RU" sz="2400" dirty="0"/>
              <a:t>в поле </a:t>
            </a:r>
            <a:r>
              <a:rPr lang="en-US" sz="2400" dirty="0" err="1"/>
              <a:t>pNext</a:t>
            </a:r>
            <a:r>
              <a:rPr lang="ru-RU" sz="2400" dirty="0"/>
              <a:t> указателя на </a:t>
            </a:r>
            <a:r>
              <a:rPr lang="ru-RU" sz="2400" dirty="0" smtClean="0"/>
              <a:t>звено-оригинал (</a:t>
            </a:r>
            <a:r>
              <a:rPr lang="ru-RU" sz="2400" dirty="0"/>
              <a:t>для возможности последующего </a:t>
            </a:r>
            <a:r>
              <a:rPr lang="ru-RU" sz="2400" dirty="0" smtClean="0"/>
              <a:t>копирования текста </a:t>
            </a:r>
            <a:r>
              <a:rPr lang="ru-RU" sz="2400" dirty="0"/>
              <a:t>исходной строки</a:t>
            </a:r>
            <a:r>
              <a:rPr lang="ru-RU" sz="2400" dirty="0" smtClean="0"/>
              <a:t>),</a:t>
            </a:r>
            <a:endParaRPr lang="ru-RU" sz="2400" dirty="0"/>
          </a:p>
          <a:p>
            <a:pPr marL="809625" lvl="3" indent="-238125">
              <a:lnSpc>
                <a:spcPct val="90000"/>
              </a:lnSpc>
              <a:spcBef>
                <a:spcPts val="0"/>
              </a:spcBef>
              <a:buFont typeface="Symbol" pitchFamily="18" charset="2"/>
              <a:buChar char="-"/>
            </a:pPr>
            <a:r>
              <a:rPr lang="ru-RU" sz="2400" dirty="0"/>
              <a:t> запись указателя на звено-копию в стек</a:t>
            </a:r>
          </a:p>
          <a:p>
            <a:pPr marL="381000" lvl="2">
              <a:lnSpc>
                <a:spcPct val="90000"/>
              </a:lnSpc>
              <a:spcBef>
                <a:spcPts val="0"/>
              </a:spcBef>
            </a:pPr>
            <a:r>
              <a:rPr lang="ru-RU" sz="2400" b="1" dirty="0"/>
              <a:t>2 проход</a:t>
            </a:r>
            <a:r>
              <a:rPr lang="ru-RU" sz="2400" dirty="0"/>
              <a:t> – при извлечении звена из стека</a:t>
            </a:r>
            <a:endParaRPr lang="en-US" sz="2400" dirty="0"/>
          </a:p>
          <a:p>
            <a:pPr marL="571500" lvl="3">
              <a:lnSpc>
                <a:spcPct val="90000"/>
              </a:lnSpc>
              <a:spcBef>
                <a:spcPts val="0"/>
              </a:spcBef>
              <a:buFont typeface="Symbol" pitchFamily="18" charset="2"/>
              <a:buChar char="-"/>
            </a:pPr>
            <a:r>
              <a:rPr lang="ru-RU" sz="2400" dirty="0"/>
              <a:t> заполнение полей </a:t>
            </a:r>
            <a:r>
              <a:rPr lang="en-US" sz="2400" dirty="0" err="1"/>
              <a:t>Str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en-US" sz="2400" dirty="0" err="1" smtClean="0"/>
              <a:t>pNext</a:t>
            </a:r>
            <a:r>
              <a:rPr lang="ru-RU" sz="2400" dirty="0" smtClean="0"/>
              <a:t>,</a:t>
            </a:r>
            <a:r>
              <a:rPr lang="en-US" sz="2400" dirty="0" smtClean="0"/>
              <a:t> </a:t>
            </a:r>
            <a:endParaRPr lang="en-US" sz="2400" dirty="0"/>
          </a:p>
          <a:p>
            <a:pPr marL="571500" lvl="3">
              <a:lnSpc>
                <a:spcPct val="90000"/>
              </a:lnSpc>
              <a:spcBef>
                <a:spcPts val="0"/>
              </a:spcBef>
              <a:buFont typeface="Symbol" pitchFamily="18" charset="2"/>
              <a:buChar char="-"/>
            </a:pPr>
            <a:r>
              <a:rPr lang="en-US" sz="2400" dirty="0"/>
              <a:t> </a:t>
            </a:r>
            <a:r>
              <a:rPr lang="ru-RU" sz="2400" dirty="0"/>
              <a:t>указатель на звено-копию запоминается </a:t>
            </a:r>
            <a:r>
              <a:rPr lang="ru-RU" sz="2400" dirty="0" smtClean="0"/>
              <a:t>в переменной </a:t>
            </a:r>
            <a:r>
              <a:rPr lang="en-US" sz="2400" dirty="0" smtClean="0"/>
              <a:t> </a:t>
            </a:r>
            <a:r>
              <a:rPr lang="en-US" sz="2400" dirty="0" err="1"/>
              <a:t>cpl</a:t>
            </a:r>
            <a:endParaRPr lang="ru-RU" sz="2400" dirty="0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29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Реализация – копирование текста</a:t>
            </a:r>
            <a:endParaRPr lang="ru-RU" sz="2800" b="1" dirty="0">
              <a:latin typeface="Arial" charset="0"/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1228725" y="2819400"/>
          <a:ext cx="6638925" cy="1557338"/>
        </p:xfrm>
        <a:graphic>
          <a:graphicData uri="http://schemas.openxmlformats.org/presentationml/2006/ole">
            <p:oleObj spid="_x0000_s81928" name="Рисунок" r:id="rId4" imgW="3571240" imgH="838200" progId="Word.Picture.8">
              <p:embed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1424608" y="1752600"/>
            <a:ext cx="2461592" cy="740296"/>
          </a:xfrm>
          <a:prstGeom prst="wedgeRoundRectCallout">
            <a:avLst>
              <a:gd name="adj1" fmla="val -7083"/>
              <a:gd name="adj2" fmla="val 9768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dirty="0"/>
              <a:t>Исходный текст</a:t>
            </a: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5591175" y="1800225"/>
            <a:ext cx="2286000" cy="685800"/>
          </a:xfrm>
          <a:prstGeom prst="wedgeRoundRectCallout">
            <a:avLst>
              <a:gd name="adj1" fmla="val 7083"/>
              <a:gd name="adj2" fmla="val 100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72000"/>
          <a:lstStyle/>
          <a:p>
            <a:pPr algn="ctr">
              <a:spcBef>
                <a:spcPts val="0"/>
              </a:spcBef>
            </a:pPr>
            <a:r>
              <a:rPr lang="ru-RU" sz="2400" dirty="0"/>
              <a:t>Текст - копия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1280592" y="5559425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2400" b="1" dirty="0">
                <a:solidFill>
                  <a:schemeClr val="tx1"/>
                </a:solidFill>
              </a:rPr>
              <a:t>Пример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  <p:pic>
        <p:nvPicPr>
          <p:cNvPr id="15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0592" y="4725144"/>
            <a:ext cx="610520" cy="488183"/>
          </a:xfrm>
          <a:prstGeom prst="rect">
            <a:avLst/>
          </a:prstGeom>
          <a:noFill/>
        </p:spPr>
      </p:pic>
      <p:pic>
        <p:nvPicPr>
          <p:cNvPr id="16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8304" y="5589240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 autoUpdateAnimBg="0"/>
      <p:bldP spid="1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24" y="188640"/>
            <a:ext cx="9465896" cy="561975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Содержание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472" y="1071546"/>
            <a:ext cx="9538874" cy="521497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Глава 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Динамические структуры и представление на ЭВМ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сложных математических моделей</a:t>
            </a:r>
          </a:p>
          <a:p>
            <a:pPr marL="190500" lvl="1" indent="0">
              <a:spcBef>
                <a:spcPct val="15000"/>
              </a:spcBef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Редактирование текстов</a:t>
            </a:r>
          </a:p>
          <a:p>
            <a:pPr marL="666750" lvl="2" indent="-285750">
              <a:spcBef>
                <a:spcPct val="15000"/>
              </a:spcBef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модели представления текста</a:t>
            </a:r>
          </a:p>
          <a:p>
            <a:pPr marL="666750" lvl="2" indent="-285750">
              <a:spcBef>
                <a:spcPct val="15000"/>
              </a:spcBef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структуры хранения текста</a:t>
            </a:r>
          </a:p>
          <a:p>
            <a:pPr marL="666750" lvl="2" indent="-285750">
              <a:spcBef>
                <a:spcPct val="15000"/>
              </a:spcBef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</a:p>
          <a:p>
            <a:pPr marL="857250" lvl="3" indent="0">
              <a:lnSpc>
                <a:spcPct val="80000"/>
              </a:lnSpc>
              <a:spcBef>
                <a:spcPct val="1500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схема наследования, </a:t>
            </a:r>
          </a:p>
          <a:p>
            <a:pPr marL="857250" lvl="3" indent="0">
              <a:lnSpc>
                <a:spcPct val="80000"/>
              </a:lnSpc>
              <a:spcBef>
                <a:spcPct val="1500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навигация, </a:t>
            </a:r>
          </a:p>
          <a:p>
            <a:pPr marL="857250" lvl="3" indent="0">
              <a:lnSpc>
                <a:spcPct val="80000"/>
              </a:lnSpc>
              <a:spcBef>
                <a:spcPct val="1500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доступ, </a:t>
            </a:r>
          </a:p>
          <a:p>
            <a:pPr marL="857250" lvl="3" indent="0">
              <a:lnSpc>
                <a:spcPct val="80000"/>
              </a:lnSpc>
              <a:spcBef>
                <a:spcPct val="1500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модификация структуры, </a:t>
            </a:r>
          </a:p>
          <a:p>
            <a:pPr marL="857250" lvl="3" indent="0">
              <a:lnSpc>
                <a:spcPct val="80000"/>
              </a:lnSpc>
              <a:spcBef>
                <a:spcPct val="1500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алгоритмы обхода, </a:t>
            </a:r>
          </a:p>
          <a:p>
            <a:pPr marL="857250" lvl="3" indent="0">
              <a:lnSpc>
                <a:spcPct val="80000"/>
              </a:lnSpc>
              <a:spcBef>
                <a:spcPct val="1500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итератор, </a:t>
            </a:r>
          </a:p>
          <a:p>
            <a:pPr marL="857250" lvl="3" indent="0">
              <a:lnSpc>
                <a:spcPct val="80000"/>
              </a:lnSpc>
              <a:spcBef>
                <a:spcPct val="15000"/>
              </a:spcBef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копирование</a:t>
            </a:r>
          </a:p>
          <a:p>
            <a:pPr marL="666750" lvl="2" indent="-285750">
              <a:spcBef>
                <a:spcPct val="15000"/>
              </a:spcBef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Повторное использование памяти (сборка мусора)</a:t>
            </a:r>
          </a:p>
          <a:p>
            <a:pPr marL="190500" lvl="1" indent="0">
              <a:spcBef>
                <a:spcPct val="15000"/>
              </a:spcBef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Вопросы для обсуждения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13441" y="6480746"/>
            <a:ext cx="865298" cy="260622"/>
          </a:xfrm>
          <a:prstGeom prst="rect">
            <a:avLst/>
          </a:prstGeom>
        </p:spPr>
        <p:txBody>
          <a:bodyPr/>
          <a:lstStyle/>
          <a:p>
            <a:fld id="{612EF224-85C2-444C-8BE0-C16BA89387BA}" type="slidenum">
              <a:rPr lang="ru-RU" sz="1200" smtClean="0">
                <a:latin typeface="+mn-lt"/>
              </a:rPr>
              <a:pPr/>
              <a:t>3</a:t>
            </a:fld>
            <a:r>
              <a:rPr lang="ru-RU" sz="1200" dirty="0" smtClean="0">
                <a:latin typeface="+mn-lt"/>
              </a:rPr>
              <a:t> из 38</a:t>
            </a:r>
            <a:endParaRPr lang="ru-RU" dirty="0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92560" y="6408738"/>
            <a:ext cx="1440160" cy="26062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200" dirty="0" smtClean="0">
                <a:latin typeface="+mn-lt"/>
              </a:rPr>
              <a:t>ИТММ ННГУ, 2002-2015</a:t>
            </a:r>
            <a:endParaRPr lang="ru-R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30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09575" indent="-409575"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Реализация – повторное использование памяти (сборка мусора)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00472" y="1124744"/>
            <a:ext cx="8410128" cy="485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ru-RU" sz="2600" b="1" dirty="0"/>
              <a:t>Общая замечания</a:t>
            </a:r>
          </a:p>
          <a:p>
            <a:pPr marL="190500" lvl="1"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400" dirty="0"/>
              <a:t> При удалении разделов текста для освобождения звеньев следует учитывать следующие моменты:</a:t>
            </a:r>
          </a:p>
          <a:p>
            <a:pPr marL="571500" lvl="2">
              <a:spcBef>
                <a:spcPct val="15000"/>
              </a:spcBef>
              <a:buFont typeface="Symbol" pitchFamily="18" charset="2"/>
              <a:buChar char="-"/>
            </a:pPr>
            <a:r>
              <a:rPr lang="ru-RU" sz="2400" dirty="0">
                <a:sym typeface="Symbol" pitchFamily="18" charset="2"/>
              </a:rPr>
              <a:t> обход всех звеньев удаляемого текста может потребовать длительного времени,</a:t>
            </a:r>
          </a:p>
          <a:p>
            <a:pPr marL="571500" lvl="2">
              <a:spcBef>
                <a:spcPct val="15000"/>
              </a:spcBef>
              <a:buFont typeface="Symbol" pitchFamily="18" charset="2"/>
              <a:buChar char="-"/>
            </a:pPr>
            <a:r>
              <a:rPr lang="ru-RU" sz="2400" dirty="0">
                <a:sym typeface="Symbol" pitchFamily="18" charset="2"/>
              </a:rPr>
              <a:t> при множественности ссылок на разделы текста (для устранения дублирования одинаковых частей) удаляемый текст нельзя исключить – этот текст может быть задействован в других фрагментах текста</a:t>
            </a:r>
            <a:endParaRPr lang="en-US" sz="2400" dirty="0">
              <a:sym typeface="Symbol" pitchFamily="18" charset="2"/>
            </a:endParaRPr>
          </a:p>
          <a:p>
            <a:pPr marL="190500" lvl="1">
              <a:spcBef>
                <a:spcPct val="15000"/>
              </a:spcBef>
              <a:buFont typeface="Wingdings" pitchFamily="2" charset="2"/>
              <a:buChar char="Ä"/>
            </a:pPr>
            <a:r>
              <a:rPr lang="en-US" sz="2400" dirty="0">
                <a:sym typeface="Symbol" pitchFamily="18" charset="2"/>
              </a:rPr>
              <a:t> </a:t>
            </a:r>
            <a:r>
              <a:rPr lang="ru-RU" sz="2400" dirty="0">
                <a:sym typeface="Symbol" pitchFamily="18" charset="2"/>
              </a:rPr>
              <a:t>Память, занимаемая удаляемым текстом, не освобождается, а удаление текста фиксируется установкой указателей в состояние </a:t>
            </a:r>
            <a:r>
              <a:rPr lang="en-US" sz="2400" dirty="0">
                <a:sym typeface="Symbol" pitchFamily="18" charset="2"/>
              </a:rPr>
              <a:t>NULL </a:t>
            </a:r>
            <a:r>
              <a:rPr lang="ru-RU" sz="2400" dirty="0" smtClean="0">
                <a:sym typeface="Symbol" pitchFamily="18" charset="2"/>
              </a:rPr>
              <a:t>(</a:t>
            </a:r>
            <a:r>
              <a:rPr lang="ru-RU" sz="2400" dirty="0">
                <a:sym typeface="Symbol" pitchFamily="18" charset="2"/>
              </a:rPr>
              <a:t>например, </a:t>
            </a:r>
            <a:r>
              <a:rPr lang="en-US" sz="2400" dirty="0" err="1">
                <a:sym typeface="Symbol" pitchFamily="18" charset="2"/>
              </a:rPr>
              <a:t>pFirst</a:t>
            </a:r>
            <a:r>
              <a:rPr lang="en-US" sz="2400" dirty="0">
                <a:sym typeface="Symbol" pitchFamily="18" charset="2"/>
              </a:rPr>
              <a:t>=NULL)</a:t>
            </a:r>
            <a:endParaRPr lang="ru-RU" sz="2400" dirty="0"/>
          </a:p>
        </p:txBody>
      </p:sp>
      <p:sp>
        <p:nvSpPr>
          <p:cNvPr id="1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31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00050" indent="-400050"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Реализация – повторное использование памяти (сборка мусора)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2480" y="1196752"/>
            <a:ext cx="9289032" cy="381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600" dirty="0">
                <a:sym typeface="Symbol" pitchFamily="18" charset="2"/>
              </a:rPr>
              <a:t>Подобный способ выполнения операций удаления текста может привести к ситуации, когда в памяти, используемой для хранения текста, могут присутствовать звенья, на которые нет ссылок в тексте и которые не возвращены в систему управления памятью для повторного использования. Элементы памяти такого вида носят наименование "</a:t>
            </a:r>
            <a:r>
              <a:rPr lang="ru-RU" sz="2600" i="1" dirty="0">
                <a:sym typeface="Symbol" pitchFamily="18" charset="2"/>
              </a:rPr>
              <a:t>мусора</a:t>
            </a:r>
            <a:r>
              <a:rPr lang="ru-RU" sz="2600" dirty="0">
                <a:sym typeface="Symbol" pitchFamily="18" charset="2"/>
              </a:rPr>
              <a:t>"</a:t>
            </a:r>
          </a:p>
          <a:p>
            <a:pPr marL="361950" indent="-3619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þ"/>
            </a:pPr>
            <a:r>
              <a:rPr lang="ru-RU" sz="2600" dirty="0">
                <a:sym typeface="Symbol" pitchFamily="18" charset="2"/>
              </a:rPr>
              <a:t>Наличие "мусора" в системе может быть допустимым, если имеющейся свободой памяти достаточно для работы программ. В случае нехватки памяти необходимо выполнить "</a:t>
            </a:r>
            <a:r>
              <a:rPr lang="ru-RU" sz="2600" i="1" dirty="0">
                <a:sym typeface="Symbol" pitchFamily="18" charset="2"/>
              </a:rPr>
              <a:t>сборку мусора</a:t>
            </a:r>
            <a:r>
              <a:rPr lang="ru-RU" sz="2600" dirty="0">
                <a:sym typeface="Symbol" pitchFamily="18" charset="2"/>
              </a:rPr>
              <a:t>" (</a:t>
            </a:r>
            <a:r>
              <a:rPr lang="ru-RU" sz="2600" i="1" dirty="0" err="1">
                <a:sym typeface="Symbol" pitchFamily="18" charset="2"/>
              </a:rPr>
              <a:t>garbage</a:t>
            </a:r>
            <a:r>
              <a:rPr lang="ru-RU" sz="2600" i="1" dirty="0">
                <a:sym typeface="Symbol" pitchFamily="18" charset="2"/>
              </a:rPr>
              <a:t> </a:t>
            </a:r>
            <a:r>
              <a:rPr lang="ru-RU" sz="2600" i="1" dirty="0" err="1">
                <a:sym typeface="Symbol" pitchFamily="18" charset="2"/>
              </a:rPr>
              <a:t>collection</a:t>
            </a:r>
            <a:r>
              <a:rPr lang="en-US" sz="2600" dirty="0">
                <a:sym typeface="Symbol" pitchFamily="18" charset="2"/>
              </a:rPr>
              <a:t>)</a:t>
            </a:r>
            <a:endParaRPr lang="ru-RU" sz="2600" dirty="0">
              <a:sym typeface="Symbol" pitchFamily="18" charset="2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32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90525" indent="-390525"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Реализация – повторное использование памяти (сборка мусора)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0472" y="1196752"/>
            <a:ext cx="9361040" cy="365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15000"/>
              </a:spcBef>
            </a:pPr>
            <a:r>
              <a:rPr lang="ru-RU" sz="2600" b="1" dirty="0">
                <a:sym typeface="Symbol" pitchFamily="18" charset="2"/>
              </a:rPr>
              <a:t>Общая схема подхода…</a:t>
            </a:r>
          </a:p>
          <a:p>
            <a:pPr marL="361950" indent="-361950"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600" dirty="0" smtClean="0">
                <a:sym typeface="Symbol" pitchFamily="18" charset="2"/>
              </a:rPr>
              <a:t>При </a:t>
            </a:r>
            <a:r>
              <a:rPr lang="ru-RU" sz="2600" dirty="0">
                <a:sym typeface="Symbol" pitchFamily="18" charset="2"/>
              </a:rPr>
              <a:t>освобождение звена в операторе  </a:t>
            </a:r>
            <a:r>
              <a:rPr lang="en-US" sz="2600" b="1" dirty="0">
                <a:solidFill>
                  <a:schemeClr val="tx1"/>
                </a:solidFill>
                <a:sym typeface="Symbol" pitchFamily="18" charset="2"/>
              </a:rPr>
              <a:t>delete </a:t>
            </a:r>
            <a:r>
              <a:rPr lang="ru-RU" sz="2600" b="1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ru-RU" sz="2600" dirty="0">
                <a:sym typeface="Symbol" pitchFamily="18" charset="2"/>
              </a:rPr>
              <a:t>звено включается в список свободных звеньев</a:t>
            </a:r>
          </a:p>
          <a:p>
            <a:pPr marL="285750" indent="123825">
              <a:lnSpc>
                <a:spcPct val="90000"/>
              </a:lnSpc>
              <a:spcBef>
                <a:spcPct val="40000"/>
              </a:spcBef>
            </a:pPr>
            <a:r>
              <a:rPr lang="ru-RU" sz="2400" dirty="0">
                <a:latin typeface="Courier New Cyr" pitchFamily="49" charset="-52"/>
                <a:sym typeface="Symbol" pitchFamily="18" charset="2"/>
              </a:rPr>
              <a:t>// освобождение звена</a:t>
            </a:r>
          </a:p>
          <a:p>
            <a:pPr marL="285750" indent="123825">
              <a:lnSpc>
                <a:spcPct val="90000"/>
              </a:lnSpc>
              <a:spcBef>
                <a:spcPct val="15000"/>
              </a:spcBef>
            </a:pPr>
            <a:r>
              <a:rPr lang="ru-RU" sz="2400" dirty="0" err="1">
                <a:latin typeface="Courier New Cyr" pitchFamily="49" charset="-52"/>
                <a:sym typeface="Symbol" pitchFamily="18" charset="2"/>
              </a:rPr>
              <a:t>void</a:t>
            </a:r>
            <a:r>
              <a:rPr lang="ru-RU" sz="2400" dirty="0">
                <a:latin typeface="Courier New Cyr" pitchFamily="49" charset="-52"/>
                <a:sym typeface="Symbol" pitchFamily="18" charset="2"/>
              </a:rPr>
              <a:t> </a:t>
            </a:r>
            <a:r>
              <a:rPr lang="ru-RU" sz="2400" dirty="0" err="1">
                <a:latin typeface="Courier New Cyr" pitchFamily="49" charset="-52"/>
                <a:sym typeface="Symbol" pitchFamily="18" charset="2"/>
              </a:rPr>
              <a:t>operator</a:t>
            </a:r>
            <a:r>
              <a:rPr lang="ru-RU" sz="2400" dirty="0">
                <a:latin typeface="Courier New Cyr" pitchFamily="49" charset="-52"/>
                <a:sym typeface="Symbol" pitchFamily="18" charset="2"/>
              </a:rPr>
              <a:t> </a:t>
            </a:r>
            <a:r>
              <a:rPr lang="ru-RU" sz="2400" dirty="0" err="1">
                <a:latin typeface="Courier New Cyr" pitchFamily="49" charset="-52"/>
                <a:sym typeface="Symbol" pitchFamily="18" charset="2"/>
              </a:rPr>
              <a:t>delete</a:t>
            </a:r>
            <a:r>
              <a:rPr lang="ru-RU" sz="2400" dirty="0">
                <a:latin typeface="Courier New Cyr" pitchFamily="49" charset="-52"/>
                <a:sym typeface="Symbol" pitchFamily="18" charset="2"/>
              </a:rPr>
              <a:t> (</a:t>
            </a:r>
            <a:r>
              <a:rPr lang="ru-RU" sz="2400" dirty="0" err="1">
                <a:latin typeface="Courier New Cyr" pitchFamily="49" charset="-52"/>
                <a:sym typeface="Symbol" pitchFamily="18" charset="2"/>
              </a:rPr>
              <a:t>void</a:t>
            </a:r>
            <a:r>
              <a:rPr lang="ru-RU" sz="2400" dirty="0">
                <a:latin typeface="Courier New Cyr" pitchFamily="49" charset="-52"/>
                <a:sym typeface="Symbol" pitchFamily="18" charset="2"/>
              </a:rPr>
              <a:t> *</a:t>
            </a:r>
            <a:r>
              <a:rPr lang="ru-RU" sz="2400" dirty="0" err="1">
                <a:latin typeface="Courier New Cyr" pitchFamily="49" charset="-52"/>
                <a:sym typeface="Symbol" pitchFamily="18" charset="2"/>
              </a:rPr>
              <a:t>pM</a:t>
            </a:r>
            <a:r>
              <a:rPr lang="ru-RU" sz="2400" dirty="0">
                <a:latin typeface="Courier New Cyr" pitchFamily="49" charset="-52"/>
                <a:sym typeface="Symbol" pitchFamily="18" charset="2"/>
              </a:rPr>
              <a:t>) {</a:t>
            </a:r>
          </a:p>
          <a:p>
            <a:pPr marL="285750" indent="123825">
              <a:lnSpc>
                <a:spcPct val="90000"/>
              </a:lnSpc>
              <a:spcBef>
                <a:spcPct val="15000"/>
              </a:spcBef>
            </a:pPr>
            <a:r>
              <a:rPr lang="ru-RU" sz="2400" dirty="0">
                <a:latin typeface="Courier New Cyr" pitchFamily="49" charset="-52"/>
                <a:sym typeface="Symbol" pitchFamily="18" charset="2"/>
              </a:rPr>
              <a:t>  </a:t>
            </a:r>
            <a:r>
              <a:rPr lang="ru-RU" sz="2400" dirty="0" err="1">
                <a:latin typeface="Courier New Cyr" pitchFamily="49" charset="-52"/>
                <a:sym typeface="Symbol" pitchFamily="18" charset="2"/>
              </a:rPr>
              <a:t>PTTextLink</a:t>
            </a:r>
            <a:r>
              <a:rPr lang="ru-RU" sz="2400" dirty="0">
                <a:latin typeface="Courier New Cyr" pitchFamily="49" charset="-52"/>
                <a:sym typeface="Symbol" pitchFamily="18" charset="2"/>
              </a:rPr>
              <a:t> </a:t>
            </a:r>
            <a:r>
              <a:rPr lang="ru-RU" sz="2400" dirty="0" err="1">
                <a:latin typeface="Courier New Cyr" pitchFamily="49" charset="-52"/>
                <a:sym typeface="Symbol" pitchFamily="18" charset="2"/>
              </a:rPr>
              <a:t>pLink</a:t>
            </a:r>
            <a:r>
              <a:rPr lang="ru-RU" sz="2400" dirty="0">
                <a:latin typeface="Courier New Cyr" pitchFamily="49" charset="-52"/>
                <a:sym typeface="Symbol" pitchFamily="18" charset="2"/>
              </a:rPr>
              <a:t> = (</a:t>
            </a:r>
            <a:r>
              <a:rPr lang="ru-RU" sz="2400" dirty="0" err="1">
                <a:latin typeface="Courier New Cyr" pitchFamily="49" charset="-52"/>
                <a:sym typeface="Symbol" pitchFamily="18" charset="2"/>
              </a:rPr>
              <a:t>PTTextLink</a:t>
            </a:r>
            <a:r>
              <a:rPr lang="ru-RU" sz="2400" dirty="0">
                <a:latin typeface="Courier New Cyr" pitchFamily="49" charset="-52"/>
                <a:sym typeface="Symbol" pitchFamily="18" charset="2"/>
              </a:rPr>
              <a:t>)</a:t>
            </a:r>
            <a:r>
              <a:rPr lang="ru-RU" sz="2400" dirty="0" err="1">
                <a:latin typeface="Courier New Cyr" pitchFamily="49" charset="-52"/>
                <a:sym typeface="Symbol" pitchFamily="18" charset="2"/>
              </a:rPr>
              <a:t>pM</a:t>
            </a:r>
            <a:r>
              <a:rPr lang="ru-RU" sz="2400" dirty="0">
                <a:latin typeface="Courier New Cyr" pitchFamily="49" charset="-52"/>
                <a:sym typeface="Symbol" pitchFamily="18" charset="2"/>
              </a:rPr>
              <a:t>;</a:t>
            </a:r>
          </a:p>
          <a:p>
            <a:pPr marL="285750" indent="123825">
              <a:lnSpc>
                <a:spcPct val="90000"/>
              </a:lnSpc>
              <a:spcBef>
                <a:spcPct val="15000"/>
              </a:spcBef>
            </a:pPr>
            <a:r>
              <a:rPr lang="ru-RU" sz="2400" dirty="0">
                <a:latin typeface="Courier New Cyr" pitchFamily="49" charset="-52"/>
                <a:sym typeface="Symbol" pitchFamily="18" charset="2"/>
              </a:rPr>
              <a:t>  </a:t>
            </a:r>
            <a:r>
              <a:rPr lang="ru-RU" sz="2400" dirty="0" err="1">
                <a:latin typeface="Courier New Cyr" pitchFamily="49" charset="-52"/>
                <a:sym typeface="Symbol" pitchFamily="18" charset="2"/>
              </a:rPr>
              <a:t>pLink</a:t>
            </a:r>
            <a:r>
              <a:rPr lang="ru-RU" sz="2400" dirty="0">
                <a:latin typeface="Courier New Cyr" pitchFamily="49" charset="-52"/>
                <a:sym typeface="Symbol" pitchFamily="18" charset="2"/>
              </a:rPr>
              <a:t>-&gt;</a:t>
            </a:r>
            <a:r>
              <a:rPr lang="ru-RU" sz="2400" dirty="0" err="1">
                <a:latin typeface="Courier New Cyr" pitchFamily="49" charset="-52"/>
                <a:sym typeface="Symbol" pitchFamily="18" charset="2"/>
              </a:rPr>
              <a:t>pNext</a:t>
            </a:r>
            <a:r>
              <a:rPr lang="ru-RU" sz="2400" dirty="0">
                <a:latin typeface="Courier New Cyr" pitchFamily="49" charset="-52"/>
                <a:sym typeface="Symbol" pitchFamily="18" charset="2"/>
              </a:rPr>
              <a:t> = </a:t>
            </a:r>
            <a:r>
              <a:rPr lang="ru-RU" sz="2400" dirty="0" err="1">
                <a:latin typeface="Courier New Cyr" pitchFamily="49" charset="-52"/>
                <a:sym typeface="Symbol" pitchFamily="18" charset="2"/>
              </a:rPr>
              <a:t>MemHeader.pFree</a:t>
            </a:r>
            <a:r>
              <a:rPr lang="ru-RU" sz="2400" dirty="0">
                <a:latin typeface="Courier New Cyr" pitchFamily="49" charset="-52"/>
                <a:sym typeface="Symbol" pitchFamily="18" charset="2"/>
              </a:rPr>
              <a:t>;</a:t>
            </a:r>
          </a:p>
          <a:p>
            <a:pPr marL="285750" indent="123825">
              <a:lnSpc>
                <a:spcPct val="90000"/>
              </a:lnSpc>
              <a:spcBef>
                <a:spcPct val="15000"/>
              </a:spcBef>
            </a:pPr>
            <a:r>
              <a:rPr lang="ru-RU" sz="2400" dirty="0">
                <a:latin typeface="Courier New Cyr" pitchFamily="49" charset="-52"/>
                <a:sym typeface="Symbol" pitchFamily="18" charset="2"/>
              </a:rPr>
              <a:t>  </a:t>
            </a:r>
            <a:r>
              <a:rPr lang="ru-RU" sz="2400" dirty="0" err="1">
                <a:latin typeface="Courier New Cyr" pitchFamily="49" charset="-52"/>
                <a:sym typeface="Symbol" pitchFamily="18" charset="2"/>
              </a:rPr>
              <a:t>MemHeader.pFree</a:t>
            </a:r>
            <a:r>
              <a:rPr lang="ru-RU" sz="2400" dirty="0">
                <a:latin typeface="Courier New Cyr" pitchFamily="49" charset="-52"/>
                <a:sym typeface="Symbol" pitchFamily="18" charset="2"/>
              </a:rPr>
              <a:t> = </a:t>
            </a:r>
            <a:r>
              <a:rPr lang="ru-RU" sz="2400" dirty="0" err="1">
                <a:latin typeface="Courier New Cyr" pitchFamily="49" charset="-52"/>
                <a:sym typeface="Symbol" pitchFamily="18" charset="2"/>
              </a:rPr>
              <a:t>pLink</a:t>
            </a:r>
            <a:r>
              <a:rPr lang="ru-RU" sz="2400" dirty="0">
                <a:latin typeface="Courier New Cyr" pitchFamily="49" charset="-52"/>
                <a:sym typeface="Symbol" pitchFamily="18" charset="2"/>
              </a:rPr>
              <a:t>;</a:t>
            </a:r>
          </a:p>
          <a:p>
            <a:pPr marL="285750" indent="123825">
              <a:lnSpc>
                <a:spcPct val="90000"/>
              </a:lnSpc>
              <a:spcBef>
                <a:spcPct val="15000"/>
              </a:spcBef>
            </a:pPr>
            <a:r>
              <a:rPr lang="ru-RU" sz="2400" dirty="0">
                <a:latin typeface="Courier New Cyr" pitchFamily="49" charset="-52"/>
                <a:sym typeface="Symbol" pitchFamily="18" charset="2"/>
              </a:rPr>
              <a:t>}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  <p:pic>
        <p:nvPicPr>
          <p:cNvPr id="12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536" y="5157192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33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09575" indent="-409575"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Реализация – повторное использование памяти (сборка мусора)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1" name="Text Box 2052"/>
          <p:cNvSpPr txBox="1">
            <a:spLocks noChangeArrowheads="1"/>
          </p:cNvSpPr>
          <p:nvPr/>
        </p:nvSpPr>
        <p:spPr bwMode="auto">
          <a:xfrm>
            <a:off x="200472" y="1196753"/>
            <a:ext cx="9001000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ct val="15000"/>
              </a:spcBef>
              <a:buFont typeface="Wingdings" pitchFamily="2" charset="2"/>
              <a:buChar char="6"/>
            </a:pPr>
            <a:r>
              <a:rPr lang="ru-RU" sz="2600" dirty="0">
                <a:sym typeface="Symbol" pitchFamily="18" charset="2"/>
              </a:rPr>
              <a:t>Как при сканировании памяти различать звенья "мусора" и звенья текста ?</a:t>
            </a:r>
          </a:p>
          <a:p>
            <a:pPr marL="285750" indent="-285750">
              <a:lnSpc>
                <a:spcPct val="100000"/>
              </a:lnSpc>
              <a:spcBef>
                <a:spcPct val="40000"/>
              </a:spcBef>
              <a:buFont typeface="Wingdings" pitchFamily="2" charset="2"/>
              <a:buChar char="Ä"/>
            </a:pPr>
            <a:r>
              <a:rPr lang="ru-RU" sz="2600" dirty="0">
                <a:sym typeface="Symbol" pitchFamily="18" charset="2"/>
              </a:rPr>
              <a:t>Возможный подход – маркировка текстовых звеньев и звеньев списка свободных звеньев</a:t>
            </a:r>
          </a:p>
        </p:txBody>
      </p:sp>
      <p:sp>
        <p:nvSpPr>
          <p:cNvPr id="13" name="Text Box 2056"/>
          <p:cNvSpPr txBox="1">
            <a:spLocks noChangeArrowheads="1"/>
          </p:cNvSpPr>
          <p:nvPr/>
        </p:nvSpPr>
        <p:spPr bwMode="auto">
          <a:xfrm>
            <a:off x="344489" y="4304709"/>
            <a:ext cx="914501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2600" b="1" dirty="0">
                <a:solidFill>
                  <a:schemeClr val="tx1"/>
                </a:solidFill>
              </a:rPr>
              <a:t>Пример</a:t>
            </a:r>
            <a:r>
              <a:rPr lang="ru-RU" sz="2600" dirty="0" smtClean="0">
                <a:solidFill>
                  <a:schemeClr val="tx1"/>
                </a:solidFill>
              </a:rPr>
              <a:t>: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  <p:pic>
        <p:nvPicPr>
          <p:cNvPr id="9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20" y="3356992"/>
            <a:ext cx="610520" cy="488183"/>
          </a:xfrm>
          <a:prstGeom prst="rect">
            <a:avLst/>
          </a:prstGeom>
          <a:noFill/>
        </p:spPr>
      </p:pic>
      <p:pic>
        <p:nvPicPr>
          <p:cNvPr id="10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4208" y="4365104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  <p:bldP spid="1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2480" y="1124744"/>
            <a:ext cx="9119096" cy="4653582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SzPct val="100000"/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Характер использования текста определяет способ его представления</a:t>
            </a:r>
          </a:p>
          <a:p>
            <a:pPr>
              <a:lnSpc>
                <a:spcPct val="80000"/>
              </a:lnSpc>
              <a:buSzPct val="100000"/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Для хранения иерархически-представленного текста могут быть использованы связные списки</a:t>
            </a:r>
          </a:p>
          <a:p>
            <a:pPr>
              <a:lnSpc>
                <a:spcPct val="80000"/>
              </a:lnSpc>
              <a:buSzPct val="100000"/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Связные списки является общей структурой хранения структур типа дерева</a:t>
            </a:r>
          </a:p>
          <a:p>
            <a:pPr>
              <a:lnSpc>
                <a:spcPct val="80000"/>
              </a:lnSpc>
              <a:buSzPct val="100000"/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Использование итераторов позволяет обеспечить единый и простой способ обработки различных структур данных</a:t>
            </a:r>
          </a:p>
          <a:p>
            <a:pPr>
              <a:lnSpc>
                <a:spcPct val="80000"/>
              </a:lnSpc>
              <a:buSzPct val="100000"/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разработке структур хранения сложных данных может потребоваться создание дополнительных средств управления памятью</a:t>
            </a:r>
          </a:p>
          <a:p>
            <a:pPr>
              <a:lnSpc>
                <a:spcPct val="80000"/>
              </a:lnSpc>
              <a:buSzPct val="100000"/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Возможный подход управления памятью –                                                  накопление и сборка мусора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7986E61-E76A-472D-83C5-C48F183D2D6B}" type="slidenum">
              <a:rPr lang="ru-RU" smtClean="0"/>
              <a:pPr/>
              <a:t>34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ru-RU" sz="2800" b="1" dirty="0" smtClean="0">
                <a:latin typeface="+mn-lt"/>
              </a:rPr>
              <a:t>Заключение</a:t>
            </a:r>
            <a:endParaRPr lang="ru-RU" sz="2800" b="1" u="sng" dirty="0">
              <a:latin typeface="+mn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pPr algn="r"/>
            <a:fld id="{C7986E61-E76A-472D-83C5-C48F183D2D6B}" type="slidenum">
              <a:rPr lang="ru-RU" sz="1200" smtClean="0">
                <a:latin typeface="+mn-lt"/>
              </a:rPr>
              <a:pPr algn="r"/>
              <a:t>35</a:t>
            </a:fld>
            <a:r>
              <a:rPr lang="ru-RU" sz="1200" dirty="0" smtClean="0">
                <a:latin typeface="+mn-lt"/>
              </a:rPr>
              <a:t> из 38</a:t>
            </a:r>
            <a:endParaRPr lang="ru-RU" sz="1200" dirty="0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Вопросы для обсуждения</a:t>
            </a:r>
            <a:endParaRPr lang="ru-RU" sz="2800" b="1" u="sng" dirty="0">
              <a:latin typeface="+mn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72480" y="1196752"/>
            <a:ext cx="9217024" cy="301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Дополнительные модели представления текста</a:t>
            </a:r>
          </a:p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Набор операций при работе со связными списками</a:t>
            </a:r>
          </a:p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Рекурсивные и итеративные алгоритмы обработки данных</a:t>
            </a:r>
          </a:p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Статические данные и 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статические методы классов</a:t>
            </a:r>
          </a:p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Перегрузка операторов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new 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и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delete</a:t>
            </a:r>
          </a:p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Способы недопущения мусора при множественности ссылок на структурные элементы структуры хранения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80" y="1196752"/>
            <a:ext cx="9138220" cy="1729704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Расширение набора операций обработки текста (изменение структуры текста, копирование)</a:t>
            </a:r>
          </a:p>
          <a:p>
            <a:pPr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Разработка визуальных средств работы с иерархическим текстом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36</a:t>
            </a:fld>
            <a:r>
              <a:rPr lang="ru-RU" sz="1200" dirty="0" smtClean="0">
                <a:latin typeface="+mn-lt"/>
              </a:rPr>
              <a:t> из 38</a:t>
            </a:r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Темы заданий для самостоятельной работы</a:t>
            </a:r>
            <a:endParaRPr lang="ru-RU" sz="2800" b="1" u="sng" dirty="0">
              <a:latin typeface="+mn-lt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80" y="1196752"/>
            <a:ext cx="9138220" cy="523220"/>
          </a:xfrm>
        </p:spPr>
        <p:txBody>
          <a:bodyPr wrap="square">
            <a:sp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Структуры хранения геометрических объектов на ЭВМ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37</a:t>
            </a:fld>
            <a:r>
              <a:rPr lang="ru-RU" sz="1200" dirty="0" smtClean="0">
                <a:latin typeface="+mn-lt"/>
              </a:rPr>
              <a:t> из 38</a:t>
            </a:r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Следующая тема</a:t>
            </a:r>
            <a:endParaRPr lang="ru-RU" sz="2800" b="1" u="sng" dirty="0">
              <a:latin typeface="+mn-lt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207963"/>
            <a:ext cx="9466866" cy="561975"/>
          </a:xfrm>
        </p:spPr>
        <p:txBody>
          <a:bodyPr/>
          <a:lstStyle/>
          <a:p>
            <a:pPr eaLnBrk="1" hangingPunct="1"/>
            <a:r>
              <a:rPr lang="ru-RU" dirty="0" smtClean="0"/>
              <a:t>Контакты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38</a:t>
            </a:fld>
            <a:r>
              <a:rPr lang="ru-RU" sz="1200" dirty="0" smtClean="0">
                <a:latin typeface="+mn-lt"/>
              </a:rPr>
              <a:t> из 38</a:t>
            </a:r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6496" y="1270024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Нижегородский государственный университет им. Н.И. Лобачевского 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www.unn.ru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Институт информационных технологий, математики и механики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www.itmm.unn.ru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 eaLnBrk="0" hangingPunct="0">
              <a:spcBef>
                <a:spcPts val="1400"/>
              </a:spcBef>
            </a:pPr>
            <a:r>
              <a:rPr lang="ru-RU" sz="2400" b="1" dirty="0" smtClean="0">
                <a:solidFill>
                  <a:schemeClr val="tx2"/>
                </a:solidFill>
              </a:rPr>
              <a:t>603950, Нижний Новгород, пр. Гагарина, 23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, </a:t>
            </a:r>
          </a:p>
          <a:p>
            <a:pPr algn="ctr" eaLnBrk="0" hangingPunct="0"/>
            <a:r>
              <a:rPr lang="ru-RU" sz="2400" b="1" dirty="0" smtClean="0">
                <a:solidFill>
                  <a:schemeClr val="tx2"/>
                </a:solidFill>
              </a:rPr>
              <a:t>р.т.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: (831)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33</a:t>
            </a:r>
            <a:r>
              <a:rPr lang="ru-RU" sz="2400" b="1" dirty="0" smtClean="0">
                <a:solidFill>
                  <a:schemeClr val="tx2"/>
                </a:solidFill>
              </a:rPr>
              <a:t>-56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,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 eaLnBrk="0" hangingPunct="0"/>
            <a:endParaRPr lang="en-US" sz="2400" dirty="0" smtClean="0">
              <a:solidFill>
                <a:schemeClr val="tx2"/>
              </a:solidFill>
            </a:endParaRP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Гергель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Виктор Павлович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http://www.software.unn.ru/?dir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=17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gergel@unn.ru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80349A8E-4904-4D15-8661-5B67A415CD8B}" type="slidenum">
              <a:rPr lang="ru-RU" smtClean="0"/>
              <a:pPr/>
              <a:t>4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latin typeface="Arial" charset="0"/>
              </a:rPr>
              <a:t>1</a:t>
            </a:r>
            <a:r>
              <a:rPr lang="ru-RU" sz="2800" b="1" dirty="0" smtClean="0">
                <a:latin typeface="Arial" charset="0"/>
              </a:rPr>
              <a:t>. Выбор модели представления текста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00472" y="1340768"/>
            <a:ext cx="8410128" cy="100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400" b="1" u="sng" dirty="0">
                <a:cs typeface="Times New Roman" pitchFamily="18" charset="0"/>
              </a:rPr>
              <a:t>Пример:</a:t>
            </a:r>
          </a:p>
          <a:p>
            <a:pPr marL="952500" lvl="1" indent="-381000">
              <a:lnSpc>
                <a:spcPct val="70000"/>
              </a:lnSpc>
              <a:spcBef>
                <a:spcPct val="5000"/>
              </a:spcBef>
              <a:spcAft>
                <a:spcPct val="10000"/>
              </a:spcAft>
            </a:pPr>
            <a:r>
              <a:rPr lang="en-US" sz="2000" dirty="0" err="1">
                <a:latin typeface="Courier New Cyr" pitchFamily="49" charset="0"/>
                <a:cs typeface="Courier New Cyr" pitchFamily="49" charset="0"/>
              </a:rPr>
              <a:t>pFirst</a:t>
            </a:r>
            <a:r>
              <a:rPr lang="en-US" sz="2000" dirty="0">
                <a:latin typeface="Courier New Cyr" pitchFamily="49" charset="0"/>
                <a:cs typeface="Courier New Cyr" pitchFamily="49" charset="0"/>
              </a:rPr>
              <a:t>  = NULL;</a:t>
            </a:r>
          </a:p>
          <a:p>
            <a:pPr marL="952500" lvl="1" indent="-381000">
              <a:lnSpc>
                <a:spcPct val="70000"/>
              </a:lnSpc>
              <a:spcBef>
                <a:spcPct val="5000"/>
              </a:spcBef>
              <a:spcAft>
                <a:spcPct val="10000"/>
              </a:spcAft>
            </a:pPr>
            <a:r>
              <a:rPr lang="en-US" sz="2000" dirty="0" err="1">
                <a:latin typeface="Courier New Cyr" pitchFamily="49" charset="0"/>
                <a:cs typeface="Courier New Cyr" pitchFamily="49" charset="0"/>
              </a:rPr>
              <a:t>ListLen</a:t>
            </a:r>
            <a:r>
              <a:rPr lang="en-US" sz="2000" dirty="0">
                <a:latin typeface="Courier New Cyr" pitchFamily="49" charset="0"/>
                <a:cs typeface="Courier New Cyr" pitchFamily="49" charset="0"/>
              </a:rPr>
              <a:t> = 0;</a:t>
            </a:r>
            <a:endParaRPr lang="ru-RU" sz="2000" dirty="0">
              <a:latin typeface="Courier New Cyr" pitchFamily="49" charset="0"/>
              <a:cs typeface="Courier New Cyr" pitchFamily="49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00472" y="2420888"/>
            <a:ext cx="8410128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400" b="1" dirty="0">
                <a:cs typeface="Times New Roman" pitchFamily="18" charset="0"/>
              </a:rPr>
              <a:t>1. Текст – линейная последовательность символов</a:t>
            </a:r>
          </a:p>
        </p:txBody>
      </p:sp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823144" y="2946276"/>
          <a:ext cx="7690048" cy="465137"/>
        </p:xfrm>
        <a:graphic>
          <a:graphicData uri="http://schemas.openxmlformats.org/presentationml/2006/ole">
            <p:oleObj spid="_x0000_s8203" r:id="rId4" imgW="5755640" imgH="391160" progId="Word.Picture.8">
              <p:embed/>
            </p:oleObj>
          </a:graphicData>
        </a:graphic>
      </p:graphicFrame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00472" y="3563888"/>
            <a:ext cx="8410128" cy="74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400" b="1" dirty="0">
                <a:cs typeface="Times New Roman" pitchFamily="18" charset="0"/>
              </a:rPr>
              <a:t>2. Текст – линейная последовательность слов</a:t>
            </a:r>
          </a:p>
          <a:p>
            <a:pPr marL="381000" indent="-381000">
              <a:lnSpc>
                <a:spcPct val="5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400" b="1" dirty="0">
                <a:cs typeface="Times New Roman" pitchFamily="18" charset="0"/>
              </a:rPr>
              <a:t>    (слово - линейная последовательность символов)</a:t>
            </a:r>
          </a:p>
        </p:txBody>
      </p:sp>
      <p:graphicFrame>
        <p:nvGraphicFramePr>
          <p:cNvPr id="16" name="Object 19"/>
          <p:cNvGraphicFramePr>
            <a:graphicFrameLocks noChangeAspect="1"/>
          </p:cNvGraphicFramePr>
          <p:nvPr/>
        </p:nvGraphicFramePr>
        <p:xfrm>
          <a:off x="607120" y="4458444"/>
          <a:ext cx="8428930" cy="552450"/>
        </p:xfrm>
        <a:graphic>
          <a:graphicData uri="http://schemas.openxmlformats.org/presentationml/2006/ole">
            <p:oleObj spid="_x0000_s8204" name="Рисунок" r:id="rId5" imgW="6685280" imgH="477520" progId="Word.Picture.8">
              <p:embed/>
            </p:oleObj>
          </a:graphicData>
        </a:graphic>
      </p:graphicFrame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272480" y="5135513"/>
            <a:ext cx="8568952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400" b="1" dirty="0">
                <a:cs typeface="Times New Roman" pitchFamily="18" charset="0"/>
              </a:rPr>
              <a:t>3. Текст – линейная последовательность строк, строки состоят из слов, слова – из символов и т.д.</a:t>
            </a: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5" grpId="0" build="p" autoUpdateAnimBg="0"/>
      <p:bldP spid="1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71889E78-C1AE-4957-9042-6726F0E04F3E}" type="slidenum">
              <a:rPr lang="ru-RU" smtClean="0"/>
              <a:pPr/>
              <a:t>5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72480" y="1412776"/>
            <a:ext cx="833812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  <a:buFont typeface="Wingdings" pitchFamily="2" charset="2"/>
              <a:buChar char="Ä"/>
            </a:pPr>
            <a:r>
              <a:rPr lang="ru-RU" sz="2800" dirty="0"/>
              <a:t>Математическая модель текста – иерархическая структура представления (</a:t>
            </a:r>
            <a:r>
              <a:rPr lang="ru-RU" sz="2800" i="1" dirty="0"/>
              <a:t>дерево</a:t>
            </a:r>
            <a:r>
              <a:rPr lang="ru-RU" sz="2800" dirty="0"/>
              <a:t>)</a:t>
            </a:r>
          </a:p>
        </p:txBody>
      </p:sp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1136576" y="2708920"/>
          <a:ext cx="6783496" cy="1887537"/>
        </p:xfrm>
        <a:graphic>
          <a:graphicData uri="http://schemas.openxmlformats.org/presentationml/2006/ole">
            <p:oleObj spid="_x0000_s6150" name="Рисунок" r:id="rId4" imgW="4572000" imgH="1412240" progId="Word.Picture.8">
              <p:embed/>
            </p:oleObj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latin typeface="Arial" charset="0"/>
              </a:rPr>
              <a:t>1</a:t>
            </a:r>
            <a:r>
              <a:rPr lang="ru-RU" sz="2800" b="1" dirty="0" smtClean="0">
                <a:latin typeface="Arial" charset="0"/>
              </a:rPr>
              <a:t>. Выбор модели представления текста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B7CF61B-37FB-4BF3-B7BC-0882F621869F}" type="slidenum">
              <a:rPr lang="ru-RU" smtClean="0"/>
              <a:pPr/>
              <a:t>6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2. Выбор структуры хранения текста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67073" y="1214586"/>
            <a:ext cx="833812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800" b="1" dirty="0"/>
              <a:t>1. Уровень символов – список символов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1064568" y="1988840"/>
          <a:ext cx="7232650" cy="357187"/>
        </p:xfrm>
        <a:graphic>
          <a:graphicData uri="http://schemas.openxmlformats.org/presentationml/2006/ole">
            <p:oleObj spid="_x0000_s2074" name="Рисунок" r:id="rId4" imgW="3810000" imgH="193040" progId="Word.Picture.8">
              <p:embed/>
            </p:oleObj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67073" y="2433786"/>
            <a:ext cx="841432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800" b="1" dirty="0"/>
              <a:t>2. Уровень слов – список слов</a:t>
            </a: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26182170"/>
              </p:ext>
            </p:extLst>
          </p:nvPr>
        </p:nvGraphicFramePr>
        <p:xfrm>
          <a:off x="1064568" y="3068960"/>
          <a:ext cx="5824537" cy="452438"/>
        </p:xfrm>
        <a:graphic>
          <a:graphicData uri="http://schemas.openxmlformats.org/presentationml/2006/ole">
            <p:oleObj spid="_x0000_s2075" name="Рисунок" r:id="rId5" imgW="2590800" imgH="198120" progId="Word.Picture.8">
              <p:embed/>
            </p:oleObj>
          </a:graphicData>
        </a:graphic>
      </p:graphicFrame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72480" y="3645024"/>
            <a:ext cx="841432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90500" indent="-190500"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  <a:buFont typeface="Wingdings" pitchFamily="2" charset="2"/>
              <a:buChar char="þ"/>
            </a:pPr>
            <a:r>
              <a:rPr lang="en-US" sz="2800" dirty="0"/>
              <a:t> </a:t>
            </a:r>
            <a:r>
              <a:rPr lang="ru-RU" sz="2800" dirty="0"/>
              <a:t>В первом поле звеньев вместо </a:t>
            </a:r>
            <a:r>
              <a:rPr lang="ru-RU" sz="2800" dirty="0" err="1"/>
              <a:t>значения-слов</a:t>
            </a:r>
            <a:r>
              <a:rPr lang="ru-RU" sz="2800" dirty="0"/>
              <a:t> можно поместить указатель на соответствующий список символов</a:t>
            </a: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H="1" flipV="1">
            <a:off x="1784648" y="2314972"/>
            <a:ext cx="18752" cy="75207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med" len="sm"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72480" y="4869160"/>
            <a:ext cx="841432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800" b="1" dirty="0"/>
              <a:t>3. Уровень строк – список строк</a:t>
            </a:r>
          </a:p>
        </p:txBody>
      </p:sp>
      <p:graphicFrame>
        <p:nvGraphicFramePr>
          <p:cNvPr id="22" name="Object 16"/>
          <p:cNvGraphicFramePr>
            <a:graphicFrameLocks noChangeAspect="1"/>
          </p:cNvGraphicFramePr>
          <p:nvPr/>
        </p:nvGraphicFramePr>
        <p:xfrm>
          <a:off x="1064568" y="5517232"/>
          <a:ext cx="6305550" cy="450850"/>
        </p:xfrm>
        <a:graphic>
          <a:graphicData uri="http://schemas.openxmlformats.org/presentationml/2006/ole">
            <p:oleObj spid="_x0000_s2076" name="Рисунок" r:id="rId6" imgW="2621280" imgH="193040" progId="Word.Picture.8">
              <p:embed/>
            </p:oleObj>
          </a:graphicData>
        </a:graphic>
      </p:graphicFrame>
      <p:sp>
        <p:nvSpPr>
          <p:cNvPr id="23" name="Line 18"/>
          <p:cNvSpPr>
            <a:spLocks noChangeShapeType="1"/>
          </p:cNvSpPr>
          <p:nvPr/>
        </p:nvSpPr>
        <p:spPr bwMode="auto">
          <a:xfrm flipH="1" flipV="1">
            <a:off x="1784648" y="3476625"/>
            <a:ext cx="0" cy="205015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 type="triangle" w="med" len="sm"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8" grpId="0" autoUpdateAnimBg="0"/>
      <p:bldP spid="20" grpId="0" animBg="1"/>
      <p:bldP spid="21" grpId="0" autoUpdateAnimBg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B7CF61B-37FB-4BF3-B7BC-0882F621869F}" type="slidenum">
              <a:rPr lang="ru-RU" smtClean="0"/>
              <a:pPr/>
              <a:t>7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00472" y="1052736"/>
            <a:ext cx="8410128" cy="517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  <a:buFont typeface="Wingdings" pitchFamily="2" charset="2"/>
              <a:buChar char="þ"/>
            </a:pPr>
            <a:r>
              <a:rPr lang="ru-RU" sz="2600" dirty="0"/>
              <a:t>На всех уровнях представления (кроме символов) значение задается указателем на соответствующую структуру ниже расположенного уровня</a:t>
            </a:r>
          </a:p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600" b="1" u="sng" dirty="0"/>
              <a:t>Определение 2.1</a:t>
            </a:r>
            <a:r>
              <a:rPr lang="ru-RU" sz="2600" dirty="0"/>
              <a:t>. Разработанная структура хранения называется </a:t>
            </a:r>
            <a:r>
              <a:rPr lang="ru-RU" sz="2600" i="1" dirty="0"/>
              <a:t>связным (иерархическим) списком</a:t>
            </a:r>
          </a:p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  <a:buFont typeface="Wingdings" pitchFamily="2" charset="2"/>
              <a:buChar char="Ä"/>
            </a:pPr>
            <a:r>
              <a:rPr lang="ru-RU" sz="2600" dirty="0"/>
              <a:t>Абстрактная структура типа дерева представима в виде связного списка</a:t>
            </a:r>
          </a:p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  <a:buFont typeface="Wingdings" pitchFamily="2" charset="2"/>
              <a:buChar char="Ä"/>
            </a:pPr>
            <a:r>
              <a:rPr lang="ru-RU" sz="2600" dirty="0"/>
              <a:t>В списке существуют делимые и неделимые (</a:t>
            </a:r>
            <a:r>
              <a:rPr lang="ru-RU" sz="2600" i="1" dirty="0"/>
              <a:t>атомарные, терминальные</a:t>
            </a:r>
            <a:r>
              <a:rPr lang="ru-RU" sz="2600" dirty="0"/>
              <a:t>) элементы (</a:t>
            </a:r>
            <a:r>
              <a:rPr lang="ru-RU" sz="2600" dirty="0" err="1"/>
              <a:t>А-не</a:t>
            </a:r>
            <a:r>
              <a:rPr lang="ru-RU" sz="2600" dirty="0"/>
              <a:t>, ТОМ-часть)</a:t>
            </a:r>
          </a:p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  <a:buFont typeface="Wingdings" pitchFamily="2" charset="2"/>
              <a:buChar char="þ"/>
            </a:pPr>
            <a:r>
              <a:rPr lang="ru-RU" sz="2600" dirty="0"/>
              <a:t>Визуальное представление текста содержит только атомарные элементы, структура хранения должна включать все элементы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2. Выбор структуры хранения текста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928B487-93E0-4EC3-868F-2CCD169C20E3}" type="slidenum">
              <a:rPr lang="ru-RU" smtClean="0"/>
              <a:pPr/>
              <a:t>8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72480" y="1196752"/>
            <a:ext cx="8338120" cy="41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  <a:buFont typeface="Wingdings" pitchFamily="2" charset="2"/>
              <a:buChar char="Ä"/>
            </a:pPr>
            <a:r>
              <a:rPr lang="ru-RU" sz="2600" dirty="0"/>
              <a:t>Разные типы звеньев – трудности при управлении памятью, дублирование программ обработки</a:t>
            </a:r>
          </a:p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600" b="1" dirty="0"/>
              <a:t>Единый тип звена</a:t>
            </a:r>
          </a:p>
          <a:p>
            <a:pPr marL="381000" indent="66675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2000" dirty="0" err="1">
                <a:latin typeface="Courier New Cyr" pitchFamily="49" charset="-52"/>
              </a:rPr>
              <a:t>typedef</a:t>
            </a:r>
            <a:r>
              <a:rPr lang="en-US" sz="2000" dirty="0">
                <a:latin typeface="Courier New Cyr" pitchFamily="49" charset="-52"/>
              </a:rPr>
              <a:t> </a:t>
            </a:r>
            <a:r>
              <a:rPr lang="en-US" sz="2000" dirty="0" err="1">
                <a:latin typeface="Courier New Cyr" pitchFamily="49" charset="-52"/>
              </a:rPr>
              <a:t>Tlink</a:t>
            </a:r>
            <a:r>
              <a:rPr lang="en-US" sz="2000" dirty="0">
                <a:latin typeface="Courier New Cyr" pitchFamily="49" charset="-52"/>
              </a:rPr>
              <a:t> *</a:t>
            </a:r>
            <a:r>
              <a:rPr lang="en-US" sz="2000" dirty="0" err="1">
                <a:latin typeface="Courier New Cyr" pitchFamily="49" charset="-52"/>
              </a:rPr>
              <a:t>PTLink</a:t>
            </a:r>
            <a:r>
              <a:rPr lang="en-US" sz="2000" dirty="0">
                <a:latin typeface="Courier New Cyr" pitchFamily="49" charset="-52"/>
              </a:rPr>
              <a:t>;</a:t>
            </a:r>
          </a:p>
          <a:p>
            <a:pPr marL="381000" indent="66675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2000" dirty="0">
                <a:latin typeface="Courier New Cyr" pitchFamily="49" charset="-52"/>
              </a:rPr>
              <a:t>class </a:t>
            </a:r>
            <a:r>
              <a:rPr lang="en-US" sz="2000" dirty="0" err="1">
                <a:latin typeface="Courier New Cyr" pitchFamily="49" charset="-52"/>
              </a:rPr>
              <a:t>TLink</a:t>
            </a:r>
            <a:r>
              <a:rPr lang="en-US" sz="2000" dirty="0">
                <a:latin typeface="Courier New Cyr" pitchFamily="49" charset="-52"/>
              </a:rPr>
              <a:t>{</a:t>
            </a:r>
          </a:p>
          <a:p>
            <a:pPr marL="381000" indent="66675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2000" dirty="0">
                <a:latin typeface="Courier New Cyr" pitchFamily="49" charset="-52"/>
              </a:rPr>
              <a:t>  </a:t>
            </a:r>
            <a:r>
              <a:rPr lang="en-US" sz="2000" dirty="0" err="1">
                <a:latin typeface="Courier New Cyr" pitchFamily="49" charset="-52"/>
              </a:rPr>
              <a:t>PTLink</a:t>
            </a:r>
            <a:r>
              <a:rPr lang="en-US" sz="2000" dirty="0">
                <a:latin typeface="Courier New Cyr" pitchFamily="49" charset="-52"/>
              </a:rPr>
              <a:t> </a:t>
            </a:r>
            <a:r>
              <a:rPr lang="en-US" sz="2000" dirty="0" err="1">
                <a:latin typeface="Courier New Cyr" pitchFamily="49" charset="-52"/>
              </a:rPr>
              <a:t>pNext</a:t>
            </a:r>
            <a:r>
              <a:rPr lang="en-US" sz="2000" dirty="0">
                <a:latin typeface="Courier New Cyr" pitchFamily="49" charset="-52"/>
              </a:rPr>
              <a:t>;</a:t>
            </a:r>
            <a:endParaRPr lang="ru-RU" sz="2000" dirty="0">
              <a:latin typeface="Courier New Cyr" pitchFamily="49" charset="-52"/>
            </a:endParaRPr>
          </a:p>
          <a:p>
            <a:pPr marL="381000" indent="66675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ru-RU" sz="2000" dirty="0">
                <a:latin typeface="Courier New Cyr" pitchFamily="49" charset="-52"/>
              </a:rPr>
              <a:t>  </a:t>
            </a:r>
            <a:r>
              <a:rPr lang="en-US" sz="2000" dirty="0" err="1">
                <a:latin typeface="Courier New Cyr" pitchFamily="49" charset="-52"/>
              </a:rPr>
              <a:t>int</a:t>
            </a:r>
            <a:r>
              <a:rPr lang="en-US" sz="2000" dirty="0">
                <a:latin typeface="Courier New Cyr" pitchFamily="49" charset="-52"/>
              </a:rPr>
              <a:t> Atom; // </a:t>
            </a:r>
            <a:r>
              <a:rPr lang="ru-RU" sz="2000" dirty="0">
                <a:latin typeface="Courier New Cyr" pitchFamily="49" charset="-52"/>
              </a:rPr>
              <a:t>=1 – звено-атом</a:t>
            </a:r>
            <a:endParaRPr lang="en-US" sz="2000" dirty="0">
              <a:latin typeface="Courier New Cyr" pitchFamily="49" charset="-52"/>
            </a:endParaRPr>
          </a:p>
          <a:p>
            <a:pPr marL="381000" indent="66675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2000" dirty="0">
                <a:latin typeface="Courier New Cyr" pitchFamily="49" charset="-52"/>
              </a:rPr>
              <a:t>  union {</a:t>
            </a:r>
          </a:p>
          <a:p>
            <a:pPr marL="381000" indent="66675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2000" dirty="0">
                <a:latin typeface="Courier New Cyr" pitchFamily="49" charset="-52"/>
              </a:rPr>
              <a:t>    </a:t>
            </a:r>
            <a:r>
              <a:rPr lang="en-US" sz="2000" dirty="0" err="1">
                <a:latin typeface="Courier New Cyr" pitchFamily="49" charset="-52"/>
              </a:rPr>
              <a:t>PTLink</a:t>
            </a:r>
            <a:r>
              <a:rPr lang="en-US" sz="2000" dirty="0">
                <a:latin typeface="Courier New Cyr" pitchFamily="49" charset="-52"/>
              </a:rPr>
              <a:t> </a:t>
            </a:r>
            <a:r>
              <a:rPr lang="en-US" sz="2000" dirty="0" err="1">
                <a:latin typeface="Courier New Cyr" pitchFamily="49" charset="-52"/>
              </a:rPr>
              <a:t>pDown</a:t>
            </a:r>
            <a:r>
              <a:rPr lang="en-US" sz="2000" dirty="0">
                <a:latin typeface="Courier New Cyr" pitchFamily="49" charset="-52"/>
              </a:rPr>
              <a:t>;</a:t>
            </a:r>
          </a:p>
          <a:p>
            <a:pPr marL="381000" indent="66675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2000" dirty="0">
                <a:latin typeface="Courier New Cyr" pitchFamily="49" charset="-52"/>
              </a:rPr>
              <a:t>    char   </a:t>
            </a:r>
            <a:r>
              <a:rPr lang="en-US" sz="2000" dirty="0" err="1">
                <a:latin typeface="Courier New Cyr" pitchFamily="49" charset="-52"/>
              </a:rPr>
              <a:t>Symb</a:t>
            </a:r>
            <a:r>
              <a:rPr lang="en-US" sz="2000" dirty="0">
                <a:latin typeface="Courier New Cyr" pitchFamily="49" charset="-52"/>
              </a:rPr>
              <a:t>;</a:t>
            </a:r>
          </a:p>
          <a:p>
            <a:pPr marL="381000" indent="66675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2000" dirty="0">
                <a:latin typeface="Courier New Cyr" pitchFamily="49" charset="-52"/>
              </a:rPr>
              <a:t>};</a:t>
            </a:r>
            <a:endParaRPr lang="ru-RU" sz="2000" dirty="0">
              <a:latin typeface="Courier New Cyr" pitchFamily="49" charset="-52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2. Выбор структуры хранения текста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928B487-93E0-4EC3-868F-2CCD169C20E3}" type="slidenum">
              <a:rPr lang="ru-RU" smtClean="0"/>
              <a:pPr/>
              <a:t>9</a:t>
            </a:fld>
            <a:r>
              <a:rPr lang="ru-RU" dirty="0" smtClean="0"/>
              <a:t> из 38</a:t>
            </a:r>
            <a:endParaRPr lang="ru-RU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0472" y="1196752"/>
            <a:ext cx="8410128" cy="281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  <a:buFont typeface="Wingdings" pitchFamily="2" charset="2"/>
              <a:buChar char="þ"/>
            </a:pPr>
            <a:r>
              <a:rPr lang="ru-RU" sz="2600" dirty="0"/>
              <a:t>Размер введенного унифицированного звена – 10 байт (=16 при учете округления при динамическом выделении памяти) </a:t>
            </a:r>
            <a:r>
              <a:rPr lang="ru-RU" sz="2600" dirty="0">
                <a:sym typeface="Symbol" pitchFamily="18" charset="2"/>
              </a:rPr>
              <a:t> для представления символов такой вид звена является неэкономичным</a:t>
            </a:r>
            <a:endParaRPr lang="en-US" sz="2600" dirty="0"/>
          </a:p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  <a:buFont typeface="Wingdings" pitchFamily="2" charset="2"/>
              <a:buChar char="Ä"/>
            </a:pPr>
            <a:r>
              <a:rPr lang="ru-RU" sz="2600" dirty="0"/>
              <a:t>Возможное решение проблемы – повышение уровня атомарности</a:t>
            </a:r>
          </a:p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  <a:buFont typeface="Wingdings" pitchFamily="2" charset="2"/>
              <a:buChar char="Ä"/>
            </a:pPr>
            <a:r>
              <a:rPr lang="ru-RU" sz="2600" dirty="0"/>
              <a:t>Целесообразный уровень – </a:t>
            </a:r>
            <a:r>
              <a:rPr lang="ru-RU" sz="2600" b="1" dirty="0" err="1"/>
              <a:t>уровень</a:t>
            </a:r>
            <a:r>
              <a:rPr lang="ru-RU" sz="2600" b="1" dirty="0"/>
              <a:t> строк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2. Выбор структуры хранения текста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525344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Редактирование текстов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utoUpdateAnimBg="0"/>
    </p:bldLst>
  </p:timing>
</p:sld>
</file>

<file path=ppt/theme/theme1.xml><?xml version="1.0" encoding="utf-8"?>
<a:theme xmlns:a="http://schemas.openxmlformats.org/drawingml/2006/main" name="1_itlab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2019</Words>
  <Application>Microsoft Office PowerPoint</Application>
  <PresentationFormat>Лист A4 (210x297 мм)</PresentationFormat>
  <Paragraphs>391</Paragraphs>
  <Slides>38</Slides>
  <Notes>33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1_itlab</vt:lpstr>
      <vt:lpstr>Microsoft Word Picture</vt:lpstr>
      <vt:lpstr>Рисунок</vt:lpstr>
      <vt:lpstr>Picture</vt:lpstr>
      <vt:lpstr>Слайд 1</vt:lpstr>
      <vt:lpstr>Слайд 2</vt:lpstr>
      <vt:lpstr>Содержание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программирования - 2</dc:title>
  <dc:subject> Редактирование текстов</dc:subject>
  <dc:creator/>
  <cp:lastModifiedBy/>
  <cp:revision>16</cp:revision>
  <cp:lastPrinted>1900-12-31T20:00:00Z</cp:lastPrinted>
  <dcterms:created xsi:type="dcterms:W3CDTF">1900-12-31T20:00:00Z</dcterms:created>
  <dcterms:modified xsi:type="dcterms:W3CDTF">2016-01-02T16:54:46Z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