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32"/>
  </p:notesMasterIdLst>
  <p:sldIdLst>
    <p:sldId id="462" r:id="rId2"/>
    <p:sldId id="468" r:id="rId3"/>
    <p:sldId id="469" r:id="rId4"/>
    <p:sldId id="473" r:id="rId5"/>
    <p:sldId id="474" r:id="rId6"/>
    <p:sldId id="475" r:id="rId7"/>
    <p:sldId id="499" r:id="rId8"/>
    <p:sldId id="476" r:id="rId9"/>
    <p:sldId id="500" r:id="rId10"/>
    <p:sldId id="501" r:id="rId11"/>
    <p:sldId id="477" r:id="rId12"/>
    <p:sldId id="478" r:id="rId13"/>
    <p:sldId id="479" r:id="rId14"/>
    <p:sldId id="480" r:id="rId15"/>
    <p:sldId id="502" r:id="rId16"/>
    <p:sldId id="503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491" r:id="rId27"/>
    <p:sldId id="492" r:id="rId28"/>
    <p:sldId id="493" r:id="rId29"/>
    <p:sldId id="505" r:id="rId30"/>
    <p:sldId id="496" r:id="rId31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113" d="100"/>
          <a:sy n="113" d="100"/>
        </p:scale>
        <p:origin x="-210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1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3530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74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155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68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808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6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091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81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656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535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00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559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58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973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789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042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27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276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2164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84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94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92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47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821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01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0472" y="1138589"/>
            <a:ext cx="8410128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u="sng" dirty="0"/>
              <a:t>Пример</a:t>
            </a:r>
            <a:r>
              <a:rPr lang="ru-RU" sz="2600" b="1" dirty="0"/>
              <a:t>: Гелиоцентрическая система мира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2480" y="5240813"/>
            <a:ext cx="7195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Пример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7716043"/>
              </p:ext>
            </p:extLst>
          </p:nvPr>
        </p:nvGraphicFramePr>
        <p:xfrm>
          <a:off x="704527" y="1858669"/>
          <a:ext cx="8496944" cy="1778000"/>
        </p:xfrm>
        <a:graphic>
          <a:graphicData uri="http://schemas.openxmlformats.org/presentationml/2006/ole">
            <p:oleObj spid="_x0000_s35847" name="Лист" r:id="rId4" imgW="5443200" imgH="1296000" progId="Excel.Sheet.8">
              <p:embed/>
            </p:oleObj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6672" y="4021613"/>
            <a:ext cx="8410128" cy="113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dirty="0" err="1">
                <a:solidFill>
                  <a:schemeClr val="tx1"/>
                </a:solidFill>
              </a:rPr>
              <a:t>pEarth</a:t>
            </a:r>
            <a:r>
              <a:rPr lang="ru-RU" sz="2600" dirty="0">
                <a:solidFill>
                  <a:schemeClr val="tx1"/>
                </a:solidFill>
              </a:rPr>
              <a:t>-&gt;</a:t>
            </a:r>
            <a:r>
              <a:rPr lang="ru-RU" sz="2600" dirty="0" err="1">
                <a:solidFill>
                  <a:schemeClr val="tx1"/>
                </a:solidFill>
              </a:rPr>
              <a:t>SetValueX</a:t>
            </a:r>
            <a:r>
              <a:rPr lang="ru-RU" sz="2600" dirty="0">
                <a:solidFill>
                  <a:schemeClr val="tx1"/>
                </a:solidFill>
              </a:rPr>
              <a:t>(150,"150+100*</a:t>
            </a:r>
            <a:r>
              <a:rPr lang="ru-RU" sz="2600" dirty="0" err="1">
                <a:solidFill>
                  <a:schemeClr val="tx1"/>
                </a:solidFill>
              </a:rPr>
              <a:t>sin</a:t>
            </a:r>
            <a:r>
              <a:rPr lang="ru-RU" sz="2600" dirty="0">
                <a:solidFill>
                  <a:schemeClr val="tx1"/>
                </a:solidFill>
              </a:rPr>
              <a:t>(100*(6.28*</a:t>
            </a:r>
            <a:r>
              <a:rPr lang="ru-RU" sz="2600" dirty="0" err="1">
                <a:solidFill>
                  <a:schemeClr val="tx1"/>
                </a:solidFill>
              </a:rPr>
              <a:t>x</a:t>
            </a:r>
            <a:r>
              <a:rPr lang="ru-RU" sz="2600" dirty="0">
                <a:solidFill>
                  <a:schemeClr val="tx1"/>
                </a:solidFill>
              </a:rPr>
              <a:t>/365))");</a:t>
            </a:r>
          </a:p>
          <a:p>
            <a:pPr>
              <a:lnSpc>
                <a:spcPct val="12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dirty="0" err="1">
                <a:solidFill>
                  <a:schemeClr val="tx1"/>
                </a:solidFill>
              </a:rPr>
              <a:t>pEarth</a:t>
            </a:r>
            <a:r>
              <a:rPr lang="ru-RU" sz="2600" dirty="0">
                <a:solidFill>
                  <a:schemeClr val="tx1"/>
                </a:solidFill>
              </a:rPr>
              <a:t>-&gt;</a:t>
            </a:r>
            <a:r>
              <a:rPr lang="ru-RU" sz="2600" dirty="0" err="1">
                <a:solidFill>
                  <a:schemeClr val="tx1"/>
                </a:solidFill>
              </a:rPr>
              <a:t>SetValueY</a:t>
            </a:r>
            <a:r>
              <a:rPr lang="ru-RU" sz="2600" dirty="0">
                <a:solidFill>
                  <a:schemeClr val="tx1"/>
                </a:solidFill>
              </a:rPr>
              <a:t>(150,"150-100*</a:t>
            </a:r>
            <a:r>
              <a:rPr lang="ru-RU" sz="2600" dirty="0" err="1">
                <a:solidFill>
                  <a:schemeClr val="tx1"/>
                </a:solidFill>
              </a:rPr>
              <a:t>cos</a:t>
            </a:r>
            <a:r>
              <a:rPr lang="ru-RU" sz="2600" dirty="0">
                <a:solidFill>
                  <a:schemeClr val="tx1"/>
                </a:solidFill>
              </a:rPr>
              <a:t>(100*(6.28*</a:t>
            </a:r>
            <a:r>
              <a:rPr lang="ru-RU" sz="2600" dirty="0" err="1">
                <a:solidFill>
                  <a:schemeClr val="tx1"/>
                </a:solidFill>
              </a:rPr>
              <a:t>x</a:t>
            </a:r>
            <a:r>
              <a:rPr lang="ru-RU" sz="2600" dirty="0">
                <a:solidFill>
                  <a:schemeClr val="tx1"/>
                </a:solidFill>
              </a:rPr>
              <a:t>/365))");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9575" indent="-409575"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Представление базовых геометрических объектов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5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664" y="5301208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2EC62539-E182-40AE-9C69-DEA2E0C56667}" type="slidenum">
              <a:rPr lang="ru-RU" smtClean="0"/>
              <a:pPr/>
              <a:t>11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2. Группирование объекта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0472" y="1052736"/>
            <a:ext cx="9578266" cy="48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400" b="1" dirty="0"/>
              <a:t>Составной объект</a:t>
            </a:r>
            <a:r>
              <a:rPr lang="ru-RU" sz="2400" dirty="0"/>
              <a:t> – набор геометрических объектов (как базовых, так и составных), рассматриваемых при выполнении операций обработки как единый объект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latin typeface="Courier New Cyr" pitchFamily="49" charset="-52"/>
              </a:rPr>
              <a:t>class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TChartGroup</a:t>
            </a:r>
            <a:r>
              <a:rPr lang="ru-RU" sz="2400" dirty="0">
                <a:latin typeface="Courier New Cyr" pitchFamily="49" charset="-52"/>
              </a:rPr>
              <a:t> :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TChartRoot</a:t>
            </a:r>
            <a:r>
              <a:rPr lang="ru-RU" sz="2400" dirty="0">
                <a:latin typeface="Courier New Cyr" pitchFamily="49" charset="-52"/>
              </a:rPr>
              <a:t> {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protected</a:t>
            </a:r>
            <a:r>
              <a:rPr lang="ru-RU" sz="2400" dirty="0">
                <a:latin typeface="Courier New Cyr" pitchFamily="49" charset="-52"/>
              </a:rPr>
              <a:t>: </a:t>
            </a:r>
            <a:endParaRPr lang="en-US" sz="2400" dirty="0">
              <a:latin typeface="Courier New Cyr" pitchFamily="49" charset="-52"/>
            </a:endParaRP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TDatList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Group</a:t>
            </a:r>
            <a:r>
              <a:rPr lang="ru-RU" sz="2400" dirty="0">
                <a:latin typeface="Courier New Cyr" pitchFamily="49" charset="-52"/>
              </a:rPr>
              <a:t>; // список</a:t>
            </a:r>
            <a:r>
              <a:rPr lang="en-US" sz="2400" dirty="0">
                <a:latin typeface="Courier New Cyr" pitchFamily="49" charset="-52"/>
              </a:rPr>
              <a:t> </a:t>
            </a:r>
            <a:r>
              <a:rPr lang="ru-RU" sz="2400" dirty="0">
                <a:latin typeface="Courier New Cyr" pitchFamily="49" charset="-52"/>
              </a:rPr>
              <a:t>объектов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: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TChartGroup</a:t>
            </a:r>
            <a:r>
              <a:rPr lang="ru-RU" sz="2400" dirty="0">
                <a:latin typeface="Courier New Cyr" pitchFamily="49" charset="-52"/>
              </a:rPr>
              <a:t> () {}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InsUnit</a:t>
            </a:r>
            <a:r>
              <a:rPr lang="ru-RU" sz="2400" dirty="0">
                <a:latin typeface="Courier New Cyr" pitchFamily="49" charset="-52"/>
              </a:rPr>
              <a:t> ( </a:t>
            </a:r>
            <a:r>
              <a:rPr lang="ru-RU" sz="2400" dirty="0" err="1">
                <a:latin typeface="Courier New Cyr" pitchFamily="49" charset="-52"/>
              </a:rPr>
              <a:t>TChartRoot</a:t>
            </a:r>
            <a:r>
              <a:rPr lang="ru-RU" sz="2400" dirty="0">
                <a:latin typeface="Courier New Cyr" pitchFamily="49" charset="-52"/>
              </a:rPr>
              <a:t> *</a:t>
            </a:r>
            <a:r>
              <a:rPr lang="ru-RU" sz="2400" dirty="0" err="1">
                <a:latin typeface="Courier New Cyr" pitchFamily="49" charset="-52"/>
              </a:rPr>
              <a:t>pUnit</a:t>
            </a:r>
            <a:r>
              <a:rPr lang="ru-RU" sz="2400" dirty="0">
                <a:latin typeface="Courier New Cyr" pitchFamily="49" charset="-52"/>
              </a:rPr>
              <a:t> 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en-US" sz="2400" dirty="0">
                <a:latin typeface="Courier New Cyr" pitchFamily="49" charset="-52"/>
              </a:rPr>
              <a:t>//</a:t>
            </a:r>
            <a:r>
              <a:rPr lang="ru-RU" sz="2400" dirty="0">
                <a:latin typeface="Courier New Cyr" pitchFamily="49" charset="-52"/>
              </a:rPr>
              <a:t> добавить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</a:t>
            </a:r>
            <a:r>
              <a:rPr lang="en-US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Show</a:t>
            </a:r>
            <a:r>
              <a:rPr lang="ru-RU" sz="2400" dirty="0">
                <a:latin typeface="Courier New Cyr" pitchFamily="49" charset="-52"/>
              </a:rPr>
              <a:t>()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// визуализация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Hide</a:t>
            </a:r>
            <a:r>
              <a:rPr lang="ru-RU" sz="2400" dirty="0">
                <a:latin typeface="Courier New Cyr" pitchFamily="49" charset="-52"/>
              </a:rPr>
              <a:t>()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// скрытие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en-US" sz="2400" dirty="0">
                <a:latin typeface="Courier New Cyr" pitchFamily="49" charset="-52"/>
              </a:rPr>
              <a:t>// </a:t>
            </a:r>
            <a:r>
              <a:rPr lang="ru-RU" sz="2400" dirty="0" err="1">
                <a:latin typeface="Courier New Cyr" pitchFamily="49" charset="-52"/>
              </a:rPr>
              <a:t>перевычислить</a:t>
            </a:r>
            <a:r>
              <a:rPr lang="ru-RU" sz="2400" dirty="0">
                <a:latin typeface="Courier New Cyr" pitchFamily="49" charset="-52"/>
              </a:rPr>
              <a:t> параметры</a:t>
            </a: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CalcParams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double</a:t>
            </a:r>
            <a:r>
              <a:rPr lang="ru-RU" sz="2400" dirty="0">
                <a:latin typeface="Courier New Cyr" pitchFamily="49" charset="-52"/>
              </a:rPr>
              <a:t> t=-1)</a:t>
            </a:r>
            <a:r>
              <a:rPr lang="en-US" sz="2400" dirty="0">
                <a:latin typeface="Courier New Cyr" pitchFamily="49" charset="-52"/>
              </a:rPr>
              <a:t>;</a:t>
            </a:r>
            <a:endParaRPr lang="ru-RU" sz="2400" dirty="0">
              <a:latin typeface="Courier New Cyr" pitchFamily="49" charset="-52"/>
            </a:endParaRPr>
          </a:p>
          <a:p>
            <a:pPr indent="361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Courier New Cyr" pitchFamily="49" charset="-52"/>
              </a:rPr>
              <a:t>};</a:t>
            </a:r>
            <a:endParaRPr lang="ru-RU" sz="2400" dirty="0">
              <a:latin typeface="Courier New Cyr" pitchFamily="49" charset="-52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336" y="2060848"/>
            <a:ext cx="610520" cy="488183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4184" y="5760742"/>
            <a:ext cx="7195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Пример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68" y="5821137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BD13E36-1A24-4AC1-9550-2DF4E43C52B6}" type="slidenum">
              <a:rPr lang="ru-RU" smtClean="0"/>
              <a:pPr/>
              <a:t>12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3. Конструирование объектов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0472" y="1034088"/>
            <a:ext cx="9217024" cy="46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Геометрический объект</a:t>
            </a:r>
            <a:r>
              <a:rPr lang="ru-RU" sz="2600" dirty="0"/>
              <a:t> может быть сконструирован с использованием уже существующих объектов (например, ломаная может быть определена через набор конечных точек составляющих отрезков)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latin typeface="Courier New Cyr" pitchFamily="49" charset="-52"/>
              </a:rPr>
              <a:t>class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TChartPol</a:t>
            </a:r>
            <a:r>
              <a:rPr lang="en-US" sz="2400" dirty="0">
                <a:latin typeface="Courier New Cyr" pitchFamily="49" charset="-52"/>
              </a:rPr>
              <a:t>y</a:t>
            </a:r>
            <a:r>
              <a:rPr lang="ru-RU" sz="2400" dirty="0" err="1">
                <a:latin typeface="Courier New Cyr" pitchFamily="49" charset="-52"/>
              </a:rPr>
              <a:t>line</a:t>
            </a:r>
            <a:r>
              <a:rPr lang="ru-RU" sz="2400" dirty="0">
                <a:latin typeface="Courier New Cyr" pitchFamily="49" charset="-52"/>
              </a:rPr>
              <a:t> :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TChartGroup</a:t>
            </a:r>
            <a:r>
              <a:rPr lang="ru-RU" sz="2400" dirty="0">
                <a:latin typeface="Courier New Cyr" pitchFamily="49" charset="-52"/>
              </a:rPr>
              <a:t> {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TChartPolyline</a:t>
            </a:r>
            <a:r>
              <a:rPr lang="ru-RU" sz="2400" dirty="0">
                <a:latin typeface="Courier New Cyr" pitchFamily="49" charset="-52"/>
              </a:rPr>
              <a:t> () {}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InsPoint</a:t>
            </a:r>
            <a:r>
              <a:rPr lang="ru-RU" sz="2400" dirty="0">
                <a:latin typeface="Courier New Cyr" pitchFamily="49" charset="-52"/>
              </a:rPr>
              <a:t> (</a:t>
            </a:r>
            <a:r>
              <a:rPr lang="ru-RU" sz="2400" dirty="0" err="1">
                <a:latin typeface="Courier New Cyr" pitchFamily="49" charset="-52"/>
              </a:rPr>
              <a:t>TChartRoot</a:t>
            </a:r>
            <a:r>
              <a:rPr lang="ru-RU" sz="2400" dirty="0">
                <a:latin typeface="Courier New Cyr" pitchFamily="49" charset="-52"/>
              </a:rPr>
              <a:t> *</a:t>
            </a:r>
            <a:r>
              <a:rPr lang="ru-RU" sz="2400" dirty="0" err="1">
                <a:latin typeface="Courier New Cyr" pitchFamily="49" charset="-52"/>
              </a:rPr>
              <a:t>pUnit</a:t>
            </a:r>
            <a:r>
              <a:rPr lang="ru-RU" sz="2400" dirty="0">
                <a:latin typeface="Courier New Cyr" pitchFamily="49" charset="-52"/>
              </a:rPr>
              <a:t> )</a:t>
            </a:r>
            <a:r>
              <a:rPr lang="en-US" sz="2400" dirty="0">
                <a:latin typeface="Courier New Cyr" pitchFamily="49" charset="-52"/>
              </a:rPr>
              <a:t>:</a:t>
            </a:r>
            <a:r>
              <a:rPr lang="ru-RU" sz="2400" dirty="0">
                <a:latin typeface="Courier New Cyr" pitchFamily="49" charset="-52"/>
              </a:rPr>
              <a:t> // добавить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</a:t>
            </a:r>
            <a:r>
              <a:rPr lang="en-US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Show</a:t>
            </a:r>
            <a:r>
              <a:rPr lang="ru-RU" sz="2400" dirty="0">
                <a:latin typeface="Courier New Cyr" pitchFamily="49" charset="-52"/>
              </a:rPr>
              <a:t>()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// визуализация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Hide</a:t>
            </a:r>
            <a:r>
              <a:rPr lang="ru-RU" sz="2400" dirty="0">
                <a:latin typeface="Courier New Cyr" pitchFamily="49" charset="-52"/>
              </a:rPr>
              <a:t>()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// скрытие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en-US" sz="2400" dirty="0">
                <a:latin typeface="Courier New Cyr" pitchFamily="49" charset="-52"/>
              </a:rPr>
              <a:t>// </a:t>
            </a:r>
            <a:r>
              <a:rPr lang="ru-RU" sz="2400" dirty="0" err="1">
                <a:latin typeface="Courier New Cyr" pitchFamily="49" charset="-52"/>
              </a:rPr>
              <a:t>перевычислить</a:t>
            </a:r>
            <a:r>
              <a:rPr lang="ru-RU" sz="2400" dirty="0">
                <a:latin typeface="Courier New Cyr" pitchFamily="49" charset="-52"/>
              </a:rPr>
              <a:t> параметры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CalcParams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double</a:t>
            </a:r>
            <a:r>
              <a:rPr lang="ru-RU" sz="2400" dirty="0">
                <a:latin typeface="Courier New Cyr" pitchFamily="49" charset="-52"/>
              </a:rPr>
              <a:t> t=-1)</a:t>
            </a:r>
            <a:r>
              <a:rPr lang="en-US" sz="2400" dirty="0">
                <a:latin typeface="Courier New Cyr" pitchFamily="49" charset="-52"/>
              </a:rPr>
              <a:t>;</a:t>
            </a:r>
            <a:endParaRPr lang="ru-RU" sz="24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};</a:t>
            </a: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9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920" y="2564904"/>
            <a:ext cx="610520" cy="488183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4184" y="5661248"/>
            <a:ext cx="7195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Пример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68" y="5721643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3B294CD9-4E1E-4B2D-9BE8-5C319BF6F19C}" type="slidenum">
              <a:rPr lang="ru-RU" smtClean="0"/>
              <a:pPr/>
              <a:t>13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72480" y="1052736"/>
            <a:ext cx="9217024" cy="190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Геометрический объект</a:t>
            </a:r>
            <a:r>
              <a:rPr lang="ru-RU" sz="2600" dirty="0"/>
              <a:t> может быть образован при помощи сборки существующих объектов – рассмотрим данный способ построения новых объектов на примере рисунков (чертежей), образованных только из объектов двух базовых типов: точек и линий</a:t>
            </a:r>
            <a:endParaRPr lang="ru-RU" sz="2600" dirty="0">
              <a:solidFill>
                <a:schemeClr val="tx1"/>
              </a:solidFill>
              <a:latin typeface="Courier New Cyr" pitchFamily="49" charset="-52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992560" y="3356992"/>
          <a:ext cx="2503191" cy="2232248"/>
        </p:xfrm>
        <a:graphic>
          <a:graphicData uri="http://schemas.openxmlformats.org/presentationml/2006/ole">
            <p:oleObj spid="_x0000_s64524" name="Рисунок" r:id="rId4" imgW="1056640" imgH="944880" progId="Word.Picture.8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80992" y="3212976"/>
          <a:ext cx="3635077" cy="2430586"/>
        </p:xfrm>
        <a:graphic>
          <a:graphicData uri="http://schemas.openxmlformats.org/presentationml/2006/ole">
            <p:oleObj spid="_x0000_s64525" name="Рисунок" r:id="rId5" imgW="1722120" imgH="1153160" progId="Word.Picture.8">
              <p:embed/>
            </p:oleObj>
          </a:graphicData>
        </a:graphic>
      </p:graphicFrame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14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9575" indent="-4095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структура хранения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0472" y="4293096"/>
            <a:ext cx="9073008" cy="16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u="sng" dirty="0"/>
              <a:t>Определение 2.2</a:t>
            </a:r>
            <a:r>
              <a:rPr lang="ru-RU" sz="2600" b="1" dirty="0"/>
              <a:t>. </a:t>
            </a:r>
            <a:r>
              <a:rPr lang="ru-RU" sz="2600" dirty="0"/>
              <a:t>Структура хранения данного вида называется </a:t>
            </a:r>
            <a:r>
              <a:rPr lang="ru-RU" sz="2600" b="1" i="1" dirty="0" err="1"/>
              <a:t>плексом</a:t>
            </a:r>
            <a:r>
              <a:rPr lang="ru-RU" sz="2600" dirty="0"/>
              <a:t> (содержит элементы разного типа)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Ä"/>
            </a:pPr>
            <a:r>
              <a:rPr lang="ru-RU" sz="2600" dirty="0"/>
              <a:t> </a:t>
            </a:r>
            <a:r>
              <a:rPr lang="ru-RU" sz="2600" dirty="0" err="1"/>
              <a:t>Плекс</a:t>
            </a:r>
            <a:r>
              <a:rPr lang="ru-RU" sz="2600" dirty="0"/>
              <a:t> является общей структурой хранения сетевых моделей данных 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152400" y="1124744"/>
          <a:ext cx="3276600" cy="2841625"/>
        </p:xfrm>
        <a:graphic>
          <a:graphicData uri="http://schemas.openxmlformats.org/presentationml/2006/ole">
            <p:oleObj spid="_x0000_s67590" name="Рисунок" r:id="rId4" imgW="1219200" imgH="1056640" progId="Word.Picture.8">
              <p:embed/>
            </p:oleObj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581400" y="1188244"/>
            <a:ext cx="6052120" cy="27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/>
              <a:t> Узел структуры хранения представляет линию чертежа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/>
              <a:t> Указатель на начальную точку линии может также указывать на линию, т.е. конечная точка предыдущей линии является начальной точкой следующей линии</a:t>
            </a:r>
          </a:p>
        </p:txBody>
      </p:sp>
      <p:sp>
        <p:nvSpPr>
          <p:cNvPr id="2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  <p:bldP spid="2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15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72480" y="1124744"/>
            <a:ext cx="9217024" cy="23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 smtClean="0"/>
              <a:t> Повторяющая точка на чертеже должна быть представлена одним и тем же объектом (не следует допускать множественности представления одного и того же значения)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 smtClean="0"/>
              <a:t> Разработанная структура хранения позволяет обеспечить представление чертежей, которые можно нарисовать без отрыва карандаша от бумаги</a:t>
            </a:r>
            <a:endParaRPr lang="ru-RU" sz="2600" dirty="0"/>
          </a:p>
        </p:txBody>
      </p:sp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3584848" y="3356992"/>
          <a:ext cx="2520280" cy="2815465"/>
        </p:xfrm>
        <a:graphic>
          <a:graphicData uri="http://schemas.openxmlformats.org/presentationml/2006/ole">
            <p:oleObj spid="_x0000_s60423" name="Рисунок" r:id="rId4" imgW="1056640" imgH="1183640" progId="Word.Picture.8">
              <p:embed/>
            </p:oleObj>
          </a:graphicData>
        </a:graphic>
      </p:graphicFrame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9575" indent="-40957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структура хранения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16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0472" y="1148083"/>
            <a:ext cx="90010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class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</a:t>
            </a:r>
            <a:r>
              <a:rPr lang="ru-RU" sz="2400" dirty="0">
                <a:latin typeface="Courier New Cyr" pitchFamily="49" charset="-52"/>
              </a:rPr>
              <a:t> :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TChartGroup</a:t>
            </a:r>
            <a:r>
              <a:rPr lang="ru-RU" sz="2400" dirty="0">
                <a:latin typeface="Courier New Cyr" pitchFamily="49" charset="-52"/>
              </a:rPr>
              <a:t> {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protected</a:t>
            </a:r>
            <a:r>
              <a:rPr lang="ru-RU" sz="2400" dirty="0">
                <a:latin typeface="Courier New Cyr" pitchFamily="49" charset="-52"/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stack</a:t>
            </a:r>
            <a:r>
              <a:rPr lang="ru-RU" sz="2400" dirty="0">
                <a:latin typeface="Courier New Cyr" pitchFamily="49" charset="-52"/>
              </a:rPr>
              <a:t>&lt;</a:t>
            </a:r>
            <a:r>
              <a:rPr lang="ru-RU" sz="2400" dirty="0" err="1">
                <a:latin typeface="Courier New Cyr" pitchFamily="49" charset="-52"/>
              </a:rPr>
              <a:t>TChartLine</a:t>
            </a:r>
            <a:r>
              <a:rPr lang="ru-RU" sz="2400" dirty="0">
                <a:latin typeface="Courier New Cyr" pitchFamily="49" charset="-52"/>
              </a:rPr>
              <a:t>&gt; </a:t>
            </a:r>
            <a:r>
              <a:rPr lang="ru-RU" sz="2400" dirty="0" err="1">
                <a:latin typeface="Courier New Cyr" pitchFamily="49" charset="-52"/>
              </a:rPr>
              <a:t>St</a:t>
            </a:r>
            <a:r>
              <a:rPr lang="ru-RU" sz="2400" dirty="0">
                <a:latin typeface="Courier New Cyr" pitchFamily="49" charset="-52"/>
              </a:rPr>
              <a:t>;</a:t>
            </a:r>
            <a:r>
              <a:rPr lang="en-US" sz="2400" dirty="0">
                <a:latin typeface="Courier New Cyr" pitchFamily="49" charset="-52"/>
              </a:rPr>
              <a:t> // </a:t>
            </a:r>
            <a:r>
              <a:rPr lang="ru-RU" sz="2400" dirty="0">
                <a:latin typeface="Courier New Cyr" pitchFamily="49" charset="-52"/>
              </a:rPr>
              <a:t>стек для обхода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TChart</a:t>
            </a:r>
            <a:r>
              <a:rPr lang="ru-RU" sz="2400" dirty="0">
                <a:latin typeface="Courier New Cyr" pitchFamily="49" charset="-52"/>
              </a:rPr>
              <a:t> () {}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TChartRoot</a:t>
            </a:r>
            <a:r>
              <a:rPr lang="ru-RU" sz="2400" dirty="0">
                <a:latin typeface="Courier New Cyr" pitchFamily="49" charset="-52"/>
              </a:rPr>
              <a:t> *</a:t>
            </a:r>
            <a:r>
              <a:rPr lang="ru-RU" sz="2400" dirty="0" err="1">
                <a:latin typeface="Courier New Cyr" pitchFamily="49" charset="-52"/>
              </a:rPr>
              <a:t>GetFirstPoint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// </a:t>
            </a:r>
            <a:r>
              <a:rPr lang="ru-RU" sz="2400" dirty="0" err="1">
                <a:latin typeface="Courier New Cyr" pitchFamily="49" charset="-52"/>
              </a:rPr>
              <a:t>нач.т</a:t>
            </a:r>
            <a:r>
              <a:rPr lang="ru-RU" sz="2400" dirty="0">
                <a:latin typeface="Courier New Cyr" pitchFamily="49" charset="-52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TChartRoot</a:t>
            </a:r>
            <a:r>
              <a:rPr lang="ru-RU" sz="2400" dirty="0">
                <a:latin typeface="Courier New Cyr" pitchFamily="49" charset="-52"/>
              </a:rPr>
              <a:t> *</a:t>
            </a:r>
            <a:r>
              <a:rPr lang="ru-RU" sz="2400" dirty="0" err="1">
                <a:latin typeface="Courier New Cyr" pitchFamily="49" charset="-52"/>
              </a:rPr>
              <a:t>GetLastPoint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)</a:t>
            </a:r>
            <a:r>
              <a:rPr lang="en-US" sz="2400" dirty="0">
                <a:latin typeface="Courier New Cyr" pitchFamily="49" charset="-52"/>
              </a:rPr>
              <a:t>:</a:t>
            </a:r>
            <a:r>
              <a:rPr lang="ru-RU" sz="2400" dirty="0">
                <a:latin typeface="Courier New Cyr" pitchFamily="49" charset="-52"/>
              </a:rPr>
              <a:t>  // </a:t>
            </a:r>
            <a:r>
              <a:rPr lang="ru-RU" sz="2400" dirty="0" err="1">
                <a:latin typeface="Courier New Cyr" pitchFamily="49" charset="-52"/>
              </a:rPr>
              <a:t>кон.т</a:t>
            </a:r>
            <a:r>
              <a:rPr lang="ru-RU" sz="2400" dirty="0">
                <a:latin typeface="Courier New Cyr" pitchFamily="49" charset="-52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SetFirstPoint</a:t>
            </a:r>
            <a:r>
              <a:rPr lang="ru-RU" sz="2400" dirty="0">
                <a:latin typeface="Courier New Cyr" pitchFamily="49" charset="-52"/>
              </a:rPr>
              <a:t> ( </a:t>
            </a:r>
            <a:r>
              <a:rPr lang="ru-RU" sz="2400" dirty="0" err="1">
                <a:latin typeface="Courier New Cyr" pitchFamily="49" charset="-52"/>
              </a:rPr>
              <a:t>TChartRoot</a:t>
            </a:r>
            <a:r>
              <a:rPr lang="ru-RU" sz="2400" dirty="0">
                <a:latin typeface="Courier New Cyr" pitchFamily="49" charset="-52"/>
              </a:rPr>
              <a:t> *</a:t>
            </a:r>
            <a:r>
              <a:rPr lang="ru-RU" sz="2400" dirty="0" err="1">
                <a:latin typeface="Courier New Cyr" pitchFamily="49" charset="-52"/>
              </a:rPr>
              <a:t>pUnit</a:t>
            </a:r>
            <a:r>
              <a:rPr lang="ru-RU" sz="2400" dirty="0">
                <a:latin typeface="Courier New Cyr" pitchFamily="49" charset="-52"/>
              </a:rPr>
              <a:t> );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SetLastPoint</a:t>
            </a:r>
            <a:r>
              <a:rPr lang="ru-RU" sz="2400" dirty="0">
                <a:latin typeface="Courier New Cyr" pitchFamily="49" charset="-52"/>
              </a:rPr>
              <a:t>  ( </a:t>
            </a:r>
            <a:r>
              <a:rPr lang="ru-RU" sz="2400" dirty="0" err="1">
                <a:latin typeface="Courier New Cyr" pitchFamily="49" charset="-52"/>
              </a:rPr>
              <a:t>TChartRoot</a:t>
            </a:r>
            <a:r>
              <a:rPr lang="ru-RU" sz="2400" dirty="0">
                <a:latin typeface="Courier New Cyr" pitchFamily="49" charset="-52"/>
              </a:rPr>
              <a:t> *</a:t>
            </a:r>
            <a:r>
              <a:rPr lang="ru-RU" sz="2400" dirty="0" err="1">
                <a:latin typeface="Courier New Cyr" pitchFamily="49" charset="-52"/>
              </a:rPr>
              <a:t>pUnit</a:t>
            </a:r>
            <a:r>
              <a:rPr lang="ru-RU" sz="2400" dirty="0">
                <a:latin typeface="Courier New Cyr" pitchFamily="49" charset="-52"/>
              </a:rPr>
              <a:t> );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Show</a:t>
            </a:r>
            <a:r>
              <a:rPr lang="ru-RU" sz="2400" dirty="0">
                <a:latin typeface="Courier New Cyr" pitchFamily="49" charset="-52"/>
              </a:rPr>
              <a:t>(); // визуализация рисунка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Hide</a:t>
            </a:r>
            <a:r>
              <a:rPr lang="ru-RU" sz="2400" dirty="0">
                <a:latin typeface="Courier New Cyr" pitchFamily="49" charset="-52"/>
              </a:rPr>
              <a:t>(); // скрытие рисунка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 Cyr" pitchFamily="49" charset="-52"/>
              </a:rPr>
              <a:t>};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28625" indent="-428625"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структура хранения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8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784" y="1052736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17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5280" y="1094483"/>
            <a:ext cx="8410128" cy="442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// </a:t>
            </a:r>
            <a:r>
              <a:rPr lang="ru-RU" sz="2400" dirty="0">
                <a:latin typeface="Courier New Cyr" pitchFamily="49" charset="-52"/>
              </a:rPr>
              <a:t>общая схема алгоритма обхода для </a:t>
            </a:r>
            <a:r>
              <a:rPr lang="ru-RU" sz="2400" dirty="0" err="1">
                <a:latin typeface="Courier New Cyr" pitchFamily="49" charset="-52"/>
              </a:rPr>
              <a:t>плекса</a:t>
            </a:r>
            <a:endParaRPr lang="ru-RU" sz="24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// </a:t>
            </a:r>
            <a:r>
              <a:rPr lang="ru-RU" sz="2400" dirty="0">
                <a:latin typeface="Courier New Cyr" pitchFamily="49" charset="-52"/>
              </a:rPr>
              <a:t>переход на крайнюю левую точку</a:t>
            </a:r>
            <a:endParaRPr lang="en-US" sz="24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while (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 </a:t>
            </a:r>
            <a:r>
              <a:rPr lang="en-US" sz="2400" dirty="0">
                <a:latin typeface="Courier New Cyr" pitchFamily="49" charset="-52"/>
                <a:sym typeface="Symbol" pitchFamily="18" charset="2"/>
              </a:rPr>
              <a:t> </a:t>
            </a:r>
            <a:r>
              <a:rPr lang="en-US" sz="2400" dirty="0" err="1">
                <a:latin typeface="Courier New Cyr" pitchFamily="49" charset="-52"/>
                <a:sym typeface="Symbol" pitchFamily="18" charset="2"/>
              </a:rPr>
              <a:t>TChartPoint</a:t>
            </a:r>
            <a:r>
              <a:rPr lang="en-US" sz="2400" dirty="0">
                <a:latin typeface="Courier New Cyr" pitchFamily="49" charset="-52"/>
              </a:rPr>
              <a:t> ) {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en-US" sz="2400" dirty="0" err="1">
                <a:latin typeface="Courier New Cyr" pitchFamily="49" charset="-52"/>
              </a:rPr>
              <a:t>St.push</a:t>
            </a:r>
            <a:r>
              <a:rPr lang="en-US" sz="2400" dirty="0">
                <a:latin typeface="Courier New Cyr" pitchFamily="49" charset="-52"/>
              </a:rPr>
              <a:t>(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);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 =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-&gt;</a:t>
            </a:r>
            <a:r>
              <a:rPr lang="en-US" sz="2400" dirty="0" err="1">
                <a:latin typeface="Courier New Cyr" pitchFamily="49" charset="-52"/>
              </a:rPr>
              <a:t>GetFirstPoint</a:t>
            </a:r>
            <a:r>
              <a:rPr lang="en-US" sz="2400" dirty="0">
                <a:latin typeface="Courier New Cyr" pitchFamily="49" charset="-52"/>
              </a:rPr>
              <a:t>();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}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// </a:t>
            </a:r>
            <a:r>
              <a:rPr lang="ru-RU" sz="2400" dirty="0">
                <a:latin typeface="Courier New Cyr" pitchFamily="49" charset="-52"/>
              </a:rPr>
              <a:t>подъем по </a:t>
            </a:r>
            <a:r>
              <a:rPr lang="ru-RU" sz="2400" dirty="0" err="1">
                <a:latin typeface="Courier New Cyr" pitchFamily="49" charset="-52"/>
              </a:rPr>
              <a:t>плексу</a:t>
            </a:r>
            <a:r>
              <a:rPr lang="ru-RU" sz="2400" dirty="0">
                <a:latin typeface="Courier New Cyr" pitchFamily="49" charset="-52"/>
              </a:rPr>
              <a:t> и рисование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pF =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while ( !</a:t>
            </a:r>
            <a:r>
              <a:rPr lang="en-US" sz="2400" dirty="0" err="1">
                <a:latin typeface="Courier New Cyr" pitchFamily="49" charset="-52"/>
              </a:rPr>
              <a:t>St.Empty</a:t>
            </a:r>
            <a:r>
              <a:rPr lang="en-US" sz="2400" dirty="0">
                <a:latin typeface="Courier New Cyr" pitchFamily="49" charset="-52"/>
              </a:rPr>
              <a:t>() ) {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 = </a:t>
            </a:r>
            <a:r>
              <a:rPr lang="en-US" sz="2400" dirty="0" err="1">
                <a:latin typeface="Courier New Cyr" pitchFamily="49" charset="-52"/>
              </a:rPr>
              <a:t>St.top</a:t>
            </a:r>
            <a:r>
              <a:rPr lang="en-US" sz="2400" dirty="0">
                <a:latin typeface="Courier New Cyr" pitchFamily="49" charset="-52"/>
              </a:rPr>
              <a:t>(); </a:t>
            </a:r>
            <a:r>
              <a:rPr lang="en-US" sz="2400" dirty="0" err="1">
                <a:latin typeface="Courier New Cyr" pitchFamily="49" charset="-52"/>
              </a:rPr>
              <a:t>St.Pop</a:t>
            </a:r>
            <a:r>
              <a:rPr lang="en-US" sz="2400" dirty="0">
                <a:latin typeface="Courier New Cyr" pitchFamily="49" charset="-52"/>
              </a:rPr>
              <a:t>();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en-US" sz="2400" dirty="0" err="1">
                <a:latin typeface="Courier New Cyr" pitchFamily="49" charset="-52"/>
              </a:rPr>
              <a:t>pL</a:t>
            </a:r>
            <a:r>
              <a:rPr lang="en-US" sz="2400" dirty="0">
                <a:latin typeface="Courier New Cyr" pitchFamily="49" charset="-52"/>
              </a:rPr>
              <a:t> =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-&gt;</a:t>
            </a:r>
            <a:r>
              <a:rPr lang="en-US" sz="2400" dirty="0" err="1">
                <a:latin typeface="Courier New Cyr" pitchFamily="49" charset="-52"/>
              </a:rPr>
              <a:t>GetLastPoint</a:t>
            </a:r>
            <a:r>
              <a:rPr lang="en-US" sz="2400" dirty="0">
                <a:latin typeface="Courier New Cyr" pitchFamily="49" charset="-52"/>
              </a:rPr>
              <a:t>();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// </a:t>
            </a:r>
            <a:r>
              <a:rPr lang="ru-RU" sz="2400" dirty="0">
                <a:latin typeface="Courier New Cyr" pitchFamily="49" charset="-52"/>
              </a:rPr>
              <a:t>рисование линии </a:t>
            </a:r>
            <a:r>
              <a:rPr lang="en-US" sz="2400" dirty="0">
                <a:latin typeface="Courier New Cyr" pitchFamily="49" charset="-52"/>
              </a:rPr>
              <a:t>&lt;</a:t>
            </a:r>
            <a:r>
              <a:rPr lang="en-US" sz="2400" dirty="0" err="1">
                <a:latin typeface="Courier New Cyr" pitchFamily="49" charset="-52"/>
              </a:rPr>
              <a:t>pN,pF,pL</a:t>
            </a:r>
            <a:r>
              <a:rPr lang="en-US" sz="2400" dirty="0">
                <a:latin typeface="Courier New Cyr" pitchFamily="49" charset="-52"/>
              </a:rPr>
              <a:t>&gt;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  pF = </a:t>
            </a:r>
            <a:r>
              <a:rPr lang="en-US" sz="2400" dirty="0" err="1">
                <a:latin typeface="Courier New Cyr" pitchFamily="49" charset="-52"/>
              </a:rPr>
              <a:t>pL</a:t>
            </a:r>
            <a:r>
              <a:rPr lang="en-US" sz="2400" dirty="0">
                <a:latin typeface="Courier New Cyr" pitchFamily="49" charset="-52"/>
              </a:rPr>
              <a:t>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 Cyr" pitchFamily="49" charset="-52"/>
              </a:rPr>
              <a:t>}</a:t>
            </a:r>
            <a:endParaRPr lang="ru-RU" sz="2400" dirty="0">
              <a:latin typeface="Courier New Cyr" pitchFamily="49" charset="-5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алгоритм 1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18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Реализация – </a:t>
            </a:r>
            <a:r>
              <a:rPr lang="ru-RU" sz="2800" b="1" dirty="0" err="1" smtClean="0">
                <a:latin typeface="Arial" charset="0"/>
              </a:rPr>
              <a:t>плекс</a:t>
            </a:r>
            <a:r>
              <a:rPr lang="ru-RU" sz="2800" b="1" dirty="0" smtClean="0">
                <a:latin typeface="Arial" charset="0"/>
              </a:rPr>
              <a:t> с </a:t>
            </a:r>
            <a:r>
              <a:rPr lang="ru-RU" sz="2800" b="1" dirty="0" err="1" smtClean="0">
                <a:latin typeface="Arial" charset="0"/>
              </a:rPr>
              <a:t>подплексами</a:t>
            </a:r>
            <a:r>
              <a:rPr lang="ru-RU" sz="2800" b="1" dirty="0" smtClean="0">
                <a:latin typeface="Arial" charset="0"/>
              </a:rPr>
              <a:t>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2480" y="1052736"/>
            <a:ext cx="833812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dirty="0"/>
              <a:t>Рассмотрим чертеж, который нельзя нарисовать без отрыва карандаша от бумаги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88504" y="2492896"/>
          <a:ext cx="2808312" cy="2504456"/>
        </p:xfrm>
        <a:graphic>
          <a:graphicData uri="http://schemas.openxmlformats.org/presentationml/2006/ole">
            <p:oleObj spid="_x0000_s76811" name="Рисунок" r:id="rId4" imgW="1056640" imgH="944880" progId="Word.Picture.8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872880" y="2564904"/>
          <a:ext cx="5480994" cy="3168352"/>
        </p:xfrm>
        <a:graphic>
          <a:graphicData uri="http://schemas.openxmlformats.org/presentationml/2006/ole">
            <p:oleObj spid="_x0000_s76812" name="Рисунок" r:id="rId5" imgW="1894840" imgH="1097280" progId="Word.Picture.8">
              <p:embed/>
            </p:oleObj>
          </a:graphicData>
        </a:graphic>
      </p:graphicFrame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19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472" y="1124744"/>
            <a:ext cx="9433048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/>
              <a:t> Указатель на конечную точку линии может также указывать на линию, т.е. конечная точка линии верхнего узла </a:t>
            </a:r>
            <a:r>
              <a:rPr lang="ru-RU" sz="2600" dirty="0" err="1"/>
              <a:t>плекса</a:t>
            </a:r>
            <a:r>
              <a:rPr lang="ru-RU" sz="2600" dirty="0"/>
              <a:t> может являться конечной точкой линии правого нижнего </a:t>
            </a:r>
            <a:r>
              <a:rPr lang="ru-RU" sz="2600" dirty="0" err="1"/>
              <a:t>подплекса</a:t>
            </a:r>
            <a:endParaRPr lang="ru-RU" sz="2600" dirty="0"/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632520" y="2492896"/>
          <a:ext cx="2254002" cy="3262121"/>
        </p:xfrm>
        <a:graphic>
          <a:graphicData uri="http://schemas.openxmlformats.org/presentationml/2006/ole">
            <p:oleObj spid="_x0000_s74768" name="Рисунок" r:id="rId4" imgW="807720" imgH="1173480" progId="Word.Picture.8">
              <p:embed/>
            </p:oleObj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296816" y="2924944"/>
          <a:ext cx="3039913" cy="2756836"/>
        </p:xfrm>
        <a:graphic>
          <a:graphicData uri="http://schemas.openxmlformats.org/presentationml/2006/ole">
            <p:oleObj spid="_x0000_s74769" name="Рисунок" r:id="rId5" imgW="1229360" imgH="1112520" progId="Word.Picture.8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465168" y="2996952"/>
          <a:ext cx="2953642" cy="2386205"/>
        </p:xfrm>
        <a:graphic>
          <a:graphicData uri="http://schemas.openxmlformats.org/presentationml/2006/ole">
            <p:oleObj spid="_x0000_s74770" name="Рисунок" r:id="rId6" imgW="1188720" imgH="960120" progId="Word.Picture.8">
              <p:embed/>
            </p:oleObj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Реализация – </a:t>
            </a:r>
            <a:r>
              <a:rPr lang="ru-RU" sz="2800" b="1" dirty="0" err="1" smtClean="0">
                <a:latin typeface="Arial" charset="0"/>
              </a:rPr>
              <a:t>плекс</a:t>
            </a:r>
            <a:r>
              <a:rPr lang="ru-RU" sz="2800" b="1" dirty="0" smtClean="0">
                <a:latin typeface="Arial" charset="0"/>
              </a:rPr>
              <a:t> с </a:t>
            </a:r>
            <a:r>
              <a:rPr lang="ru-RU" sz="2800" b="1" dirty="0" err="1" smtClean="0">
                <a:latin typeface="Arial" charset="0"/>
              </a:rPr>
              <a:t>подплексами</a:t>
            </a:r>
            <a:r>
              <a:rPr lang="ru-RU" sz="2800" b="1" dirty="0" smtClean="0">
                <a:latin typeface="Arial" charset="0"/>
              </a:rPr>
              <a:t>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864096" y="3789040"/>
            <a:ext cx="88414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b="1" i="1" dirty="0" smtClean="0">
                <a:cs typeface="Times New Roman" pitchFamily="18" charset="0"/>
              </a:rPr>
              <a:t>Структуры хранения геометрических  объектов</a:t>
            </a:r>
            <a:endParaRPr lang="ru-RU" sz="2800" b="1" i="1" dirty="0">
              <a:cs typeface="Times New Roman" pitchFamily="18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61447" name="Rectangle 1031"/>
          <p:cNvSpPr>
            <a:spLocks noChangeArrowheads="1"/>
          </p:cNvSpPr>
          <p:nvPr/>
        </p:nvSpPr>
        <p:spPr bwMode="auto">
          <a:xfrm>
            <a:off x="1064568" y="300866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Тема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2.3: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20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282409"/>
            <a:ext cx="970552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алгоритм обхода 2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480" y="1124744"/>
            <a:ext cx="8338120" cy="43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Рекурсивный вариант</a:t>
            </a:r>
            <a:r>
              <a:rPr lang="en-US" sz="2600" dirty="0"/>
              <a:t> </a:t>
            </a:r>
            <a:r>
              <a:rPr lang="ru-RU" sz="2600" dirty="0"/>
              <a:t>(общая схема)</a:t>
            </a:r>
            <a:endParaRPr lang="ru-RU" sz="2600" b="1" dirty="0"/>
          </a:p>
          <a:p>
            <a:pPr indent="361950">
              <a:lnSpc>
                <a:spcPct val="75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2400" dirty="0" err="1">
                <a:latin typeface="Courier New Cyr" pitchFamily="49" charset="-52"/>
              </a:rPr>
              <a:t>TChartPoint</a:t>
            </a:r>
            <a:r>
              <a:rPr lang="en-US" sz="2400" dirty="0">
                <a:latin typeface="Courier New Cyr" pitchFamily="49" charset="-52"/>
              </a:rPr>
              <a:t> *</a:t>
            </a:r>
            <a:r>
              <a:rPr lang="en-US" sz="2400" b="1" dirty="0">
                <a:latin typeface="Courier New Cyr" pitchFamily="49" charset="-52"/>
              </a:rPr>
              <a:t>Show</a:t>
            </a:r>
            <a:r>
              <a:rPr lang="en-US" sz="2400" dirty="0">
                <a:latin typeface="Courier New Cyr" pitchFamily="49" charset="-52"/>
              </a:rPr>
              <a:t> ( </a:t>
            </a:r>
            <a:r>
              <a:rPr lang="en-US" sz="2400" dirty="0" err="1">
                <a:latin typeface="Courier New Cyr" pitchFamily="49" charset="-52"/>
              </a:rPr>
              <a:t>TChart</a:t>
            </a:r>
            <a:r>
              <a:rPr lang="en-US" sz="2400" dirty="0">
                <a:latin typeface="Courier New Cyr" pitchFamily="49" charset="-52"/>
              </a:rPr>
              <a:t> *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 ) {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if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en-US" sz="2400" dirty="0">
                <a:latin typeface="Courier New Cyr" pitchFamily="49" charset="-52"/>
              </a:rPr>
              <a:t>(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 != NULL ) </a:t>
            </a:r>
            <a:r>
              <a:rPr lang="en-US" sz="2400" dirty="0" err="1">
                <a:latin typeface="Courier New Cyr" pitchFamily="49" charset="-52"/>
              </a:rPr>
              <a:t>pL</a:t>
            </a:r>
            <a:r>
              <a:rPr lang="en-US" sz="2400" dirty="0">
                <a:latin typeface="Courier New Cyr" pitchFamily="49" charset="-52"/>
              </a:rPr>
              <a:t> = NULL;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else if (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 </a:t>
            </a:r>
            <a:r>
              <a:rPr lang="en-US" sz="2400" dirty="0">
                <a:latin typeface="Courier New Cyr" pitchFamily="49" charset="-52"/>
                <a:sym typeface="Symbol" pitchFamily="18" charset="2"/>
              </a:rPr>
              <a:t> </a:t>
            </a:r>
            <a:r>
              <a:rPr lang="en-US" sz="2400" dirty="0" err="1">
                <a:latin typeface="Courier New Cyr" pitchFamily="49" charset="-52"/>
                <a:sym typeface="Symbol" pitchFamily="18" charset="2"/>
              </a:rPr>
              <a:t>TChartPoint</a:t>
            </a:r>
            <a:r>
              <a:rPr lang="en-US" sz="2400" dirty="0">
                <a:latin typeface="Courier New Cyr" pitchFamily="49" charset="-52"/>
                <a:sym typeface="Symbol" pitchFamily="18" charset="2"/>
              </a:rPr>
              <a:t> </a:t>
            </a:r>
            <a:r>
              <a:rPr lang="en-US" sz="2400" dirty="0">
                <a:latin typeface="Courier New Cyr" pitchFamily="49" charset="-52"/>
              </a:rPr>
              <a:t>) </a:t>
            </a:r>
            <a:r>
              <a:rPr lang="en-US" sz="2400" dirty="0" err="1">
                <a:latin typeface="Courier New Cyr" pitchFamily="49" charset="-52"/>
              </a:rPr>
              <a:t>pL</a:t>
            </a:r>
            <a:r>
              <a:rPr lang="en-US" sz="2400" dirty="0">
                <a:latin typeface="Courier New Cyr" pitchFamily="49" charset="-52"/>
              </a:rPr>
              <a:t> =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;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else {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 pF = Show(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-&gt;</a:t>
            </a:r>
            <a:r>
              <a:rPr lang="en-US" sz="2400" dirty="0" err="1">
                <a:latin typeface="Courier New Cyr" pitchFamily="49" charset="-52"/>
              </a:rPr>
              <a:t>GetFirstPoint</a:t>
            </a:r>
            <a:r>
              <a:rPr lang="en-US" sz="2400" dirty="0">
                <a:latin typeface="Courier New Cyr" pitchFamily="49" charset="-52"/>
              </a:rPr>
              <a:t>());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en-US" sz="2400" dirty="0" err="1">
                <a:latin typeface="Courier New Cyr" pitchFamily="49" charset="-52"/>
              </a:rPr>
              <a:t>pL</a:t>
            </a:r>
            <a:r>
              <a:rPr lang="en-US" sz="2400" dirty="0">
                <a:latin typeface="Courier New Cyr" pitchFamily="49" charset="-52"/>
              </a:rPr>
              <a:t> = Show(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-&gt;</a:t>
            </a:r>
            <a:r>
              <a:rPr lang="en-US" sz="2400" dirty="0" err="1">
                <a:latin typeface="Courier New Cyr" pitchFamily="49" charset="-52"/>
              </a:rPr>
              <a:t>GetLastPoint</a:t>
            </a:r>
            <a:r>
              <a:rPr lang="en-US" sz="2400" dirty="0">
                <a:latin typeface="Courier New Cyr" pitchFamily="49" charset="-52"/>
              </a:rPr>
              <a:t>());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 // </a:t>
            </a:r>
            <a:r>
              <a:rPr lang="ru-RU" sz="2400" dirty="0">
                <a:latin typeface="Courier New Cyr" pitchFamily="49" charset="-52"/>
              </a:rPr>
              <a:t>рисование линии </a:t>
            </a:r>
            <a:r>
              <a:rPr lang="en-US" sz="2400" dirty="0">
                <a:latin typeface="Courier New Cyr" pitchFamily="49" charset="-52"/>
              </a:rPr>
              <a:t>&lt;</a:t>
            </a:r>
            <a:r>
              <a:rPr lang="en-US" sz="2400" dirty="0" err="1">
                <a:latin typeface="Courier New Cyr" pitchFamily="49" charset="-52"/>
              </a:rPr>
              <a:t>pN,pF,pL</a:t>
            </a:r>
            <a:r>
              <a:rPr lang="en-US" sz="2400" dirty="0">
                <a:latin typeface="Courier New Cyr" pitchFamily="49" charset="-52"/>
              </a:rPr>
              <a:t>&gt;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}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return </a:t>
            </a:r>
            <a:r>
              <a:rPr lang="en-US" sz="2400" dirty="0" err="1">
                <a:latin typeface="Courier New Cyr" pitchFamily="49" charset="-52"/>
              </a:rPr>
              <a:t>pN</a:t>
            </a:r>
            <a:r>
              <a:rPr lang="en-US" sz="2400" dirty="0">
                <a:latin typeface="Courier New Cyr" pitchFamily="49" charset="-52"/>
              </a:rPr>
              <a:t>;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}</a:t>
            </a:r>
            <a:endParaRPr lang="ru-RU" sz="2400" dirty="0">
              <a:latin typeface="Arial" charset="0"/>
            </a:endParaRPr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21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00472" y="1196752"/>
            <a:ext cx="9217024" cy="347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dirty="0"/>
              <a:t>Для итеративного выполнения рекурсии определим класс для описания линии</a:t>
            </a:r>
            <a:endParaRPr lang="ru-RU" sz="2600" b="1" dirty="0"/>
          </a:p>
          <a:p>
            <a:pPr indent="361950">
              <a:lnSpc>
                <a:spcPct val="75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class </a:t>
            </a:r>
            <a:r>
              <a:rPr lang="en-US" sz="2400" dirty="0" err="1">
                <a:latin typeface="Courier New Cyr" pitchFamily="49" charset="-52"/>
              </a:rPr>
              <a:t>TChartLine</a:t>
            </a:r>
            <a:r>
              <a:rPr lang="en-US" sz="2400" dirty="0">
                <a:latin typeface="Courier New Cyr" pitchFamily="49" charset="-52"/>
              </a:rPr>
              <a:t> { </a:t>
            </a:r>
          </a:p>
          <a:p>
            <a:pPr indent="361950">
              <a:lnSpc>
                <a:spcPct val="75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en-US" sz="2400" dirty="0" err="1">
                <a:latin typeface="Courier New Cyr" pitchFamily="49" charset="-52"/>
              </a:rPr>
              <a:t>TChart</a:t>
            </a:r>
            <a:r>
              <a:rPr lang="en-US" sz="2400" dirty="0">
                <a:latin typeface="Courier New Cyr" pitchFamily="49" charset="-52"/>
              </a:rPr>
              <a:t>      *</a:t>
            </a:r>
            <a:r>
              <a:rPr lang="en-US" sz="2400" dirty="0" err="1">
                <a:latin typeface="Courier New Cyr" pitchFamily="49" charset="-52"/>
              </a:rPr>
              <a:t>pLine</a:t>
            </a:r>
            <a:r>
              <a:rPr lang="en-US" sz="2400" dirty="0">
                <a:latin typeface="Courier New Cyr" pitchFamily="49" charset="-52"/>
              </a:rPr>
              <a:t>; // </a:t>
            </a:r>
            <a:r>
              <a:rPr lang="en-US" sz="2400" dirty="0" err="1">
                <a:latin typeface="Courier New Cyr" pitchFamily="49" charset="-52"/>
              </a:rPr>
              <a:t>линия</a:t>
            </a:r>
            <a:endParaRPr lang="en-US" sz="2400" dirty="0">
              <a:latin typeface="Courier New Cyr" pitchFamily="49" charset="-52"/>
            </a:endParaRPr>
          </a:p>
          <a:p>
            <a:pPr indent="361950">
              <a:lnSpc>
                <a:spcPct val="75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en-US" sz="2400" dirty="0" err="1">
                <a:latin typeface="Courier New Cyr" pitchFamily="49" charset="-52"/>
              </a:rPr>
              <a:t>TChartPoint</a:t>
            </a:r>
            <a:r>
              <a:rPr lang="en-US" sz="2400" dirty="0">
                <a:latin typeface="Courier New Cyr" pitchFamily="49" charset="-52"/>
              </a:rPr>
              <a:t> *</a:t>
            </a:r>
            <a:r>
              <a:rPr lang="en-US" sz="2400" dirty="0" err="1">
                <a:latin typeface="Courier New Cyr" pitchFamily="49" charset="-52"/>
              </a:rPr>
              <a:t>pFp</a:t>
            </a:r>
            <a:r>
              <a:rPr lang="en-US" sz="2400" dirty="0">
                <a:latin typeface="Courier New Cyr" pitchFamily="49" charset="-52"/>
              </a:rPr>
              <a:t>;   // </a:t>
            </a:r>
            <a:r>
              <a:rPr lang="en-US" sz="2400" dirty="0" err="1">
                <a:latin typeface="Courier New Cyr" pitchFamily="49" charset="-52"/>
              </a:rPr>
              <a:t>начальная</a:t>
            </a:r>
            <a:r>
              <a:rPr lang="en-US" sz="2400" dirty="0">
                <a:latin typeface="Courier New Cyr" pitchFamily="49" charset="-52"/>
              </a:rPr>
              <a:t> </a:t>
            </a:r>
            <a:r>
              <a:rPr lang="en-US" sz="2400" dirty="0" err="1">
                <a:latin typeface="Courier New Cyr" pitchFamily="49" charset="-52"/>
              </a:rPr>
              <a:t>точка</a:t>
            </a:r>
            <a:endParaRPr lang="en-US" sz="2400" dirty="0">
              <a:latin typeface="Courier New Cyr" pitchFamily="49" charset="-52"/>
            </a:endParaRPr>
          </a:p>
          <a:p>
            <a:pPr indent="361950">
              <a:lnSpc>
                <a:spcPct val="75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 </a:t>
            </a:r>
            <a:r>
              <a:rPr lang="en-US" sz="2400" dirty="0" err="1">
                <a:latin typeface="Courier New Cyr" pitchFamily="49" charset="-52"/>
              </a:rPr>
              <a:t>TChartPoint</a:t>
            </a:r>
            <a:r>
              <a:rPr lang="en-US" sz="2400" dirty="0">
                <a:latin typeface="Courier New Cyr" pitchFamily="49" charset="-52"/>
              </a:rPr>
              <a:t> *</a:t>
            </a:r>
            <a:r>
              <a:rPr lang="en-US" sz="2400" dirty="0" err="1">
                <a:latin typeface="Courier New Cyr" pitchFamily="49" charset="-52"/>
              </a:rPr>
              <a:t>pLp</a:t>
            </a:r>
            <a:r>
              <a:rPr lang="en-US" sz="2400" dirty="0">
                <a:latin typeface="Courier New Cyr" pitchFamily="49" charset="-52"/>
              </a:rPr>
              <a:t>;   // </a:t>
            </a:r>
            <a:r>
              <a:rPr lang="en-US" sz="2400" dirty="0" err="1">
                <a:latin typeface="Courier New Cyr" pitchFamily="49" charset="-52"/>
              </a:rPr>
              <a:t>конечная</a:t>
            </a:r>
            <a:r>
              <a:rPr lang="en-US" sz="2400" dirty="0">
                <a:latin typeface="Courier New Cyr" pitchFamily="49" charset="-52"/>
              </a:rPr>
              <a:t> </a:t>
            </a:r>
            <a:r>
              <a:rPr lang="en-US" sz="2400" dirty="0" err="1">
                <a:latin typeface="Courier New Cyr" pitchFamily="49" charset="-52"/>
              </a:rPr>
              <a:t>точка</a:t>
            </a:r>
            <a:endParaRPr lang="en-US" sz="2400" dirty="0">
              <a:latin typeface="Courier New Cyr" pitchFamily="49" charset="-52"/>
            </a:endParaRPr>
          </a:p>
          <a:p>
            <a:pPr indent="361950">
              <a:lnSpc>
                <a:spcPct val="75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  friend class </a:t>
            </a:r>
            <a:r>
              <a:rPr lang="en-US" sz="2400" dirty="0" err="1">
                <a:latin typeface="Courier New Cyr" pitchFamily="49" charset="-52"/>
              </a:rPr>
              <a:t>TChart</a:t>
            </a:r>
            <a:r>
              <a:rPr lang="en-US" sz="2400" dirty="0">
                <a:latin typeface="Courier New Cyr" pitchFamily="49" charset="-52"/>
              </a:rPr>
              <a:t>;</a:t>
            </a:r>
          </a:p>
          <a:p>
            <a:pPr indent="361950">
              <a:lnSpc>
                <a:spcPct val="75000"/>
              </a:lnSpc>
              <a:spcBef>
                <a:spcPct val="20000"/>
              </a:spcBef>
              <a:spcAft>
                <a:spcPct val="25000"/>
              </a:spcAft>
            </a:pPr>
            <a:r>
              <a:rPr lang="en-US" sz="2400" dirty="0">
                <a:latin typeface="Courier New Cyr" pitchFamily="49" charset="-52"/>
              </a:rPr>
              <a:t>};</a:t>
            </a:r>
            <a:endParaRPr lang="ru-RU" sz="2400" dirty="0">
              <a:latin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970552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алгоритм обхода 2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22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0472" y="282409"/>
            <a:ext cx="970552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алгоритм обхода 2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0472" y="1143786"/>
            <a:ext cx="9361040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Алгоритм обхода для </a:t>
            </a:r>
            <a:r>
              <a:rPr lang="ru-RU" sz="2600" b="1" dirty="0" err="1"/>
              <a:t>плекса</a:t>
            </a:r>
            <a:r>
              <a:rPr lang="ru-RU" sz="2600" b="1" dirty="0"/>
              <a:t> с </a:t>
            </a:r>
            <a:r>
              <a:rPr lang="ru-RU" sz="2600" b="1" dirty="0" err="1"/>
              <a:t>подплексами</a:t>
            </a:r>
            <a:endParaRPr lang="ru-RU" sz="2600" b="1" dirty="0"/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Линии, определяемые при обходе </a:t>
            </a:r>
            <a:r>
              <a:rPr lang="ru-RU" sz="2600" dirty="0" err="1"/>
              <a:t>плекса</a:t>
            </a:r>
            <a:r>
              <a:rPr lang="ru-RU" sz="2600" dirty="0"/>
              <a:t>, помещаются в стек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При линии, извлекаемой из стека, последовательно определяются начальная и конечная точки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Для определения начальной точки используется метод </a:t>
            </a:r>
            <a:r>
              <a:rPr lang="en-US" sz="2600" dirty="0" err="1">
                <a:solidFill>
                  <a:schemeClr val="tx1"/>
                </a:solidFill>
              </a:rPr>
              <a:t>GetFirstPoint</a:t>
            </a:r>
            <a:r>
              <a:rPr lang="ru-RU" sz="2600" dirty="0"/>
              <a:t> линии; если получаемый указатель указывает на линию, обработка текущей линии откладывается (линия помещается в стек) и начинается анализ новой линии; данная процедура выполняется итеративно до получения линии с известной начальной точкой</a:t>
            </a: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23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282409"/>
            <a:ext cx="970552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алгоритм обхода 2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00472" y="1124744"/>
            <a:ext cx="900100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Алгоритм обхода для </a:t>
            </a:r>
            <a:r>
              <a:rPr lang="ru-RU" sz="2600" b="1" dirty="0" err="1"/>
              <a:t>плекса</a:t>
            </a:r>
            <a:r>
              <a:rPr lang="ru-RU" sz="2600" b="1" dirty="0"/>
              <a:t> с </a:t>
            </a:r>
            <a:r>
              <a:rPr lang="ru-RU" sz="2600" b="1" dirty="0" err="1"/>
              <a:t>подплексами</a:t>
            </a:r>
            <a:endParaRPr lang="ru-RU" sz="2600" b="1" dirty="0"/>
          </a:p>
          <a:p>
            <a:pPr marL="381000" indent="-381000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Для определения конечной точки используется </a:t>
            </a:r>
            <a:br>
              <a:rPr lang="ru-RU" sz="2600" dirty="0"/>
            </a:br>
            <a:r>
              <a:rPr lang="ru-RU" sz="2600" dirty="0"/>
              <a:t>метод </a:t>
            </a:r>
            <a:r>
              <a:rPr lang="en-US" sz="2600" dirty="0" err="1">
                <a:solidFill>
                  <a:schemeClr val="tx1"/>
                </a:solidFill>
              </a:rPr>
              <a:t>GetLastPoint</a:t>
            </a:r>
            <a:r>
              <a:rPr lang="ru-RU" sz="2600" dirty="0"/>
              <a:t> линии; если получаемый указатель указывает на линию, обработка текущей линии снова откладывается – текущая линия помещается в стек; после этого формируется описание новой линии, которая также помещается в стек и цикл алгоритма обхода повторяется</a:t>
            </a:r>
          </a:p>
          <a:p>
            <a:pPr marL="381000" indent="-381000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При получении линии с определенными граничными точками следует выполнить обработку линии (нарисовать); из стека извлекается новая линия, для которой конечная точка обработанной линии используется в качестве первой неизвестной граничной точки</a:t>
            </a: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24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09"/>
            <a:ext cx="970552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charset="0"/>
              </a:rPr>
              <a:t>4. Комбинирование объектов – алгоритм обхода 2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472" y="1124744"/>
            <a:ext cx="8414320" cy="12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Алгоритм обхода для </a:t>
            </a:r>
            <a:r>
              <a:rPr lang="ru-RU" sz="2600" b="1" dirty="0" err="1"/>
              <a:t>плекса</a:t>
            </a:r>
            <a:r>
              <a:rPr lang="ru-RU" sz="2600" b="1" dirty="0"/>
              <a:t> с </a:t>
            </a:r>
            <a:r>
              <a:rPr lang="ru-RU" sz="2600" b="1" dirty="0" err="1"/>
              <a:t>подплексами</a:t>
            </a:r>
            <a:endParaRPr lang="ru-RU" sz="2600" b="1" dirty="0"/>
          </a:p>
          <a:p>
            <a:pPr marL="381000" indent="-381000">
              <a:lnSpc>
                <a:spcPct val="85000"/>
              </a:lnSpc>
              <a:spcBef>
                <a:spcPct val="5000"/>
              </a:spcBef>
              <a:spcAft>
                <a:spcPct val="20000"/>
              </a:spcAft>
              <a:buFont typeface="Wingdings" pitchFamily="2" charset="2"/>
              <a:buChar char="þ"/>
            </a:pPr>
            <a:r>
              <a:rPr lang="ru-RU" sz="2600" dirty="0"/>
              <a:t>Выполнение обхода завершается при опустошении стека линий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16496" y="2592390"/>
            <a:ext cx="7195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Пример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2652785"/>
            <a:ext cx="610520" cy="488183"/>
          </a:xfrm>
          <a:prstGeom prst="rect">
            <a:avLst/>
          </a:prstGeom>
          <a:noFill/>
        </p:spPr>
      </p:pic>
      <p:pic>
        <p:nvPicPr>
          <p:cNvPr id="15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1232" y="1052736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FEA54FC-2539-449B-9559-8408E57AB267}" type="slidenum">
              <a:rPr lang="ru-RU" smtClean="0"/>
              <a:pPr/>
              <a:t>25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 Использование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плексов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для представления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выражений общего вида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472" y="1124744"/>
            <a:ext cx="8486328" cy="165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 typeface="Wingdings" pitchFamily="2" charset="2"/>
              <a:buChar char="þ"/>
            </a:pPr>
            <a:r>
              <a:rPr lang="ru-RU" sz="2600" dirty="0" err="1"/>
              <a:t>Плекс</a:t>
            </a:r>
            <a:r>
              <a:rPr lang="ru-RU" sz="2600" dirty="0"/>
              <a:t> может рассматриваться как структура представления для выражений самого общего вида (линия – операция, точки – операнды)</a:t>
            </a:r>
          </a:p>
          <a:p>
            <a:pPr marL="381000" indent="-38100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u="sng" dirty="0"/>
              <a:t>Пример</a:t>
            </a:r>
            <a:r>
              <a:rPr lang="ru-RU" sz="2600" dirty="0"/>
              <a:t>: Арифметическое выражение </a:t>
            </a:r>
            <a:r>
              <a:rPr lang="en-US" sz="2600" dirty="0"/>
              <a:t>  </a:t>
            </a:r>
            <a:r>
              <a:rPr lang="en-US" sz="2600" dirty="0">
                <a:solidFill>
                  <a:schemeClr val="tx1"/>
                </a:solidFill>
              </a:rPr>
              <a:t>(a*</a:t>
            </a:r>
            <a:r>
              <a:rPr lang="en-US" sz="2600" dirty="0" err="1">
                <a:solidFill>
                  <a:schemeClr val="tx1"/>
                </a:solidFill>
              </a:rPr>
              <a:t>b+c</a:t>
            </a:r>
            <a:r>
              <a:rPr lang="en-US" sz="2600" dirty="0">
                <a:solidFill>
                  <a:schemeClr val="tx1"/>
                </a:solidFill>
              </a:rPr>
              <a:t>)*(d-e/f)</a:t>
            </a:r>
            <a:endParaRPr lang="ru-RU" sz="2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28664" y="2924944"/>
          <a:ext cx="5616624" cy="3246755"/>
        </p:xfrm>
        <a:graphic>
          <a:graphicData uri="http://schemas.openxmlformats.org/presentationml/2006/ole">
            <p:oleObj spid="_x0000_s90118" name="Рисунок" r:id="rId4" imgW="1894840" imgH="1097280" progId="Word.Picture.8">
              <p:embed/>
            </p:oleObj>
          </a:graphicData>
        </a:graphic>
      </p:graphicFrame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480" y="1052736"/>
            <a:ext cx="9361040" cy="4555093"/>
          </a:xfr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Схемы наследования для построения базовых геометрических объектов</a:t>
            </a:r>
          </a:p>
          <a:p>
            <a:pPr>
              <a:spcBef>
                <a:spcPts val="300"/>
              </a:spcBef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Способы построения сложных объектов – группирование, конструирование, комбинирование</a:t>
            </a:r>
          </a:p>
          <a:p>
            <a:pPr>
              <a:spcBef>
                <a:spcPts val="300"/>
              </a:spcBef>
              <a:buSzPct val="100000"/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структура хранения сетевых информационных моделей</a:t>
            </a:r>
          </a:p>
          <a:p>
            <a:pPr>
              <a:spcBef>
                <a:spcPts val="300"/>
              </a:spcBef>
              <a:buSzPct val="100000"/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структура представления выражений самого общего вида</a:t>
            </a:r>
          </a:p>
          <a:p>
            <a:pPr>
              <a:spcBef>
                <a:spcPts val="300"/>
              </a:spcBef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Алгоритмы обхода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плекса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подплексов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общего вида (рекурсивный и итеративный вариант)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C7986E61-E76A-472D-83C5-C48F183D2D6B}" type="slidenum">
              <a:rPr lang="ru-RU" smtClean="0"/>
              <a:pPr/>
              <a:t>26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27</a:t>
            </a:fld>
            <a:r>
              <a:rPr lang="ru-RU" sz="1200" dirty="0" smtClean="0">
                <a:latin typeface="+mn-lt"/>
              </a:rPr>
              <a:t> из 30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2480" y="1106448"/>
            <a:ext cx="9217024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dirty="0" smtClean="0"/>
              <a:t>Примеры использования </a:t>
            </a:r>
            <a:r>
              <a:rPr lang="ru-RU" sz="2800" dirty="0" err="1" smtClean="0"/>
              <a:t>плексов</a:t>
            </a:r>
            <a:r>
              <a:rPr lang="ru-RU" sz="2800" dirty="0" smtClean="0"/>
              <a:t> для представления сложных структур</a:t>
            </a:r>
          </a:p>
          <a:p>
            <a:pPr marL="266700" indent="-2667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dirty="0" smtClean="0"/>
              <a:t>Сравнение рекурсивных и итеративных вариантов алгоритмов</a:t>
            </a:r>
          </a:p>
          <a:p>
            <a:pPr marL="266700" indent="-2667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dirty="0" smtClean="0"/>
              <a:t>Методика итеративной реализации рекурсивных алгоритмов</a:t>
            </a:r>
            <a:endParaRPr lang="ru-RU" sz="28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124744"/>
            <a:ext cx="9138220" cy="1854354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операций динамического изменения (вставка и удаление линий) для чертежа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плекса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Разработка представления арифметических выражения с использованием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плексов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28</a:t>
            </a:fld>
            <a:r>
              <a:rPr lang="ru-RU" sz="1200" dirty="0" smtClean="0">
                <a:latin typeface="+mn-lt"/>
              </a:rPr>
              <a:t> из 30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Темы заданий для самостоятельной работы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80" y="1124744"/>
            <a:ext cx="9138220" cy="523220"/>
          </a:xfr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доступа по имени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29</a:t>
            </a:fld>
            <a:r>
              <a:rPr lang="ru-RU" sz="1200" dirty="0" smtClean="0">
                <a:latin typeface="+mn-lt"/>
              </a:rPr>
              <a:t> из 30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Содержание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fld id="{612EF224-85C2-444C-8BE0-C16BA89387BA}" type="slidenum">
              <a:rPr lang="ru-RU" sz="1200" smtClean="0">
                <a:latin typeface="+mn-lt"/>
              </a:rPr>
              <a:pPr/>
              <a:t>3</a:t>
            </a:fld>
            <a:r>
              <a:rPr lang="ru-RU" sz="1200" dirty="0" smtClean="0">
                <a:latin typeface="+mn-lt"/>
              </a:rPr>
              <a:t> из 30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2002-2015</a:t>
            </a:r>
            <a:endParaRPr lang="ru-RU" sz="120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2480" y="980728"/>
            <a:ext cx="9361040" cy="50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346200" marR="0" lvl="0" indent="-1346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Глава 2.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Динамические структуры и представление на ЭВМ сложных математических моделей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2.3.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Структуры хранения геометрических объектов на ЭВМ</a:t>
            </a:r>
          </a:p>
          <a:p>
            <a:pPr marL="6667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Представление базовых геометрических объектов (понятие, схема реализации, формульное задание параметров, динамическая визуализация)</a:t>
            </a:r>
          </a:p>
          <a:p>
            <a:pPr marL="6667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Группирование объектов</a:t>
            </a:r>
          </a:p>
          <a:p>
            <a:pPr marL="6667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Конструирование объектов</a:t>
            </a:r>
          </a:p>
          <a:p>
            <a:pPr marL="6667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Комбинирование объектов (понятие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плекса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алгоритмы обхода)</a:t>
            </a:r>
          </a:p>
          <a:p>
            <a:pPr marL="6667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Использование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плексов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для представления выражений общего вида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Вопросы для обсуждения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 anchor="ctr"/>
          <a:lstStyle/>
          <a:p>
            <a:fld id="{C7986E61-E76A-472D-83C5-C48F183D2D6B}" type="slidenum">
              <a:rPr lang="ru-RU" sz="1200" smtClean="0">
                <a:latin typeface="+mn-lt"/>
              </a:rPr>
              <a:pPr/>
              <a:t>30</a:t>
            </a:fld>
            <a:r>
              <a:rPr lang="ru-RU" sz="1200" dirty="0" smtClean="0">
                <a:latin typeface="+mn-lt"/>
              </a:rPr>
              <a:t> из 30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270024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80349A8E-4904-4D15-8661-5B67A415CD8B}" type="slidenum">
              <a:rPr lang="ru-RU" smtClean="0"/>
              <a:pPr/>
              <a:t>4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61950" indent="-361950"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Представление базовых геометрических объектов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0472" y="1124744"/>
            <a:ext cx="8410128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8575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dirty="0"/>
              <a:t>Рассмотрим в качестве базовых объектов </a:t>
            </a:r>
            <a:r>
              <a:rPr lang="ru-RU" sz="2600" b="1" dirty="0"/>
              <a:t>основные геометрические фигуры</a:t>
            </a:r>
            <a:r>
              <a:rPr lang="ru-RU" sz="2600" dirty="0"/>
              <a:t> – точку, окружность, прямоугольник и т.д.</a:t>
            </a:r>
          </a:p>
          <a:p>
            <a:pPr indent="28575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lang="ru-RU" sz="2600" b="1" dirty="0"/>
              <a:t>Информационное описание объектов</a:t>
            </a:r>
            <a:r>
              <a:rPr lang="ru-RU" sz="2600" dirty="0"/>
              <a:t> – параметры фигуры (координаты, размер, радиус и др.). В общем случае, описание фигуры включает значение координат некоторой опорной точки</a:t>
            </a:r>
          </a:p>
          <a:p>
            <a:pPr indent="28575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  <a:buFontTx/>
              <a:buChar char="•"/>
            </a:pPr>
            <a:r>
              <a:rPr lang="ru-RU" sz="2600" b="1" dirty="0"/>
              <a:t>Операции обработки</a:t>
            </a:r>
            <a:r>
              <a:rPr lang="ru-RU" sz="2600" dirty="0"/>
              <a:t> геометрических объектов включают методы для задания и изменения параметров; расширим набор операций процедурами визуализации (например, на экране дисплея) и скрытия фигур.</a:t>
            </a:r>
          </a:p>
        </p:txBody>
      </p:sp>
      <p:sp>
        <p:nvSpPr>
          <p:cNvPr id="2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71889E78-C1AE-4957-9042-6726F0E04F3E}" type="slidenum">
              <a:rPr lang="ru-RU" smtClean="0"/>
              <a:pPr/>
              <a:t>5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47675" indent="-447675"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Представление базовых геометрических объектов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00472" y="1124745"/>
            <a:ext cx="9433048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85750"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dirty="0"/>
              <a:t>Возможная </a:t>
            </a:r>
            <a:r>
              <a:rPr lang="ru-RU" sz="2600" b="1" dirty="0"/>
              <a:t>схема иерархии</a:t>
            </a:r>
            <a:r>
              <a:rPr lang="ru-RU" sz="2600" dirty="0"/>
              <a:t> классов для реализации геометрических объектов может состоять в следующем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1640632" y="2132856"/>
          <a:ext cx="6043612" cy="3355975"/>
        </p:xfrm>
        <a:graphic>
          <a:graphicData uri="http://schemas.openxmlformats.org/presentationml/2006/ole">
            <p:oleObj spid="_x0000_s6150" name="Рисунок" r:id="rId4" imgW="4820920" imgH="2677160" progId="Word.Picture.8">
              <p:embed/>
            </p:oleObj>
          </a:graphicData>
        </a:graphic>
      </p:graphicFrame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208584" y="2657301"/>
            <a:ext cx="2438400" cy="1600200"/>
          </a:xfrm>
          <a:prstGeom prst="wedgeRoundRectCallout">
            <a:avLst>
              <a:gd name="adj1" fmla="val 57032"/>
              <a:gd name="adj2" fmla="val -476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ru-RU" sz="2000" dirty="0"/>
              <a:t>Абстрактный базовый класс – спецификации геометрических объектов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072680" y="5589240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2000" b="1" dirty="0"/>
              <a:t>линия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016896" y="5589240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2000" b="1" dirty="0"/>
              <a:t>окружность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393160" y="5589240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2000" b="1" dirty="0"/>
              <a:t>квадрат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664968" y="3645024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ru-RU" sz="2000" b="1" dirty="0"/>
              <a:t>точка</a:t>
            </a: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utoUpdateAnimBg="0"/>
      <p:bldP spid="20" grpId="0" autoUpdateAnimBg="0"/>
      <p:bldP spid="22" grpId="0" autoUpdateAnimBg="0"/>
      <p:bldP spid="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6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0050" indent="-400050"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Представление базовых геометрических объектов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00472" y="1052736"/>
            <a:ext cx="9145016" cy="50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(!!!)</a:t>
            </a:r>
            <a:r>
              <a:rPr lang="ru-RU" sz="2600" dirty="0"/>
              <a:t> Для обеспечения возможности динамической визуализации геометрических объектов введем тип данных, значения которого вычисляются в соответствии с задаваемым формульным выражением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 err="1">
                <a:latin typeface="Courier New Cyr" pitchFamily="49" charset="-52"/>
              </a:rPr>
              <a:t>template</a:t>
            </a:r>
            <a:r>
              <a:rPr lang="ru-RU" sz="2000" dirty="0">
                <a:latin typeface="Courier New Cyr" pitchFamily="49" charset="-52"/>
              </a:rPr>
              <a:t> &lt;</a:t>
            </a:r>
            <a:r>
              <a:rPr lang="ru-RU" sz="2000" dirty="0" err="1">
                <a:latin typeface="Courier New Cyr" pitchFamily="49" charset="-52"/>
              </a:rPr>
              <a:t>class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TValue</a:t>
            </a:r>
            <a:r>
              <a:rPr lang="ru-RU" sz="2000" dirty="0">
                <a:latin typeface="Courier New Cyr" pitchFamily="49" charset="-52"/>
              </a:rPr>
              <a:t>&gt;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 err="1">
                <a:latin typeface="Courier New Cyr" pitchFamily="49" charset="-52"/>
              </a:rPr>
              <a:t>class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TFormValue</a:t>
            </a:r>
            <a:r>
              <a:rPr lang="ru-RU" sz="2000" dirty="0">
                <a:latin typeface="Courier New Cyr" pitchFamily="49" charset="-52"/>
              </a:rPr>
              <a:t> : </a:t>
            </a:r>
            <a:r>
              <a:rPr lang="ru-RU" sz="2000" dirty="0" err="1">
                <a:latin typeface="Courier New Cyr" pitchFamily="49" charset="-52"/>
              </a:rPr>
              <a:t>public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TDatValue</a:t>
            </a:r>
            <a:r>
              <a:rPr lang="ru-RU" sz="2000" dirty="0">
                <a:latin typeface="Courier New Cyr" pitchFamily="49" charset="-52"/>
              </a:rPr>
              <a:t> {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protected</a:t>
            </a:r>
            <a:r>
              <a:rPr lang="ru-RU" sz="2000" dirty="0">
                <a:latin typeface="Courier New Cyr" pitchFamily="49" charset="-52"/>
              </a:rPr>
              <a:t>:</a:t>
            </a:r>
            <a:endParaRPr lang="en-US" sz="2000" dirty="0">
              <a:latin typeface="Courier New Cyr" pitchFamily="49" charset="-52"/>
            </a:endParaRP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dirty="0">
                <a:latin typeface="Courier New Cyr" pitchFamily="49" charset="-52"/>
              </a:rPr>
              <a:t>  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char</a:t>
            </a:r>
            <a:r>
              <a:rPr lang="ru-RU" sz="2000" dirty="0">
                <a:latin typeface="Courier New Cyr" pitchFamily="49" charset="-52"/>
              </a:rPr>
              <a:t>   </a:t>
            </a:r>
            <a:r>
              <a:rPr lang="ru-RU" sz="2000" dirty="0" err="1">
                <a:latin typeface="Courier New Cyr" pitchFamily="49" charset="-52"/>
              </a:rPr>
              <a:t>Formula</a:t>
            </a:r>
            <a:r>
              <a:rPr lang="ru-RU" sz="2000" dirty="0">
                <a:latin typeface="Courier New Cyr" pitchFamily="49" charset="-52"/>
              </a:rPr>
              <a:t>[</a:t>
            </a:r>
            <a:r>
              <a:rPr lang="ru-RU" sz="2000" dirty="0" err="1">
                <a:latin typeface="Courier New Cyr" pitchFamily="49" charset="-52"/>
              </a:rPr>
              <a:t>FormLen</a:t>
            </a:r>
            <a:r>
              <a:rPr lang="ru-RU" sz="2000" dirty="0">
                <a:latin typeface="Courier New Cyr" pitchFamily="49" charset="-52"/>
              </a:rPr>
              <a:t>]; // формула </a:t>
            </a:r>
            <a:endParaRPr lang="en-US" sz="2000" dirty="0">
              <a:latin typeface="Courier New Cyr" pitchFamily="49" charset="-52"/>
            </a:endParaRP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TValue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Value</a:t>
            </a:r>
            <a:r>
              <a:rPr lang="ru-RU" sz="2000" dirty="0">
                <a:latin typeface="Courier New Cyr" pitchFamily="49" charset="-52"/>
              </a:rPr>
              <a:t>;  // значение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double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Param</a:t>
            </a:r>
            <a:r>
              <a:rPr lang="ru-RU" sz="2000" dirty="0">
                <a:latin typeface="Courier New Cyr" pitchFamily="49" charset="-52"/>
              </a:rPr>
              <a:t>;  // параметр формулы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private</a:t>
            </a:r>
            <a:r>
              <a:rPr lang="ru-RU" sz="2000" dirty="0">
                <a:latin typeface="Courier New Cyr" pitchFamily="49" charset="-52"/>
              </a:rPr>
              <a:t>: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FTRAN </a:t>
            </a:r>
            <a:r>
              <a:rPr lang="ru-RU" sz="2000" dirty="0" err="1">
                <a:latin typeface="Courier New Cyr" pitchFamily="49" charset="-52"/>
              </a:rPr>
              <a:t>ft</a:t>
            </a:r>
            <a:r>
              <a:rPr lang="ru-RU" sz="2000" dirty="0">
                <a:latin typeface="Courier New Cyr" pitchFamily="49" charset="-52"/>
              </a:rPr>
              <a:t>;      // формульный транслятор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public</a:t>
            </a:r>
            <a:r>
              <a:rPr lang="ru-RU" sz="2000" dirty="0">
                <a:latin typeface="Courier New Cyr" pitchFamily="49" charset="-52"/>
              </a:rPr>
              <a:t>: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TFormValue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TValue</a:t>
            </a:r>
            <a:r>
              <a:rPr lang="ru-RU" sz="2000" dirty="0">
                <a:latin typeface="Courier New Cyr" pitchFamily="49" charset="-52"/>
              </a:rPr>
              <a:t> val=0, </a:t>
            </a:r>
            <a:r>
              <a:rPr lang="ru-RU" sz="2000" dirty="0" err="1">
                <a:latin typeface="Courier New Cyr" pitchFamily="49" charset="-52"/>
              </a:rPr>
              <a:t>const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char</a:t>
            </a:r>
            <a:r>
              <a:rPr lang="ru-RU" sz="2000" dirty="0">
                <a:latin typeface="Courier New Cyr" pitchFamily="49" charset="-52"/>
              </a:rPr>
              <a:t> *</a:t>
            </a:r>
            <a:r>
              <a:rPr lang="ru-RU" sz="2000" dirty="0" err="1">
                <a:latin typeface="Courier New Cyr" pitchFamily="49" charset="-52"/>
              </a:rPr>
              <a:t>f=</a:t>
            </a:r>
            <a:r>
              <a:rPr lang="ru-RU" sz="2000" dirty="0">
                <a:latin typeface="Courier New Cyr" pitchFamily="49" charset="-52"/>
              </a:rPr>
              <a:t>"")</a:t>
            </a:r>
            <a:r>
              <a:rPr lang="en-US" sz="2000" dirty="0">
                <a:latin typeface="Courier New Cyr" pitchFamily="49" charset="-52"/>
              </a:rPr>
              <a:t>;</a:t>
            </a:r>
            <a:r>
              <a:rPr lang="ru-RU" sz="2000" dirty="0">
                <a:latin typeface="Courier New Cyr" pitchFamily="49" charset="-52"/>
              </a:rPr>
              <a:t> 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TValue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GetValue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double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par</a:t>
            </a:r>
            <a:r>
              <a:rPr lang="ru-RU" sz="2000" dirty="0">
                <a:latin typeface="Courier New Cyr" pitchFamily="49" charset="-52"/>
              </a:rPr>
              <a:t>)</a:t>
            </a:r>
            <a:r>
              <a:rPr lang="en-US" sz="2000" dirty="0">
                <a:latin typeface="Courier New Cyr" pitchFamily="49" charset="-52"/>
              </a:rPr>
              <a:t>;</a:t>
            </a:r>
            <a:r>
              <a:rPr lang="ru-RU" sz="2000" dirty="0">
                <a:latin typeface="Courier New Cyr" pitchFamily="49" charset="-52"/>
              </a:rPr>
              <a:t> // вычислить</a:t>
            </a: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TValue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GetValue</a:t>
            </a:r>
            <a:r>
              <a:rPr lang="ru-RU" sz="2000" dirty="0">
                <a:latin typeface="Courier New Cyr" pitchFamily="49" charset="-52"/>
              </a:rPr>
              <a:t>()</a:t>
            </a:r>
            <a:r>
              <a:rPr lang="en-US" sz="2000" dirty="0">
                <a:latin typeface="Courier New Cyr" pitchFamily="49" charset="-52"/>
              </a:rPr>
              <a:t>;</a:t>
            </a:r>
            <a:r>
              <a:rPr lang="ru-RU" sz="2000" dirty="0">
                <a:latin typeface="Courier New Cyr" pitchFamily="49" charset="-52"/>
              </a:rPr>
              <a:t>   // получить значение</a:t>
            </a:r>
            <a:endParaRPr lang="en-US" sz="2000" dirty="0">
              <a:latin typeface="Courier New Cyr" pitchFamily="49" charset="-52"/>
            </a:endParaRPr>
          </a:p>
          <a:p>
            <a:pPr indent="36195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dirty="0">
                <a:latin typeface="Courier New Cyr" pitchFamily="49" charset="-52"/>
              </a:rPr>
              <a:t>};</a:t>
            </a:r>
            <a:endParaRPr lang="ru-RU" sz="2000" dirty="0">
              <a:latin typeface="Courier New Cyr" pitchFamily="49" charset="-52"/>
            </a:endParaRPr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8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960" y="2348880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B7CF61B-37FB-4BF3-B7BC-0882F621869F}" type="slidenum">
              <a:rPr lang="ru-RU" smtClean="0"/>
              <a:pPr/>
              <a:t>7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19100" indent="-419100"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Представление базовых геометрических объектов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0472" y="980728"/>
            <a:ext cx="8338120" cy="546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Абстрактный базовый класс </a:t>
            </a:r>
            <a:r>
              <a:rPr lang="en-US" sz="2600" b="1" dirty="0" err="1">
                <a:solidFill>
                  <a:schemeClr val="tx1"/>
                </a:solidFill>
              </a:rPr>
              <a:t>TChartRoot</a:t>
            </a:r>
            <a:endParaRPr lang="ru-RU" sz="2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 err="1">
                <a:latin typeface="Courier New Cyr" pitchFamily="49" charset="-52"/>
              </a:rPr>
              <a:t>class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TChartRoot</a:t>
            </a:r>
            <a:r>
              <a:rPr lang="ru-RU" sz="2000" dirty="0">
                <a:latin typeface="Courier New Cyr" pitchFamily="49" charset="-52"/>
              </a:rPr>
              <a:t> : </a:t>
            </a:r>
            <a:r>
              <a:rPr lang="ru-RU" sz="2000" dirty="0" err="1">
                <a:latin typeface="Courier New Cyr" pitchFamily="49" charset="-52"/>
              </a:rPr>
              <a:t>public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TDatValue</a:t>
            </a:r>
            <a:r>
              <a:rPr lang="ru-RU" sz="2000" dirty="0">
                <a:latin typeface="Courier New Cyr" pitchFamily="49" charset="-52"/>
              </a:rPr>
              <a:t> {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protected</a:t>
            </a:r>
            <a:r>
              <a:rPr lang="ru-RU" sz="2000" dirty="0">
                <a:latin typeface="Courier New Cyr" pitchFamily="49" charset="-52"/>
              </a:rPr>
              <a:t>:  // поля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Visible</a:t>
            </a:r>
            <a:r>
              <a:rPr lang="ru-RU" sz="2000" dirty="0">
                <a:latin typeface="Courier New Cyr" pitchFamily="49" charset="-52"/>
              </a:rPr>
              <a:t>;            // видимость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TFormValue</a:t>
            </a:r>
            <a:r>
              <a:rPr lang="ru-RU" sz="2000" dirty="0">
                <a:latin typeface="Courier New Cyr" pitchFamily="49" charset="-52"/>
              </a:rPr>
              <a:t>&lt;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&gt; </a:t>
            </a:r>
            <a:r>
              <a:rPr lang="ru-RU" sz="2000" dirty="0" err="1">
                <a:latin typeface="Courier New Cyr" pitchFamily="49" charset="-52"/>
              </a:rPr>
              <a:t>Active</a:t>
            </a:r>
            <a:r>
              <a:rPr lang="ru-RU" sz="2000" dirty="0">
                <a:latin typeface="Courier New Cyr" pitchFamily="49" charset="-52"/>
              </a:rPr>
              <a:t>; // активность</a:t>
            </a:r>
            <a:endParaRPr lang="en-US" sz="20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public</a:t>
            </a:r>
            <a:r>
              <a:rPr lang="ru-RU" sz="2000" dirty="0">
                <a:latin typeface="Courier New Cyr" pitchFamily="49" charset="-52"/>
              </a:rPr>
              <a:t>: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TChartRoot</a:t>
            </a:r>
            <a:r>
              <a:rPr lang="ru-RU" sz="2000" dirty="0">
                <a:latin typeface="Courier New Cyr" pitchFamily="49" charset="-52"/>
              </a:rPr>
              <a:t>()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IsVisible</a:t>
            </a:r>
            <a:r>
              <a:rPr lang="ru-RU" sz="2000" dirty="0">
                <a:latin typeface="Courier New Cyr" pitchFamily="49" charset="-52"/>
              </a:rPr>
              <a:t>(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) </a:t>
            </a:r>
            <a:r>
              <a:rPr lang="ru-RU" sz="2000" dirty="0" err="1">
                <a:latin typeface="Courier New Cyr" pitchFamily="49" charset="-52"/>
              </a:rPr>
              <a:t>const</a:t>
            </a:r>
            <a:r>
              <a:rPr lang="en-US" sz="2000" dirty="0">
                <a:latin typeface="Courier New Cyr" pitchFamily="49" charset="-52"/>
              </a:rPr>
              <a:t>;</a:t>
            </a:r>
            <a:r>
              <a:rPr lang="ru-RU" sz="2000" dirty="0">
                <a:latin typeface="Courier New Cyr" pitchFamily="49" charset="-52"/>
              </a:rPr>
              <a:t> // высвечен ? 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IsActive</a:t>
            </a:r>
            <a:r>
              <a:rPr lang="ru-RU" sz="2000" dirty="0">
                <a:latin typeface="Courier New Cyr" pitchFamily="49" charset="-52"/>
              </a:rPr>
              <a:t> (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) </a:t>
            </a:r>
            <a:r>
              <a:rPr lang="ru-RU" sz="2000" dirty="0" err="1">
                <a:latin typeface="Courier New Cyr" pitchFamily="49" charset="-52"/>
              </a:rPr>
              <a:t>const</a:t>
            </a:r>
            <a:r>
              <a:rPr lang="en-US" sz="2000" dirty="0">
                <a:latin typeface="Courier New Cyr" pitchFamily="49" charset="-52"/>
              </a:rPr>
              <a:t>;</a:t>
            </a:r>
            <a:r>
              <a:rPr lang="ru-RU" sz="2000" dirty="0">
                <a:latin typeface="Courier New Cyr" pitchFamily="49" charset="-52"/>
              </a:rPr>
              <a:t> // активен ?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SetActiveValue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val=1,char *</a:t>
            </a:r>
            <a:r>
              <a:rPr lang="ru-RU" sz="2000" dirty="0" err="1">
                <a:latin typeface="Courier New Cyr" pitchFamily="49" charset="-52"/>
              </a:rPr>
              <a:t>f=NULL</a:t>
            </a:r>
            <a:r>
              <a:rPr lang="ru-RU" sz="2000" dirty="0">
                <a:latin typeface="Courier New Cyr" pitchFamily="49" charset="-52"/>
              </a:rPr>
              <a:t>)</a:t>
            </a:r>
            <a:r>
              <a:rPr lang="en-US" sz="2000" dirty="0">
                <a:latin typeface="Courier New Cyr" pitchFamily="49" charset="-52"/>
              </a:rPr>
              <a:t>;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virtual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Show</a:t>
            </a:r>
            <a:r>
              <a:rPr lang="ru-RU" sz="2000" dirty="0">
                <a:latin typeface="Courier New Cyr" pitchFamily="49" charset="-52"/>
              </a:rPr>
              <a:t>()=0;</a:t>
            </a:r>
            <a:r>
              <a:rPr lang="en-US" sz="2000" dirty="0">
                <a:latin typeface="Courier New Cyr" pitchFamily="49" charset="-52"/>
              </a:rPr>
              <a:t> </a:t>
            </a:r>
            <a:r>
              <a:rPr lang="ru-RU" sz="2000" dirty="0">
                <a:latin typeface="Courier New Cyr" pitchFamily="49" charset="-52"/>
              </a:rPr>
              <a:t>// визуализация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virtual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Hide</a:t>
            </a:r>
            <a:r>
              <a:rPr lang="ru-RU" sz="2000" dirty="0">
                <a:latin typeface="Courier New Cyr" pitchFamily="49" charset="-52"/>
              </a:rPr>
              <a:t>()=0;</a:t>
            </a:r>
            <a:r>
              <a:rPr lang="en-US" sz="2000" dirty="0">
                <a:latin typeface="Courier New Cyr" pitchFamily="49" charset="-52"/>
              </a:rPr>
              <a:t> </a:t>
            </a:r>
            <a:r>
              <a:rPr lang="ru-RU" sz="2000" dirty="0">
                <a:latin typeface="Courier New Cyr" pitchFamily="49" charset="-52"/>
              </a:rPr>
              <a:t>// скрытие объекта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en-US" sz="2000" dirty="0">
                <a:latin typeface="Courier New Cyr" pitchFamily="49" charset="-52"/>
              </a:rPr>
              <a:t>// </a:t>
            </a:r>
            <a:r>
              <a:rPr lang="ru-RU" sz="2000" dirty="0">
                <a:latin typeface="Courier New Cyr" pitchFamily="49" charset="-52"/>
              </a:rPr>
              <a:t>перевычисление параметров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virtual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CalcParams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double</a:t>
            </a:r>
            <a:r>
              <a:rPr lang="ru-RU" sz="2000" dirty="0">
                <a:latin typeface="Courier New Cyr" pitchFamily="49" charset="-52"/>
              </a:rPr>
              <a:t> t=-1)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en-US" sz="2000" dirty="0">
                <a:latin typeface="Courier New Cyr" pitchFamily="49" charset="-52"/>
              </a:rPr>
              <a:t>// </a:t>
            </a:r>
            <a:r>
              <a:rPr lang="ru-RU" sz="2000" dirty="0" err="1">
                <a:latin typeface="Courier New Cyr" pitchFamily="49" charset="-52"/>
              </a:rPr>
              <a:t>перевысветка</a:t>
            </a:r>
            <a:r>
              <a:rPr lang="ru-RU" sz="2000" dirty="0">
                <a:latin typeface="Courier New Cyr" pitchFamily="49" charset="-52"/>
              </a:rPr>
              <a:t> объекта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virtual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b="1" dirty="0" err="1">
                <a:latin typeface="Courier New Cyr" pitchFamily="49" charset="-52"/>
              </a:rPr>
              <a:t>ViewTimeShot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double</a:t>
            </a:r>
            <a:r>
              <a:rPr lang="ru-RU" sz="2000" dirty="0">
                <a:latin typeface="Courier New Cyr" pitchFamily="49" charset="-52"/>
              </a:rPr>
              <a:t> t=-1)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};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2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980728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8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9575" indent="-409575"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Представление базовых геометрических объектов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0472" y="980728"/>
            <a:ext cx="8410128" cy="527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Класс </a:t>
            </a:r>
            <a:r>
              <a:rPr lang="en-US" sz="2600" b="1" dirty="0" err="1">
                <a:solidFill>
                  <a:schemeClr val="tx1"/>
                </a:solidFill>
              </a:rPr>
              <a:t>TChartPoint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dirty="0"/>
              <a:t>для описания точки на плоскости</a:t>
            </a:r>
            <a:endParaRPr lang="ru-RU" sz="2600" dirty="0">
              <a:solidFill>
                <a:schemeClr val="tx1"/>
              </a:solidFill>
            </a:endParaRP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 err="1">
                <a:latin typeface="Courier New Cyr" pitchFamily="49" charset="-52"/>
              </a:rPr>
              <a:t>class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TChartPoint</a:t>
            </a:r>
            <a:r>
              <a:rPr lang="ru-RU" sz="2000" dirty="0">
                <a:latin typeface="Courier New Cyr" pitchFamily="49" charset="-52"/>
              </a:rPr>
              <a:t> : </a:t>
            </a:r>
            <a:r>
              <a:rPr lang="ru-RU" sz="2000" dirty="0" err="1">
                <a:latin typeface="Courier New Cyr" pitchFamily="49" charset="-52"/>
              </a:rPr>
              <a:t>public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TChartRoot</a:t>
            </a:r>
            <a:r>
              <a:rPr lang="ru-RU" sz="2000" dirty="0">
                <a:latin typeface="Courier New Cyr" pitchFamily="49" charset="-52"/>
              </a:rPr>
              <a:t> {</a:t>
            </a: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protected</a:t>
            </a:r>
            <a:r>
              <a:rPr lang="ru-RU" sz="2000" dirty="0">
                <a:latin typeface="Courier New Cyr" pitchFamily="49" charset="-52"/>
              </a:rPr>
              <a:t>:  // поля</a:t>
            </a: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TFormValue</a:t>
            </a:r>
            <a:r>
              <a:rPr lang="ru-RU" sz="2000" dirty="0">
                <a:latin typeface="Courier New Cyr" pitchFamily="49" charset="-52"/>
              </a:rPr>
              <a:t>&lt;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&gt; X, Y; // координаты точки</a:t>
            </a: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public</a:t>
            </a:r>
            <a:r>
              <a:rPr lang="ru-RU" sz="2000" dirty="0">
                <a:latin typeface="Courier New Cyr" pitchFamily="49" charset="-52"/>
              </a:rPr>
              <a:t>:</a:t>
            </a: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TChartPoint</a:t>
            </a:r>
            <a:r>
              <a:rPr lang="ru-RU" sz="2000" dirty="0">
                <a:latin typeface="Courier New Cyr" pitchFamily="49" charset="-52"/>
              </a:rPr>
              <a:t> (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a=0, 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b=0)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GetValueX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 </a:t>
            </a:r>
            <a:r>
              <a:rPr lang="ru-RU" sz="2000" dirty="0" err="1">
                <a:latin typeface="Courier New Cyr" pitchFamily="49" charset="-52"/>
              </a:rPr>
              <a:t>GetValueY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SetValueX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val=0, </a:t>
            </a:r>
            <a:r>
              <a:rPr lang="ru-RU" sz="2000" dirty="0" err="1">
                <a:latin typeface="Courier New Cyr" pitchFamily="49" charset="-52"/>
              </a:rPr>
              <a:t>char</a:t>
            </a:r>
            <a:r>
              <a:rPr lang="ru-RU" sz="2000" dirty="0">
                <a:latin typeface="Courier New Cyr" pitchFamily="49" charset="-52"/>
              </a:rPr>
              <a:t> *</a:t>
            </a:r>
            <a:r>
              <a:rPr lang="ru-RU" sz="2000" dirty="0" err="1">
                <a:latin typeface="Courier New Cyr" pitchFamily="49" charset="-52"/>
              </a:rPr>
              <a:t>f=NULL</a:t>
            </a:r>
            <a:r>
              <a:rPr lang="ru-RU" sz="2000" dirty="0">
                <a:latin typeface="Courier New Cyr" pitchFamily="49" charset="-52"/>
              </a:rPr>
              <a:t>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SetValueY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int</a:t>
            </a:r>
            <a:r>
              <a:rPr lang="ru-RU" sz="2000" dirty="0">
                <a:latin typeface="Courier New Cyr" pitchFamily="49" charset="-52"/>
              </a:rPr>
              <a:t> val=0, </a:t>
            </a:r>
            <a:r>
              <a:rPr lang="ru-RU" sz="2000" dirty="0" err="1">
                <a:latin typeface="Courier New Cyr" pitchFamily="49" charset="-52"/>
              </a:rPr>
              <a:t>char</a:t>
            </a:r>
            <a:r>
              <a:rPr lang="ru-RU" sz="2000" dirty="0">
                <a:latin typeface="Courier New Cyr" pitchFamily="49" charset="-52"/>
              </a:rPr>
              <a:t> *</a:t>
            </a:r>
            <a:r>
              <a:rPr lang="ru-RU" sz="2000" dirty="0" err="1">
                <a:latin typeface="Courier New Cyr" pitchFamily="49" charset="-52"/>
              </a:rPr>
              <a:t>f=NULL</a:t>
            </a:r>
            <a:r>
              <a:rPr lang="ru-RU" sz="2000" dirty="0">
                <a:latin typeface="Courier New Cyr" pitchFamily="49" charset="-52"/>
              </a:rPr>
              <a:t>)</a:t>
            </a:r>
            <a:r>
              <a:rPr lang="en-US" sz="2000" dirty="0">
                <a:latin typeface="Courier New Cyr" pitchFamily="49" charset="-52"/>
              </a:rPr>
              <a:t>;</a:t>
            </a:r>
            <a:endParaRPr lang="ru-RU" sz="2000" dirty="0">
              <a:latin typeface="Courier New Cyr" pitchFamily="49" charset="-52"/>
            </a:endParaRP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virtual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Show</a:t>
            </a:r>
            <a:r>
              <a:rPr lang="ru-RU" sz="2000" dirty="0">
                <a:latin typeface="Courier New Cyr" pitchFamily="49" charset="-52"/>
              </a:rPr>
              <a:t>()</a:t>
            </a:r>
            <a:r>
              <a:rPr lang="en-US" sz="2000" dirty="0">
                <a:latin typeface="Courier New Cyr" pitchFamily="49" charset="-52"/>
              </a:rPr>
              <a:t>; </a:t>
            </a:r>
            <a:r>
              <a:rPr lang="ru-RU" sz="2000" dirty="0">
                <a:latin typeface="Courier New Cyr" pitchFamily="49" charset="-52"/>
              </a:rPr>
              <a:t>// визуализация точки</a:t>
            </a: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virtual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Hide</a:t>
            </a:r>
            <a:r>
              <a:rPr lang="ru-RU" sz="2000" dirty="0">
                <a:latin typeface="Courier New Cyr" pitchFamily="49" charset="-52"/>
              </a:rPr>
              <a:t>()</a:t>
            </a:r>
            <a:r>
              <a:rPr lang="en-US" sz="2000" dirty="0">
                <a:latin typeface="Courier New Cyr" pitchFamily="49" charset="-52"/>
              </a:rPr>
              <a:t>;</a:t>
            </a:r>
            <a:r>
              <a:rPr lang="ru-RU" sz="2000" dirty="0">
                <a:latin typeface="Courier New Cyr" pitchFamily="49" charset="-52"/>
              </a:rPr>
              <a:t> // скрытие точки</a:t>
            </a:r>
            <a:endParaRPr lang="en-US" sz="2000" dirty="0">
              <a:latin typeface="Courier New Cyr" pitchFamily="49" charset="-52"/>
            </a:endParaRP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en-US" sz="2000" dirty="0">
                <a:latin typeface="Courier New Cyr" pitchFamily="49" charset="-52"/>
              </a:rPr>
              <a:t>    // </a:t>
            </a:r>
            <a:r>
              <a:rPr lang="ru-RU" sz="2000" dirty="0">
                <a:latin typeface="Courier New Cyr" pitchFamily="49" charset="-52"/>
              </a:rPr>
              <a:t>перевычисление параметров</a:t>
            </a: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    </a:t>
            </a:r>
            <a:r>
              <a:rPr lang="ru-RU" sz="2000" dirty="0" err="1">
                <a:latin typeface="Courier New Cyr" pitchFamily="49" charset="-52"/>
              </a:rPr>
              <a:t>virtual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void</a:t>
            </a:r>
            <a:r>
              <a:rPr lang="ru-RU" sz="2000" dirty="0">
                <a:latin typeface="Courier New Cyr" pitchFamily="49" charset="-52"/>
              </a:rPr>
              <a:t> </a:t>
            </a:r>
            <a:r>
              <a:rPr lang="ru-RU" sz="2000" dirty="0" err="1">
                <a:latin typeface="Courier New Cyr" pitchFamily="49" charset="-52"/>
              </a:rPr>
              <a:t>CalcParams</a:t>
            </a:r>
            <a:r>
              <a:rPr lang="ru-RU" sz="2000" dirty="0">
                <a:latin typeface="Courier New Cyr" pitchFamily="49" charset="-52"/>
              </a:rPr>
              <a:t>(</a:t>
            </a:r>
            <a:r>
              <a:rPr lang="ru-RU" sz="2000" dirty="0" err="1">
                <a:latin typeface="Courier New Cyr" pitchFamily="49" charset="-52"/>
              </a:rPr>
              <a:t>double</a:t>
            </a:r>
            <a:r>
              <a:rPr lang="ru-RU" sz="2000" dirty="0">
                <a:latin typeface="Courier New Cyr" pitchFamily="49" charset="-52"/>
              </a:rPr>
              <a:t> t=-1)</a:t>
            </a:r>
            <a:r>
              <a:rPr lang="en-US" sz="2000" dirty="0">
                <a:latin typeface="Courier New Cyr" pitchFamily="49" charset="-52"/>
              </a:rPr>
              <a:t>;</a:t>
            </a:r>
          </a:p>
          <a:p>
            <a:pPr indent="409575">
              <a:spcBef>
                <a:spcPct val="5000"/>
              </a:spcBef>
              <a:spcAft>
                <a:spcPct val="5000"/>
              </a:spcAft>
            </a:pPr>
            <a:r>
              <a:rPr lang="ru-RU" sz="2000" dirty="0">
                <a:latin typeface="Courier New Cyr" pitchFamily="49" charset="-52"/>
              </a:rPr>
              <a:t>};</a:t>
            </a: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3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336" y="980728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fld id="{9928B487-93E0-4EC3-868F-2CCD169C20E3}" type="slidenum">
              <a:rPr lang="ru-RU" smtClean="0"/>
              <a:pPr/>
              <a:t>9</a:t>
            </a:fld>
            <a:r>
              <a:rPr lang="ru-RU" dirty="0" smtClean="0"/>
              <a:t> из 30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0472" y="110055"/>
            <a:ext cx="854303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19100" indent="-419100">
              <a:lnSpc>
                <a:spcPct val="80000"/>
              </a:lnSpc>
            </a:pPr>
            <a:r>
              <a:rPr lang="en-US" sz="2800" b="1" dirty="0" smtClean="0">
                <a:latin typeface="Arial" charset="0"/>
              </a:rPr>
              <a:t>1</a:t>
            </a:r>
            <a:r>
              <a:rPr lang="ru-RU" sz="2800" b="1" dirty="0" smtClean="0">
                <a:latin typeface="Arial" charset="0"/>
              </a:rPr>
              <a:t>. Представление базовых геометрических объектов …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00472" y="980728"/>
            <a:ext cx="9578266" cy="459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25000"/>
              </a:spcAft>
            </a:pPr>
            <a:r>
              <a:rPr lang="ru-RU" sz="2600" b="1" dirty="0"/>
              <a:t>Класс </a:t>
            </a:r>
            <a:r>
              <a:rPr lang="en-US" sz="2600" b="1" dirty="0" err="1">
                <a:solidFill>
                  <a:schemeClr val="tx1"/>
                </a:solidFill>
              </a:rPr>
              <a:t>TChartCircle</a:t>
            </a:r>
            <a:r>
              <a:rPr lang="ru-RU" sz="2600" b="1" dirty="0">
                <a:solidFill>
                  <a:schemeClr val="tx1"/>
                </a:solidFill>
              </a:rPr>
              <a:t> </a:t>
            </a:r>
            <a:r>
              <a:rPr lang="ru-RU" sz="2600" dirty="0"/>
              <a:t>для описания окружности</a:t>
            </a:r>
            <a:endParaRPr lang="ru-RU" sz="2600" dirty="0">
              <a:solidFill>
                <a:schemeClr val="tx1"/>
              </a:solidFill>
            </a:endParaRP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 err="1">
                <a:latin typeface="Courier New Cyr" pitchFamily="49" charset="-52"/>
              </a:rPr>
              <a:t>class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TChartCircle</a:t>
            </a:r>
            <a:r>
              <a:rPr lang="ru-RU" sz="2400" dirty="0">
                <a:latin typeface="Courier New Cyr" pitchFamily="49" charset="-52"/>
              </a:rPr>
              <a:t> :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TChartPoint</a:t>
            </a:r>
            <a:r>
              <a:rPr lang="ru-RU" sz="2400" dirty="0">
                <a:latin typeface="Courier New Cyr" pitchFamily="49" charset="-52"/>
              </a:rPr>
              <a:t> {</a:t>
            </a: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protected</a:t>
            </a:r>
            <a:r>
              <a:rPr lang="ru-RU" sz="2400" dirty="0">
                <a:latin typeface="Courier New Cyr" pitchFamily="49" charset="-52"/>
              </a:rPr>
              <a:t>:  // поля</a:t>
            </a: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TFormValue</a:t>
            </a:r>
            <a:r>
              <a:rPr lang="ru-RU" sz="2400" dirty="0">
                <a:latin typeface="Courier New Cyr" pitchFamily="49" charset="-52"/>
              </a:rPr>
              <a:t>&lt;</a:t>
            </a:r>
            <a:r>
              <a:rPr lang="ru-RU" sz="2400" dirty="0" err="1">
                <a:latin typeface="Courier New Cyr" pitchFamily="49" charset="-52"/>
              </a:rPr>
              <a:t>int</a:t>
            </a:r>
            <a:r>
              <a:rPr lang="ru-RU" sz="2400" dirty="0">
                <a:latin typeface="Courier New Cyr" pitchFamily="49" charset="-52"/>
              </a:rPr>
              <a:t>&gt; </a:t>
            </a:r>
            <a:r>
              <a:rPr lang="ru-RU" sz="2400" dirty="0" err="1">
                <a:latin typeface="Courier New Cyr" pitchFamily="49" charset="-52"/>
              </a:rPr>
              <a:t>Radius</a:t>
            </a:r>
            <a:r>
              <a:rPr lang="ru-RU" sz="2400" dirty="0">
                <a:latin typeface="Courier New Cyr" pitchFamily="49" charset="-52"/>
              </a:rPr>
              <a:t>; // радиус окружности</a:t>
            </a: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</a:t>
            </a:r>
            <a:r>
              <a:rPr lang="ru-RU" sz="2400" dirty="0" err="1">
                <a:latin typeface="Courier New Cyr" pitchFamily="49" charset="-52"/>
              </a:rPr>
              <a:t>public</a:t>
            </a:r>
            <a:r>
              <a:rPr lang="ru-RU" sz="2400" dirty="0">
                <a:latin typeface="Courier New Cyr" pitchFamily="49" charset="-52"/>
              </a:rPr>
              <a:t>:</a:t>
            </a: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TChartCircle</a:t>
            </a:r>
            <a:r>
              <a:rPr lang="ru-RU" sz="2400" dirty="0">
                <a:latin typeface="Courier New Cyr" pitchFamily="49" charset="-52"/>
              </a:rPr>
              <a:t> (</a:t>
            </a:r>
            <a:r>
              <a:rPr lang="ru-RU" sz="2400" dirty="0" err="1">
                <a:latin typeface="Courier New Cyr" pitchFamily="49" charset="-52"/>
              </a:rPr>
              <a:t>int</a:t>
            </a:r>
            <a:r>
              <a:rPr lang="ru-RU" sz="2400" dirty="0">
                <a:latin typeface="Courier New Cyr" pitchFamily="49" charset="-52"/>
              </a:rPr>
              <a:t> a=0, </a:t>
            </a:r>
            <a:r>
              <a:rPr lang="ru-RU" sz="2400" dirty="0" err="1">
                <a:latin typeface="Courier New Cyr" pitchFamily="49" charset="-52"/>
              </a:rPr>
              <a:t>int</a:t>
            </a:r>
            <a:r>
              <a:rPr lang="ru-RU" sz="2400" dirty="0">
                <a:latin typeface="Courier New Cyr" pitchFamily="49" charset="-52"/>
              </a:rPr>
              <a:t> b=0, </a:t>
            </a:r>
            <a:r>
              <a:rPr lang="ru-RU" sz="2400" dirty="0" err="1">
                <a:latin typeface="Courier New Cyr" pitchFamily="49" charset="-52"/>
              </a:rPr>
              <a:t>int</a:t>
            </a:r>
            <a:r>
              <a:rPr lang="ru-RU" sz="2400" dirty="0">
                <a:latin typeface="Courier New Cyr" pitchFamily="49" charset="-52"/>
              </a:rPr>
              <a:t> rad=1)</a:t>
            </a:r>
            <a:r>
              <a:rPr lang="en-US" sz="2400" dirty="0">
                <a:latin typeface="Courier New Cyr" pitchFamily="49" charset="-52"/>
              </a:rPr>
              <a:t>;</a:t>
            </a:r>
            <a:endParaRPr lang="ru-RU" sz="2400" dirty="0">
              <a:latin typeface="Courier New Cyr" pitchFamily="49" charset="-52"/>
            </a:endParaRP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SetRadiusValue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int</a:t>
            </a:r>
            <a:r>
              <a:rPr lang="ru-RU" sz="2400" dirty="0">
                <a:latin typeface="Courier New Cyr" pitchFamily="49" charset="-52"/>
              </a:rPr>
              <a:t> val=1,char *</a:t>
            </a:r>
            <a:r>
              <a:rPr lang="ru-RU" sz="2400" dirty="0" err="1">
                <a:latin typeface="Courier New Cyr" pitchFamily="49" charset="-52"/>
              </a:rPr>
              <a:t>f=NULL</a:t>
            </a:r>
            <a:r>
              <a:rPr lang="ru-RU" sz="2400" dirty="0">
                <a:latin typeface="Courier New Cyr" pitchFamily="49" charset="-52"/>
              </a:rPr>
              <a:t>)</a:t>
            </a:r>
            <a:r>
              <a:rPr lang="en-US" sz="2400" dirty="0">
                <a:latin typeface="Courier New Cyr" pitchFamily="49" charset="-52"/>
              </a:rPr>
              <a:t>;</a:t>
            </a:r>
            <a:endParaRPr lang="ru-RU" sz="2400" dirty="0">
              <a:latin typeface="Courier New Cyr" pitchFamily="49" charset="-52"/>
            </a:endParaRP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Show</a:t>
            </a:r>
            <a:r>
              <a:rPr lang="ru-RU" sz="2400" dirty="0">
                <a:latin typeface="Courier New Cyr" pitchFamily="49" charset="-52"/>
              </a:rPr>
              <a:t>()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// визуализация</a:t>
            </a: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Hide</a:t>
            </a:r>
            <a:r>
              <a:rPr lang="ru-RU" sz="2400" dirty="0">
                <a:latin typeface="Courier New Cyr" pitchFamily="49" charset="-52"/>
              </a:rPr>
              <a:t>()</a:t>
            </a:r>
            <a:r>
              <a:rPr lang="en-US" sz="2400" dirty="0">
                <a:latin typeface="Courier New Cyr" pitchFamily="49" charset="-52"/>
              </a:rPr>
              <a:t>;</a:t>
            </a:r>
            <a:r>
              <a:rPr lang="ru-RU" sz="2400" dirty="0">
                <a:latin typeface="Courier New Cyr" pitchFamily="49" charset="-52"/>
              </a:rPr>
              <a:t> // скрытие окружности</a:t>
            </a:r>
            <a:endParaRPr lang="en-US" sz="2400" dirty="0">
              <a:latin typeface="Courier New Cyr" pitchFamily="49" charset="-52"/>
            </a:endParaRP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dirty="0">
                <a:latin typeface="Courier New Cyr" pitchFamily="49" charset="-52"/>
              </a:rPr>
              <a:t>    // </a:t>
            </a:r>
            <a:r>
              <a:rPr lang="ru-RU" sz="2400" dirty="0">
                <a:latin typeface="Courier New Cyr" pitchFamily="49" charset="-52"/>
              </a:rPr>
              <a:t>перевычисление параметров</a:t>
            </a: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    </a:t>
            </a:r>
            <a:r>
              <a:rPr lang="ru-RU" sz="2400" dirty="0" err="1">
                <a:latin typeface="Courier New Cyr" pitchFamily="49" charset="-52"/>
              </a:rPr>
              <a:t>virtual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void</a:t>
            </a:r>
            <a:r>
              <a:rPr lang="ru-RU" sz="2400" dirty="0">
                <a:latin typeface="Courier New Cyr" pitchFamily="49" charset="-52"/>
              </a:rPr>
              <a:t> </a:t>
            </a:r>
            <a:r>
              <a:rPr lang="ru-RU" sz="2400" dirty="0" err="1">
                <a:latin typeface="Courier New Cyr" pitchFamily="49" charset="-52"/>
              </a:rPr>
              <a:t>CalcParams</a:t>
            </a:r>
            <a:r>
              <a:rPr lang="ru-RU" sz="2400" dirty="0">
                <a:latin typeface="Courier New Cyr" pitchFamily="49" charset="-52"/>
              </a:rPr>
              <a:t>(</a:t>
            </a:r>
            <a:r>
              <a:rPr lang="ru-RU" sz="2400" dirty="0" err="1">
                <a:latin typeface="Courier New Cyr" pitchFamily="49" charset="-52"/>
              </a:rPr>
              <a:t>double</a:t>
            </a:r>
            <a:r>
              <a:rPr lang="ru-RU" sz="2400" dirty="0">
                <a:latin typeface="Courier New Cyr" pitchFamily="49" charset="-52"/>
              </a:rPr>
              <a:t> t=-1)</a:t>
            </a:r>
            <a:r>
              <a:rPr lang="en-US" sz="2400" dirty="0">
                <a:latin typeface="Courier New Cyr" pitchFamily="49" charset="-52"/>
              </a:rPr>
              <a:t>;</a:t>
            </a:r>
            <a:endParaRPr lang="ru-RU" sz="2400" dirty="0">
              <a:latin typeface="Courier New Cyr" pitchFamily="49" charset="-52"/>
            </a:endParaRPr>
          </a:p>
          <a:p>
            <a:pPr indent="36195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>
                <a:latin typeface="Courier New Cyr" pitchFamily="49" charset="-52"/>
              </a:rPr>
              <a:t>};</a:t>
            </a: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3584848" y="6480746"/>
            <a:ext cx="3888229" cy="26062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200" b="1" i="1" dirty="0" smtClean="0">
                <a:cs typeface="Times New Roman" pitchFamily="18" charset="0"/>
              </a:rPr>
              <a:t>Структуры хранения геометрических объектов</a:t>
            </a:r>
            <a:endParaRPr lang="ru-RU" sz="1400" b="1" i="1" dirty="0">
              <a:cs typeface="Times New Roman" pitchFamily="18" charset="0"/>
            </a:endParaRPr>
          </a:p>
        </p:txBody>
      </p:sp>
      <p:pic>
        <p:nvPicPr>
          <p:cNvPr id="15" name="Picture 14" descr="http://script-coding.info/uploads/posts/2012-12/1355338743_x_4b6dcb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56" y="980728"/>
            <a:ext cx="610520" cy="48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1981</Words>
  <Application>Microsoft Office PowerPoint</Application>
  <PresentationFormat>Лист A4 (210x297 мм)</PresentationFormat>
  <Paragraphs>331</Paragraphs>
  <Slides>30</Slides>
  <Notes>25</Notes>
  <HiddenSlides>9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1_itlab</vt:lpstr>
      <vt:lpstr>Рисунок</vt:lpstr>
      <vt:lpstr>Лист</vt:lpstr>
      <vt:lpstr>Слайд 1</vt:lpstr>
      <vt:lpstr>Слайд 2</vt:lpstr>
      <vt:lpstr>Содержание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- 2</dc:title>
  <dc:subject> Структуры хранения геометрических  объектов</dc:subject>
  <dc:creator/>
  <cp:keywords/>
  <cp:lastModifiedBy/>
  <cp:revision>16</cp:revision>
  <cp:lastPrinted>1900-12-31T20:00:00Z</cp:lastPrinted>
  <dcterms:created xsi:type="dcterms:W3CDTF">1900-12-31T20:00:00Z</dcterms:created>
  <dcterms:modified xsi:type="dcterms:W3CDTF">2016-01-03T07:33:05Z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