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41"/>
  </p:notesMasterIdLst>
  <p:sldIdLst>
    <p:sldId id="462" r:id="rId2"/>
    <p:sldId id="468" r:id="rId3"/>
    <p:sldId id="469" r:id="rId4"/>
    <p:sldId id="473" r:id="rId5"/>
    <p:sldId id="474" r:id="rId6"/>
    <p:sldId id="475" r:id="rId7"/>
    <p:sldId id="499" r:id="rId8"/>
    <p:sldId id="476" r:id="rId9"/>
    <p:sldId id="500" r:id="rId10"/>
    <p:sldId id="501" r:id="rId11"/>
    <p:sldId id="477" r:id="rId12"/>
    <p:sldId id="478" r:id="rId13"/>
    <p:sldId id="479" r:id="rId14"/>
    <p:sldId id="480" r:id="rId15"/>
    <p:sldId id="502" r:id="rId16"/>
    <p:sldId id="503" r:id="rId17"/>
    <p:sldId id="506" r:id="rId18"/>
    <p:sldId id="507" r:id="rId19"/>
    <p:sldId id="508" r:id="rId20"/>
    <p:sldId id="509" r:id="rId21"/>
    <p:sldId id="523" r:id="rId22"/>
    <p:sldId id="510" r:id="rId23"/>
    <p:sldId id="511" r:id="rId24"/>
    <p:sldId id="512" r:id="rId25"/>
    <p:sldId id="513" r:id="rId26"/>
    <p:sldId id="514" r:id="rId27"/>
    <p:sldId id="515" r:id="rId28"/>
    <p:sldId id="516" r:id="rId29"/>
    <p:sldId id="517" r:id="rId30"/>
    <p:sldId id="518" r:id="rId31"/>
    <p:sldId id="519" r:id="rId32"/>
    <p:sldId id="520" r:id="rId33"/>
    <p:sldId id="521" r:id="rId34"/>
    <p:sldId id="522" r:id="rId35"/>
    <p:sldId id="491" r:id="rId36"/>
    <p:sldId id="492" r:id="rId37"/>
    <p:sldId id="493" r:id="rId38"/>
    <p:sldId id="505" r:id="rId39"/>
    <p:sldId id="496" r:id="rId40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781" autoAdjust="0"/>
    <p:restoredTop sz="94576" autoAdjust="0"/>
  </p:normalViewPr>
  <p:slideViewPr>
    <p:cSldViewPr>
      <p:cViewPr varScale="1">
        <p:scale>
          <a:sx n="113" d="100"/>
          <a:sy n="113" d="100"/>
        </p:scale>
        <p:origin x="-210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40150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6C199-FAD2-4350-81C9-BB0F7A8CAFBE}" type="slidenum">
              <a:rPr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505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26FCF-1AB9-44A2-8C33-E2E71CFEBF9F}" type="slidenum">
              <a:rPr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555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2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360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198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570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8397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1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383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40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018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885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275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116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38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910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309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775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159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168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58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106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003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32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522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36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409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83400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14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47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75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198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91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01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89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0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10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5. Формализация…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7" name="Text Box 1030"/>
          <p:cNvSpPr txBox="1">
            <a:spLocks noChangeArrowheads="1"/>
          </p:cNvSpPr>
          <p:nvPr/>
        </p:nvSpPr>
        <p:spPr bwMode="auto">
          <a:xfrm>
            <a:off x="200472" y="1628800"/>
            <a:ext cx="9361040" cy="407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þ"/>
            </a:pPr>
            <a:r>
              <a:rPr lang="ru-RU" sz="2600" dirty="0"/>
              <a:t> Пусть</a:t>
            </a:r>
            <a:endParaRPr lang="en-US" sz="2600" dirty="0">
              <a:sym typeface="Math5" pitchFamily="2" charset="2"/>
            </a:endParaRPr>
          </a:p>
          <a:p>
            <a:pPr marL="571500" lvl="1" indent="-285750">
              <a:buFont typeface="Symbol" pitchFamily="18" charset="2"/>
              <a:buChar char="-"/>
            </a:pPr>
            <a:r>
              <a:rPr lang="en-US" sz="2600" b="1" dirty="0">
                <a:sym typeface="Math5" pitchFamily="2" charset="2"/>
              </a:rPr>
              <a:t>K</a:t>
            </a:r>
            <a:r>
              <a:rPr lang="ru-RU" sz="2600" dirty="0">
                <a:sym typeface="Math5" pitchFamily="2" charset="2"/>
              </a:rPr>
              <a:t>  - множество имен,</a:t>
            </a:r>
          </a:p>
          <a:p>
            <a:pPr marL="571500" lvl="1" indent="-285750">
              <a:buFont typeface="Symbol" pitchFamily="18" charset="2"/>
              <a:buChar char="-"/>
            </a:pPr>
            <a:r>
              <a:rPr lang="en-US" sz="2600" b="1" dirty="0">
                <a:sym typeface="Math5" pitchFamily="2" charset="2"/>
              </a:rPr>
              <a:t>A</a:t>
            </a:r>
            <a:r>
              <a:rPr lang="ru-RU" sz="2600" dirty="0">
                <a:sym typeface="Math5" pitchFamily="2" charset="2"/>
              </a:rPr>
              <a:t>  - множество значений,</a:t>
            </a:r>
          </a:p>
          <a:p>
            <a:pPr marL="571500" lvl="1" indent="-285750">
              <a:buFont typeface="Symbol" pitchFamily="18" charset="2"/>
              <a:buChar char="-"/>
            </a:pPr>
            <a:r>
              <a:rPr lang="en-US" sz="2600" b="1" dirty="0">
                <a:sym typeface="Math5" pitchFamily="2" charset="2"/>
              </a:rPr>
              <a:t>A</a:t>
            </a:r>
            <a:r>
              <a:rPr lang="ru-RU" sz="2600" b="1" i="1" dirty="0">
                <a:sym typeface="Math5" pitchFamily="2" charset="2"/>
              </a:rPr>
              <a:t>*= </a:t>
            </a:r>
            <a:r>
              <a:rPr lang="en-US" sz="2600" b="1" dirty="0">
                <a:sym typeface="Math5" pitchFamily="2" charset="2"/>
              </a:rPr>
              <a:t>A</a:t>
            </a:r>
            <a:r>
              <a:rPr lang="ru-RU" sz="2600" b="1" i="1" dirty="0" err="1">
                <a:sym typeface="Math5" pitchFamily="2" charset="2"/>
              </a:rPr>
              <a:t>+</a:t>
            </a:r>
            <a:r>
              <a:rPr lang="ru-RU" sz="2600" b="1" dirty="0" err="1">
                <a:cs typeface="Times New Roman" pitchFamily="18" charset="0"/>
                <a:sym typeface="Symbol" pitchFamily="18" charset="2"/>
              </a:rPr>
              <a:t>æ</a:t>
            </a:r>
            <a:r>
              <a:rPr lang="ru-RU" sz="2600" dirty="0">
                <a:sym typeface="Math5" pitchFamily="2" charset="2"/>
              </a:rPr>
              <a:t> </a:t>
            </a:r>
            <a:r>
              <a:rPr lang="en-US" sz="2600" dirty="0">
                <a:sym typeface="Math5" pitchFamily="2" charset="2"/>
              </a:rPr>
              <a:t>   </a:t>
            </a:r>
            <a:r>
              <a:rPr lang="ru-RU" sz="2600" dirty="0">
                <a:sym typeface="Math5" pitchFamily="2" charset="2"/>
              </a:rPr>
              <a:t>- расширенное множество (</a:t>
            </a:r>
            <a:r>
              <a:rPr lang="ru-RU" sz="2600" b="1" dirty="0" err="1">
                <a:cs typeface="Times New Roman" pitchFamily="18" charset="0"/>
                <a:sym typeface="Symbol" pitchFamily="18" charset="2"/>
              </a:rPr>
              <a:t>æ</a:t>
            </a:r>
            <a:r>
              <a:rPr lang="ru-RU" sz="2600" b="1" dirty="0">
                <a:sym typeface="Symbol" pitchFamily="18" charset="2"/>
              </a:rPr>
              <a:t></a:t>
            </a:r>
            <a:r>
              <a:rPr lang="en-US" sz="2600" b="1" dirty="0">
                <a:sym typeface="Math5" pitchFamily="2" charset="2"/>
              </a:rPr>
              <a:t>A</a:t>
            </a:r>
            <a:r>
              <a:rPr lang="ru-RU" sz="2600" dirty="0">
                <a:sym typeface="Math5" pitchFamily="2" charset="2"/>
              </a:rPr>
              <a:t>),</a:t>
            </a:r>
          </a:p>
          <a:p>
            <a:pPr marL="571500" lvl="1" indent="-285750">
              <a:buFont typeface="Symbol" pitchFamily="18" charset="2"/>
              <a:buChar char="-"/>
            </a:pPr>
            <a:r>
              <a:rPr lang="en-US" sz="2600" b="1" dirty="0">
                <a:sym typeface="Math5" pitchFamily="2" charset="2"/>
              </a:rPr>
              <a:t>Z  = K</a:t>
            </a:r>
            <a:r>
              <a:rPr lang="en-US" sz="2600" b="1" dirty="0">
                <a:sym typeface="Symbol" pitchFamily="18" charset="2"/>
              </a:rPr>
              <a:t></a:t>
            </a:r>
            <a:r>
              <a:rPr lang="en-US" sz="2600" b="1" dirty="0">
                <a:sym typeface="Math5" pitchFamily="2" charset="2"/>
              </a:rPr>
              <a:t>A</a:t>
            </a:r>
            <a:r>
              <a:rPr lang="ru-RU" sz="2600" b="1" i="1" dirty="0">
                <a:sym typeface="Math5" pitchFamily="2" charset="2"/>
              </a:rPr>
              <a:t>*</a:t>
            </a:r>
            <a:r>
              <a:rPr lang="ru-RU" sz="2600" dirty="0">
                <a:sym typeface="Math5" pitchFamily="2" charset="2"/>
              </a:rPr>
              <a:t>  - множество записей (</a:t>
            </a:r>
            <a:r>
              <a:rPr lang="en-US" sz="2600" b="1" dirty="0">
                <a:sym typeface="Symbol" pitchFamily="18" charset="2"/>
              </a:rPr>
              <a:t>z </a:t>
            </a:r>
            <a:r>
              <a:rPr lang="en-US" sz="2600" b="1" dirty="0">
                <a:sym typeface="Math5" pitchFamily="2" charset="2"/>
              </a:rPr>
              <a:t>=&lt;</a:t>
            </a:r>
            <a:r>
              <a:rPr lang="en-US" sz="2600" b="1" dirty="0" err="1">
                <a:sym typeface="Math5" pitchFamily="2" charset="2"/>
              </a:rPr>
              <a:t>k,a</a:t>
            </a:r>
            <a:r>
              <a:rPr lang="en-US" sz="2600" b="1" dirty="0">
                <a:sym typeface="Math5" pitchFamily="2" charset="2"/>
              </a:rPr>
              <a:t>&gt;</a:t>
            </a:r>
            <a:r>
              <a:rPr lang="ru-RU" sz="2600" b="1" dirty="0">
                <a:sym typeface="Symbol" pitchFamily="18" charset="2"/>
              </a:rPr>
              <a:t></a:t>
            </a:r>
            <a:r>
              <a:rPr lang="en-US" sz="2600" b="1" dirty="0">
                <a:sym typeface="Math5" pitchFamily="2" charset="2"/>
              </a:rPr>
              <a:t>Z</a:t>
            </a:r>
            <a:r>
              <a:rPr lang="ru-RU" sz="2600" dirty="0">
                <a:sym typeface="Math5" pitchFamily="2" charset="2"/>
              </a:rPr>
              <a:t>),</a:t>
            </a:r>
          </a:p>
          <a:p>
            <a:pPr marL="571500" lvl="1" indent="-285750">
              <a:buFont typeface="Symbol" pitchFamily="18" charset="2"/>
              <a:buChar char="-"/>
            </a:pPr>
            <a:r>
              <a:rPr lang="en-US" sz="2600" b="1" i="1" dirty="0">
                <a:sym typeface="Math5" pitchFamily="2" charset="2"/>
              </a:rPr>
              <a:t>Z</a:t>
            </a:r>
            <a:r>
              <a:rPr lang="en-US" sz="2600" b="1" dirty="0">
                <a:sym typeface="Math5" pitchFamily="2" charset="2"/>
              </a:rPr>
              <a:t> </a:t>
            </a:r>
            <a:r>
              <a:rPr lang="ru-RU" sz="2600" dirty="0">
                <a:sym typeface="Math5" pitchFamily="2" charset="2"/>
              </a:rPr>
              <a:t>- множество всех подмножеств </a:t>
            </a:r>
            <a:r>
              <a:rPr lang="en-US" sz="2600" b="1" dirty="0">
                <a:sym typeface="Math5" pitchFamily="2" charset="2"/>
              </a:rPr>
              <a:t>Z</a:t>
            </a:r>
            <a:r>
              <a:rPr lang="ru-RU" sz="2600" dirty="0">
                <a:sym typeface="Math5" pitchFamily="2" charset="2"/>
              </a:rPr>
              <a:t>.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Ä"/>
            </a:pPr>
            <a:r>
              <a:rPr lang="ru-RU" sz="2600" dirty="0">
                <a:sym typeface="Math5" pitchFamily="2" charset="2"/>
              </a:rPr>
              <a:t>Тогда таблица</a:t>
            </a:r>
            <a:r>
              <a:rPr lang="en-US" sz="2600" dirty="0">
                <a:sym typeface="Math5" pitchFamily="2" charset="2"/>
              </a:rPr>
              <a:t> </a:t>
            </a:r>
            <a:r>
              <a:rPr lang="ru-RU" sz="2600" dirty="0">
                <a:sym typeface="Math5" pitchFamily="2" charset="2"/>
              </a:rPr>
              <a:t>есть структура   </a:t>
            </a:r>
            <a:r>
              <a:rPr lang="en-US" sz="2600" b="1" dirty="0">
                <a:sym typeface="Math5" pitchFamily="2" charset="2"/>
              </a:rPr>
              <a:t>T  = &lt; </a:t>
            </a:r>
            <a:r>
              <a:rPr lang="en-US" sz="2600" b="1" i="1" dirty="0">
                <a:sym typeface="Math5" pitchFamily="2" charset="2"/>
              </a:rPr>
              <a:t>Z </a:t>
            </a:r>
            <a:r>
              <a:rPr lang="en-US" sz="2600" b="1" dirty="0">
                <a:sym typeface="Math5" pitchFamily="2" charset="2"/>
              </a:rPr>
              <a:t>, p &gt;</a:t>
            </a:r>
            <a:endParaRPr lang="ru-RU" sz="2600" b="1" dirty="0">
              <a:sym typeface="Math5" pitchFamily="2" charset="2"/>
            </a:endParaRPr>
          </a:p>
          <a:p>
            <a:pPr marL="571500" lvl="1" indent="-285750">
              <a:buFont typeface="Symbol" pitchFamily="18" charset="2"/>
              <a:buChar char="-"/>
            </a:pPr>
            <a:r>
              <a:rPr lang="en-US" sz="2600" b="1" dirty="0">
                <a:sym typeface="Math5" pitchFamily="2" charset="2"/>
              </a:rPr>
              <a:t>p</a:t>
            </a:r>
            <a:r>
              <a:rPr lang="ru-RU" sz="2600" dirty="0">
                <a:sym typeface="Math5" pitchFamily="2" charset="2"/>
              </a:rPr>
              <a:t>         - базисное отношение включения,</a:t>
            </a:r>
          </a:p>
          <a:p>
            <a:pPr marL="571500" lvl="1" indent="-285750">
              <a:buFont typeface="Symbol" pitchFamily="18" charset="2"/>
              <a:buChar char="-"/>
            </a:pPr>
            <a:r>
              <a:rPr lang="en-US" sz="2600" b="1" dirty="0" err="1">
                <a:sym typeface="Symbol" pitchFamily="18" charset="2"/>
              </a:rPr>
              <a:t>t</a:t>
            </a:r>
            <a:r>
              <a:rPr lang="en-US" sz="2600" b="1" baseline="-25000" dirty="0" err="1">
                <a:sym typeface="Symbol" pitchFamily="18" charset="2"/>
              </a:rPr>
              <a:t>n</a:t>
            </a:r>
            <a:r>
              <a:rPr lang="en-US" sz="2600" b="1" baseline="30000" dirty="0" err="1">
                <a:sym typeface="Symbol" pitchFamily="18" charset="2"/>
              </a:rPr>
              <a:t>k</a:t>
            </a:r>
            <a:r>
              <a:rPr lang="ru-RU" sz="2600" b="1" dirty="0">
                <a:sym typeface="Symbol" pitchFamily="18" charset="2"/>
              </a:rPr>
              <a:t></a:t>
            </a:r>
            <a:r>
              <a:rPr lang="en-US" sz="2600" b="1" dirty="0">
                <a:sym typeface="Math5" pitchFamily="2" charset="2"/>
              </a:rPr>
              <a:t>T</a:t>
            </a:r>
            <a:r>
              <a:rPr lang="ru-RU" sz="2600" b="1" dirty="0">
                <a:sym typeface="Math5" pitchFamily="2" charset="2"/>
              </a:rPr>
              <a:t> </a:t>
            </a:r>
            <a:r>
              <a:rPr lang="ru-RU" sz="2600" dirty="0">
                <a:sym typeface="Math5" pitchFamily="2" charset="2"/>
              </a:rPr>
              <a:t>- текущий элемент (состояние)</a:t>
            </a:r>
            <a:r>
              <a:rPr lang="en-US" sz="2600" dirty="0">
                <a:sym typeface="Math5" pitchFamily="2" charset="2"/>
              </a:rPr>
              <a:t> </a:t>
            </a:r>
            <a:r>
              <a:rPr lang="ru-RU" sz="2600" dirty="0">
                <a:sym typeface="Math5" pitchFamily="2" charset="2"/>
              </a:rPr>
              <a:t>из </a:t>
            </a:r>
            <a:r>
              <a:rPr lang="en-US" sz="2600" dirty="0">
                <a:sym typeface="Math5" pitchFamily="2" charset="2"/>
              </a:rPr>
              <a:t>k </a:t>
            </a:r>
            <a:r>
              <a:rPr lang="ru-RU" sz="2600" dirty="0">
                <a:sym typeface="Math5" pitchFamily="2" charset="2"/>
              </a:rPr>
              <a:t>записей</a:t>
            </a:r>
            <a:br>
              <a:rPr lang="ru-RU" sz="2600" dirty="0">
                <a:sym typeface="Math5" pitchFamily="2" charset="2"/>
              </a:rPr>
            </a:br>
            <a:r>
              <a:rPr lang="ru-RU" sz="2600" dirty="0">
                <a:sym typeface="Math5" pitchFamily="2" charset="2"/>
              </a:rPr>
              <a:t>            </a:t>
            </a:r>
            <a:r>
              <a:rPr lang="en-US" sz="2600" dirty="0">
                <a:sym typeface="Math5" pitchFamily="2" charset="2"/>
              </a:rPr>
              <a:t> </a:t>
            </a:r>
            <a:r>
              <a:rPr lang="ru-RU" sz="2600" dirty="0">
                <a:sym typeface="Math5" pitchFamily="2" charset="2"/>
              </a:rPr>
              <a:t>(</a:t>
            </a:r>
            <a:r>
              <a:rPr lang="en-US" sz="2600" dirty="0">
                <a:sym typeface="Math5" pitchFamily="2" charset="2"/>
              </a:rPr>
              <a:t>n – </a:t>
            </a:r>
            <a:r>
              <a:rPr lang="ru-RU" sz="2600" dirty="0">
                <a:sym typeface="Math5" pitchFamily="2" charset="2"/>
              </a:rPr>
              <a:t>размер памяти),</a:t>
            </a:r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2EC62539-E182-40AE-9C69-DEA2E0C56667}" type="slidenum">
              <a:rPr lang="ru-RU" smtClean="0"/>
              <a:pPr/>
              <a:t>11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0472" y="1556792"/>
            <a:ext cx="9505056" cy="478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þ"/>
            </a:pPr>
            <a:r>
              <a:rPr lang="ru-RU" dirty="0"/>
              <a:t> </a:t>
            </a:r>
            <a:r>
              <a:rPr lang="ru-RU" sz="2300" dirty="0"/>
              <a:t>Основные операции</a:t>
            </a:r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300" dirty="0">
                <a:sym typeface="Symbol" pitchFamily="18" charset="2"/>
              </a:rPr>
              <a:t>T[k]  </a:t>
            </a:r>
            <a:r>
              <a:rPr lang="en-US" sz="2300" dirty="0"/>
              <a:t>A*</a:t>
            </a:r>
            <a:r>
              <a:rPr lang="ru-RU" sz="2300" baseline="30000" dirty="0"/>
              <a:t> </a:t>
            </a:r>
            <a:r>
              <a:rPr lang="en-US" sz="2300" dirty="0">
                <a:sym typeface="Symbol" pitchFamily="18" charset="2"/>
              </a:rPr>
              <a:t>- </a:t>
            </a:r>
            <a:r>
              <a:rPr lang="ru-RU" sz="2300" dirty="0">
                <a:sym typeface="Symbol" pitchFamily="18" charset="2"/>
              </a:rPr>
              <a:t>поиск по ключу</a:t>
            </a:r>
            <a:r>
              <a:rPr lang="en-US" sz="2300" dirty="0">
                <a:sym typeface="Symbol" pitchFamily="18" charset="2"/>
              </a:rPr>
              <a:t> </a:t>
            </a:r>
            <a:r>
              <a:rPr lang="ru-RU" sz="2300" dirty="0">
                <a:sym typeface="Symbol" pitchFamily="18" charset="2"/>
              </a:rPr>
              <a:t>      (при </a:t>
            </a:r>
            <a:r>
              <a:rPr lang="en-US" sz="2300" dirty="0">
                <a:sym typeface="Symbol" pitchFamily="18" charset="2"/>
              </a:rPr>
              <a:t>&lt;k,*&gt;</a:t>
            </a:r>
            <a:r>
              <a:rPr lang="ru-RU" sz="2300" b="1" dirty="0">
                <a:sym typeface="Symbol" pitchFamily="18" charset="2"/>
              </a:rPr>
              <a:t></a:t>
            </a:r>
            <a:r>
              <a:rPr lang="en-US" sz="2300" b="1" dirty="0">
                <a:sym typeface="Symbol" pitchFamily="18" charset="2"/>
              </a:rPr>
              <a:t>T </a:t>
            </a:r>
            <a:r>
              <a:rPr lang="en-US" sz="2300" dirty="0">
                <a:sym typeface="Symbol" pitchFamily="18" charset="2"/>
              </a:rPr>
              <a:t></a:t>
            </a:r>
            <a:r>
              <a:rPr lang="ru-RU" sz="2300" dirty="0">
                <a:sym typeface="Symbol" pitchFamily="18" charset="2"/>
              </a:rPr>
              <a:t> </a:t>
            </a:r>
            <a:r>
              <a:rPr lang="en-US" sz="2300" dirty="0"/>
              <a:t>a= </a:t>
            </a:r>
            <a:r>
              <a:rPr lang="ru-RU" sz="2300" b="1" dirty="0" err="1">
                <a:cs typeface="Times New Roman" pitchFamily="18" charset="0"/>
                <a:sym typeface="Symbol" pitchFamily="18" charset="2"/>
              </a:rPr>
              <a:t>æ</a:t>
            </a:r>
            <a:r>
              <a:rPr lang="en-US" sz="2300" dirty="0"/>
              <a:t> </a:t>
            </a:r>
            <a:r>
              <a:rPr lang="ru-RU" sz="2300" dirty="0">
                <a:sym typeface="Symbol" pitchFamily="18" charset="2"/>
              </a:rPr>
              <a:t> и =</a:t>
            </a:r>
            <a:r>
              <a:rPr lang="en-US" sz="2300" dirty="0">
                <a:sym typeface="Symbol" pitchFamily="18" charset="2"/>
              </a:rPr>
              <a:t>3</a:t>
            </a:r>
            <a:r>
              <a:rPr lang="ru-RU" sz="2300" dirty="0">
                <a:sym typeface="Symbol" pitchFamily="18" charset="2"/>
              </a:rPr>
              <a:t>),</a:t>
            </a:r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300" dirty="0">
                <a:sym typeface="Symbol" pitchFamily="18" charset="2"/>
              </a:rPr>
              <a:t>T +z  </a:t>
            </a:r>
            <a:r>
              <a:rPr lang="en-US" sz="2300" dirty="0"/>
              <a:t>T</a:t>
            </a:r>
            <a:r>
              <a:rPr lang="en-US" sz="2300" baseline="30000" dirty="0"/>
              <a:t>'</a:t>
            </a:r>
            <a:r>
              <a:rPr lang="ru-RU" sz="2300" baseline="30000" dirty="0"/>
              <a:t> </a:t>
            </a:r>
            <a:r>
              <a:rPr lang="en-US" sz="2300" baseline="30000" dirty="0"/>
              <a:t>  </a:t>
            </a:r>
            <a:r>
              <a:rPr lang="en-US" sz="2300" dirty="0">
                <a:sym typeface="Symbol" pitchFamily="18" charset="2"/>
              </a:rPr>
              <a:t>- </a:t>
            </a:r>
            <a:r>
              <a:rPr lang="ru-RU" sz="2300" dirty="0">
                <a:sym typeface="Symbol" pitchFamily="18" charset="2"/>
              </a:rPr>
              <a:t>вставка записи  </a:t>
            </a:r>
            <a:r>
              <a:rPr lang="en-US" sz="2300" dirty="0">
                <a:sym typeface="Symbol" pitchFamily="18" charset="2"/>
              </a:rPr>
              <a:t> </a:t>
            </a:r>
            <a:r>
              <a:rPr lang="ru-RU" sz="2300" dirty="0">
                <a:sym typeface="Symbol" pitchFamily="18" charset="2"/>
              </a:rPr>
              <a:t>      (при </a:t>
            </a:r>
            <a:r>
              <a:rPr lang="en-US" sz="2300" dirty="0">
                <a:sym typeface="Symbol" pitchFamily="18" charset="2"/>
              </a:rPr>
              <a:t>k=n </a:t>
            </a:r>
            <a:r>
              <a:rPr lang="ru-RU" sz="2300" dirty="0">
                <a:sym typeface="Symbol" pitchFamily="18" charset="2"/>
              </a:rPr>
              <a:t> </a:t>
            </a:r>
            <a:r>
              <a:rPr lang="en-US" sz="2300" dirty="0">
                <a:sym typeface="Symbol" pitchFamily="18" charset="2"/>
              </a:rPr>
              <a:t>T</a:t>
            </a:r>
            <a:r>
              <a:rPr lang="en-US" sz="2300" dirty="0"/>
              <a:t> </a:t>
            </a:r>
            <a:r>
              <a:rPr lang="en-US" sz="2300" baseline="30000" dirty="0"/>
              <a:t>'</a:t>
            </a:r>
            <a:r>
              <a:rPr lang="ru-RU" sz="2300" dirty="0">
                <a:sym typeface="Symbol" pitchFamily="18" charset="2"/>
              </a:rPr>
              <a:t>= </a:t>
            </a:r>
            <a:r>
              <a:rPr lang="en-US" sz="2300" dirty="0">
                <a:sym typeface="Symbol" pitchFamily="18" charset="2"/>
              </a:rPr>
              <a:t>T</a:t>
            </a:r>
            <a:r>
              <a:rPr lang="ru-RU" sz="2300" dirty="0">
                <a:sym typeface="Symbol" pitchFamily="18" charset="2"/>
              </a:rPr>
              <a:t>  и  =</a:t>
            </a:r>
            <a:r>
              <a:rPr lang="en-US" sz="2300" dirty="0">
                <a:sym typeface="Symbol" pitchFamily="18" charset="2"/>
              </a:rPr>
              <a:t>2</a:t>
            </a:r>
            <a:r>
              <a:rPr lang="ru-RU" sz="2300" dirty="0">
                <a:sym typeface="Symbol" pitchFamily="18" charset="2"/>
              </a:rPr>
              <a:t>),</a:t>
            </a:r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300" dirty="0">
                <a:sym typeface="Symbol" pitchFamily="18" charset="2"/>
              </a:rPr>
              <a:t>T </a:t>
            </a:r>
            <a:r>
              <a:rPr lang="ru-RU" sz="2300" dirty="0">
                <a:sym typeface="Symbol" pitchFamily="18" charset="2"/>
              </a:rPr>
              <a:t>-</a:t>
            </a:r>
            <a:r>
              <a:rPr lang="en-US" sz="2300" dirty="0">
                <a:sym typeface="Symbol" pitchFamily="18" charset="2"/>
              </a:rPr>
              <a:t> k  T</a:t>
            </a:r>
            <a:r>
              <a:rPr lang="en-US" sz="2300" dirty="0"/>
              <a:t> </a:t>
            </a:r>
            <a:r>
              <a:rPr lang="en-US" sz="2300" baseline="30000" dirty="0"/>
              <a:t>'</a:t>
            </a:r>
            <a:r>
              <a:rPr lang="ru-RU" sz="2300" baseline="30000" dirty="0"/>
              <a:t> </a:t>
            </a:r>
            <a:r>
              <a:rPr lang="ru-RU" sz="2300" dirty="0">
                <a:sym typeface="Symbol" pitchFamily="18" charset="2"/>
              </a:rPr>
              <a:t>-</a:t>
            </a:r>
            <a:r>
              <a:rPr lang="en-US" sz="2300" dirty="0">
                <a:sym typeface="Symbol" pitchFamily="18" charset="2"/>
              </a:rPr>
              <a:t> </a:t>
            </a:r>
            <a:r>
              <a:rPr lang="ru-RU" sz="2300" dirty="0">
                <a:sym typeface="Symbol" pitchFamily="18" charset="2"/>
              </a:rPr>
              <a:t>исключение записи (при </a:t>
            </a:r>
            <a:r>
              <a:rPr lang="en-US" sz="2300" dirty="0">
                <a:sym typeface="Symbol" pitchFamily="18" charset="2"/>
              </a:rPr>
              <a:t>k=</a:t>
            </a:r>
            <a:r>
              <a:rPr lang="ru-RU" sz="2300" dirty="0">
                <a:sym typeface="Symbol" pitchFamily="18" charset="2"/>
              </a:rPr>
              <a:t>0</a:t>
            </a:r>
            <a:r>
              <a:rPr lang="en-US" sz="2300" dirty="0">
                <a:sym typeface="Symbol" pitchFamily="18" charset="2"/>
              </a:rPr>
              <a:t> </a:t>
            </a:r>
            <a:r>
              <a:rPr lang="ru-RU" sz="2300" dirty="0">
                <a:sym typeface="Symbol" pitchFamily="18" charset="2"/>
              </a:rPr>
              <a:t> </a:t>
            </a:r>
            <a:r>
              <a:rPr lang="en-US" sz="2300" dirty="0"/>
              <a:t>T</a:t>
            </a:r>
            <a:r>
              <a:rPr lang="en-US" sz="2300" baseline="30000" dirty="0"/>
              <a:t>'</a:t>
            </a:r>
            <a:r>
              <a:rPr lang="ru-RU" sz="2300" baseline="30000" dirty="0"/>
              <a:t> </a:t>
            </a:r>
            <a:r>
              <a:rPr lang="en-US" sz="2300" dirty="0">
                <a:sym typeface="Symbol" pitchFamily="18" charset="2"/>
              </a:rPr>
              <a:t> </a:t>
            </a:r>
            <a:r>
              <a:rPr lang="ru-RU" sz="2300" dirty="0">
                <a:sym typeface="Symbol" pitchFamily="18" charset="2"/>
              </a:rPr>
              <a:t>= </a:t>
            </a:r>
            <a:r>
              <a:rPr lang="en-US" sz="2300" dirty="0"/>
              <a:t>T</a:t>
            </a:r>
            <a:r>
              <a:rPr lang="ru-RU" sz="2300" dirty="0">
                <a:sym typeface="Symbol" pitchFamily="18" charset="2"/>
              </a:rPr>
              <a:t>  и  =1).</a:t>
            </a:r>
            <a:endParaRPr lang="en-US" sz="23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300" dirty="0"/>
              <a:t> Дополнительные операции</a:t>
            </a:r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300" dirty="0"/>
              <a:t>T(n) </a:t>
            </a:r>
            <a:r>
              <a:rPr lang="en-US" sz="2300" dirty="0">
                <a:sym typeface="Symbol" pitchFamily="18" charset="2"/>
              </a:rPr>
              <a:t> </a:t>
            </a:r>
            <a:r>
              <a:rPr lang="en-US" sz="2300" dirty="0" err="1"/>
              <a:t>t</a:t>
            </a:r>
            <a:r>
              <a:rPr lang="en-US" sz="2300" baseline="-25000" dirty="0" err="1"/>
              <a:t>n</a:t>
            </a:r>
            <a:r>
              <a:rPr lang="ru-RU" sz="2300" baseline="30000" dirty="0"/>
              <a:t>0</a:t>
            </a:r>
            <a:r>
              <a:rPr lang="en-US" sz="2300" dirty="0">
                <a:sym typeface="Symbol" pitchFamily="18" charset="2"/>
              </a:rPr>
              <a:t> - </a:t>
            </a:r>
            <a:r>
              <a:rPr lang="ru-RU" sz="2300" dirty="0">
                <a:sym typeface="Symbol" pitchFamily="18" charset="2"/>
              </a:rPr>
              <a:t>создание таблицы,</a:t>
            </a:r>
            <a:endParaRPr lang="en-US" sz="2300" dirty="0">
              <a:sym typeface="Symbol" pitchFamily="18" charset="2"/>
            </a:endParaRPr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sz="2300" dirty="0">
                <a:sym typeface="Symbol" pitchFamily="18" charset="2"/>
              </a:rPr>
              <a:t></a:t>
            </a:r>
            <a:r>
              <a:rPr lang="ru-RU" sz="2300" baseline="-25000" dirty="0">
                <a:sym typeface="Symbol" pitchFamily="18" charset="2"/>
              </a:rPr>
              <a:t>0</a:t>
            </a:r>
            <a:r>
              <a:rPr lang="ru-RU" sz="2300" dirty="0">
                <a:sym typeface="Symbol" pitchFamily="18" charset="2"/>
              </a:rPr>
              <a:t>(</a:t>
            </a:r>
            <a:r>
              <a:rPr lang="en-US" sz="2300" dirty="0">
                <a:sym typeface="Symbol" pitchFamily="18" charset="2"/>
              </a:rPr>
              <a:t>T</a:t>
            </a:r>
            <a:r>
              <a:rPr lang="ru-RU" sz="2300" dirty="0">
                <a:sym typeface="Symbol" pitchFamily="18" charset="2"/>
              </a:rPr>
              <a:t>)</a:t>
            </a:r>
            <a:r>
              <a:rPr lang="en-US" sz="2300" dirty="0">
                <a:sym typeface="Symbol" pitchFamily="18" charset="2"/>
              </a:rPr>
              <a:t> </a:t>
            </a:r>
            <a:r>
              <a:rPr lang="ru-RU" sz="2300" dirty="0">
                <a:sym typeface="Symbol" pitchFamily="18" charset="2"/>
              </a:rPr>
              <a:t>-</a:t>
            </a:r>
            <a:r>
              <a:rPr lang="en-US" sz="2300" dirty="0">
                <a:sym typeface="Symbol" pitchFamily="18" charset="2"/>
              </a:rPr>
              <a:t> </a:t>
            </a:r>
            <a:r>
              <a:rPr lang="ru-RU" sz="2300" dirty="0">
                <a:sym typeface="Symbol" pitchFamily="18" charset="2"/>
              </a:rPr>
              <a:t>предикат проверки пустоты       (</a:t>
            </a:r>
            <a:r>
              <a:rPr lang="ru-RU" sz="2300" baseline="-25000" dirty="0">
                <a:sym typeface="Symbol" pitchFamily="18" charset="2"/>
              </a:rPr>
              <a:t>0</a:t>
            </a:r>
            <a:r>
              <a:rPr lang="ru-RU" sz="2300" dirty="0">
                <a:sym typeface="Symbol" pitchFamily="18" charset="2"/>
              </a:rPr>
              <a:t>(</a:t>
            </a:r>
            <a:r>
              <a:rPr lang="en-US" sz="2300" dirty="0">
                <a:sym typeface="Symbol" pitchFamily="18" charset="2"/>
              </a:rPr>
              <a:t>T</a:t>
            </a:r>
            <a:r>
              <a:rPr lang="ru-RU" sz="2300" dirty="0">
                <a:sym typeface="Symbol" pitchFamily="18" charset="2"/>
              </a:rPr>
              <a:t>)=1</a:t>
            </a:r>
            <a:r>
              <a:rPr lang="en-US" sz="2300" dirty="0">
                <a:sym typeface="Symbol" pitchFamily="18" charset="2"/>
              </a:rPr>
              <a:t> </a:t>
            </a:r>
            <a:r>
              <a:rPr lang="ru-RU" sz="2300" dirty="0">
                <a:sym typeface="Symbol" pitchFamily="18" charset="2"/>
              </a:rPr>
              <a:t>при  </a:t>
            </a:r>
            <a:r>
              <a:rPr lang="en-US" sz="2300" dirty="0">
                <a:sym typeface="Symbol" pitchFamily="18" charset="2"/>
              </a:rPr>
              <a:t>k=0</a:t>
            </a:r>
            <a:r>
              <a:rPr lang="ru-RU" sz="2300" dirty="0">
                <a:sym typeface="Symbol" pitchFamily="18" charset="2"/>
              </a:rPr>
              <a:t>),</a:t>
            </a:r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sz="2300" dirty="0">
                <a:sym typeface="Symbol" pitchFamily="18" charset="2"/>
              </a:rPr>
              <a:t>(</a:t>
            </a:r>
            <a:r>
              <a:rPr lang="en-US" sz="2300" dirty="0">
                <a:sym typeface="Symbol" pitchFamily="18" charset="2"/>
              </a:rPr>
              <a:t>T</a:t>
            </a:r>
            <a:r>
              <a:rPr lang="ru-RU" sz="2300" dirty="0">
                <a:sym typeface="Symbol" pitchFamily="18" charset="2"/>
              </a:rPr>
              <a:t>)</a:t>
            </a:r>
            <a:r>
              <a:rPr lang="en-US" sz="2300" dirty="0">
                <a:sym typeface="Symbol" pitchFamily="18" charset="2"/>
              </a:rPr>
              <a:t> </a:t>
            </a:r>
            <a:r>
              <a:rPr lang="ru-RU" sz="2300" dirty="0">
                <a:sym typeface="Symbol" pitchFamily="18" charset="2"/>
              </a:rPr>
              <a:t> -</a:t>
            </a:r>
            <a:r>
              <a:rPr lang="en-US" sz="2300" dirty="0">
                <a:sym typeface="Symbol" pitchFamily="18" charset="2"/>
              </a:rPr>
              <a:t> </a:t>
            </a:r>
            <a:r>
              <a:rPr lang="ru-RU" sz="2300" dirty="0">
                <a:sym typeface="Symbol" pitchFamily="18" charset="2"/>
              </a:rPr>
              <a:t>проверка переполнения памяти ((</a:t>
            </a:r>
            <a:r>
              <a:rPr lang="en-US" sz="2300" dirty="0">
                <a:sym typeface="Symbol" pitchFamily="18" charset="2"/>
              </a:rPr>
              <a:t>T</a:t>
            </a:r>
            <a:r>
              <a:rPr lang="ru-RU" sz="2300" dirty="0">
                <a:sym typeface="Symbol" pitchFamily="18" charset="2"/>
              </a:rPr>
              <a:t>) =1 </a:t>
            </a:r>
            <a:r>
              <a:rPr lang="en-US" sz="2300" dirty="0">
                <a:sym typeface="Symbol" pitchFamily="18" charset="2"/>
              </a:rPr>
              <a:t> </a:t>
            </a:r>
            <a:r>
              <a:rPr lang="ru-RU" sz="2300" dirty="0">
                <a:sym typeface="Symbol" pitchFamily="18" charset="2"/>
              </a:rPr>
              <a:t>при  </a:t>
            </a:r>
            <a:r>
              <a:rPr lang="en-US" sz="2300" dirty="0">
                <a:sym typeface="Symbol" pitchFamily="18" charset="2"/>
              </a:rPr>
              <a:t>k=n</a:t>
            </a:r>
            <a:r>
              <a:rPr lang="ru-RU" sz="2300" dirty="0">
                <a:sym typeface="Symbol" pitchFamily="18" charset="2"/>
              </a:rPr>
              <a:t>).</a:t>
            </a:r>
            <a:endParaRPr lang="en-US" sz="23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Ä"/>
            </a:pPr>
            <a:r>
              <a:rPr lang="ru-RU" sz="2300" dirty="0"/>
              <a:t> При завершении операции формируется код выполнения </a:t>
            </a:r>
            <a:r>
              <a:rPr lang="ru-RU" sz="2300" dirty="0">
                <a:sym typeface="Symbol" pitchFamily="18" charset="2"/>
              </a:rPr>
              <a:t></a:t>
            </a:r>
          </a:p>
          <a:p>
            <a:pPr marL="723900" lvl="1" indent="-279400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ru-RU" sz="2300" dirty="0"/>
              <a:t>=1</a:t>
            </a:r>
            <a:r>
              <a:rPr lang="en-US" sz="2300" dirty="0">
                <a:sym typeface="Symbol" pitchFamily="18" charset="2"/>
              </a:rPr>
              <a:t> – </a:t>
            </a:r>
            <a:r>
              <a:rPr lang="ru-RU" sz="2300" dirty="0">
                <a:sym typeface="Symbol" pitchFamily="18" charset="2"/>
              </a:rPr>
              <a:t>таблица пуста,</a:t>
            </a:r>
          </a:p>
          <a:p>
            <a:pPr marL="723900" lvl="1" indent="-279400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ru-RU" sz="2300" dirty="0"/>
              <a:t>=2</a:t>
            </a:r>
            <a:r>
              <a:rPr lang="en-US" sz="2300" dirty="0">
                <a:sym typeface="Symbol" pitchFamily="18" charset="2"/>
              </a:rPr>
              <a:t> – </a:t>
            </a:r>
            <a:r>
              <a:rPr lang="ru-RU" sz="2300" dirty="0">
                <a:sym typeface="Symbol" pitchFamily="18" charset="2"/>
              </a:rPr>
              <a:t>таблица заполнена,</a:t>
            </a:r>
          </a:p>
          <a:p>
            <a:pPr marL="723900" lvl="1" indent="-279400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ru-RU" sz="2300" dirty="0"/>
              <a:t>=3</a:t>
            </a:r>
            <a:r>
              <a:rPr lang="en-US" sz="2300" dirty="0">
                <a:sym typeface="Symbol" pitchFamily="18" charset="2"/>
              </a:rPr>
              <a:t> – </a:t>
            </a:r>
            <a:r>
              <a:rPr lang="ru-RU" sz="2300" dirty="0">
                <a:sym typeface="Symbol" pitchFamily="18" charset="2"/>
              </a:rPr>
              <a:t>записи в таблице нет,</a:t>
            </a:r>
          </a:p>
          <a:p>
            <a:pPr marL="723900" lvl="1" indent="-279400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ru-RU" sz="2300" dirty="0"/>
              <a:t>=4</a:t>
            </a:r>
            <a:r>
              <a:rPr lang="en-US" sz="2300" dirty="0">
                <a:sym typeface="Symbol" pitchFamily="18" charset="2"/>
              </a:rPr>
              <a:t> – </a:t>
            </a:r>
            <a:r>
              <a:rPr lang="ru-RU" sz="2300" dirty="0">
                <a:sym typeface="Symbol" pitchFamily="18" charset="2"/>
              </a:rPr>
              <a:t>запись в таблице уже есть</a:t>
            </a:r>
            <a:endParaRPr lang="en-US" sz="2300" dirty="0">
              <a:sym typeface="Symbol" pitchFamily="18" charset="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1052736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5. Формализация…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BD13E36-1A24-4AC1-9550-2DF4E43C52B6}" type="slidenum">
              <a:rPr lang="ru-RU" smtClean="0"/>
              <a:pPr/>
              <a:t>12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0472" y="1484784"/>
            <a:ext cx="95050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þ"/>
            </a:pPr>
            <a:r>
              <a:rPr lang="ru-RU" dirty="0"/>
              <a:t> </a:t>
            </a:r>
            <a:r>
              <a:rPr lang="ru-RU" sz="2600" dirty="0" smtClean="0"/>
              <a:t>Аксиомы (инварианты)</a:t>
            </a:r>
            <a:endParaRPr lang="ru-RU" sz="2600" dirty="0"/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600" dirty="0"/>
              <a:t>T=T(n) </a:t>
            </a:r>
            <a:r>
              <a:rPr lang="en-US" sz="2600" dirty="0">
                <a:sym typeface="Symbol" pitchFamily="18" charset="2"/>
              </a:rPr>
              <a:t> </a:t>
            </a:r>
            <a:r>
              <a:rPr lang="en-US" sz="2600" dirty="0"/>
              <a:t>t</a:t>
            </a:r>
            <a:r>
              <a:rPr lang="ru-RU" sz="2600" dirty="0"/>
              <a:t> =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en-US" sz="2600" dirty="0" err="1"/>
              <a:t>t</a:t>
            </a:r>
            <a:r>
              <a:rPr lang="en-US" sz="2600" baseline="-25000" dirty="0" err="1"/>
              <a:t>n</a:t>
            </a:r>
            <a:r>
              <a:rPr lang="ru-RU" sz="2600" baseline="30000" dirty="0"/>
              <a:t>0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и  </a:t>
            </a:r>
            <a:r>
              <a:rPr lang="ru-RU" sz="2600" baseline="-25000" dirty="0">
                <a:sym typeface="Symbol" pitchFamily="18" charset="2"/>
              </a:rPr>
              <a:t>0</a:t>
            </a:r>
            <a:r>
              <a:rPr lang="ru-RU" sz="2600" dirty="0">
                <a:sym typeface="Symbol" pitchFamily="18" charset="2"/>
              </a:rPr>
              <a:t>(</a:t>
            </a:r>
            <a:r>
              <a:rPr lang="en-US" sz="2600" dirty="0">
                <a:sym typeface="Symbol" pitchFamily="18" charset="2"/>
              </a:rPr>
              <a:t>t</a:t>
            </a:r>
            <a:r>
              <a:rPr lang="ru-RU" sz="2600" dirty="0">
                <a:sym typeface="Symbol" pitchFamily="18" charset="2"/>
              </a:rPr>
              <a:t>)=1 – </a:t>
            </a:r>
            <a:r>
              <a:rPr lang="ru-RU" sz="2600" dirty="0"/>
              <a:t>созданная таблица является пустой</a:t>
            </a:r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600" dirty="0"/>
              <a:t>T</a:t>
            </a:r>
            <a:r>
              <a:rPr lang="en-US" sz="2600" baseline="30000" dirty="0"/>
              <a:t>'</a:t>
            </a:r>
            <a:r>
              <a:rPr lang="en-US" sz="2600" dirty="0"/>
              <a:t>=</a:t>
            </a:r>
            <a:r>
              <a:rPr lang="en-US" sz="2600" dirty="0" err="1">
                <a:sym typeface="Symbol" pitchFamily="18" charset="2"/>
              </a:rPr>
              <a:t>T+z</a:t>
            </a:r>
            <a:r>
              <a:rPr lang="en-US" sz="2600" dirty="0">
                <a:sym typeface="Symbol" pitchFamily="18" charset="2"/>
              </a:rPr>
              <a:t>  </a:t>
            </a:r>
            <a:r>
              <a:rPr lang="ru-RU" sz="2600" dirty="0">
                <a:sym typeface="Symbol" pitchFamily="18" charset="2"/>
              </a:rPr>
              <a:t></a:t>
            </a:r>
            <a:r>
              <a:rPr lang="ru-RU" sz="2600" baseline="-25000" dirty="0">
                <a:sym typeface="Symbol" pitchFamily="18" charset="2"/>
              </a:rPr>
              <a:t>0</a:t>
            </a:r>
            <a:r>
              <a:rPr lang="ru-RU" sz="2600" dirty="0">
                <a:sym typeface="Symbol" pitchFamily="18" charset="2"/>
              </a:rPr>
              <a:t>(</a:t>
            </a:r>
            <a:r>
              <a:rPr lang="en-US" sz="2600" dirty="0">
                <a:sym typeface="Symbol" pitchFamily="18" charset="2"/>
              </a:rPr>
              <a:t>t</a:t>
            </a:r>
            <a:r>
              <a:rPr lang="en-US" sz="2600" baseline="30000" dirty="0"/>
              <a:t>'</a:t>
            </a:r>
            <a:r>
              <a:rPr lang="ru-RU" sz="2600" dirty="0">
                <a:sym typeface="Symbol" pitchFamily="18" charset="2"/>
              </a:rPr>
              <a:t>)=</a:t>
            </a:r>
            <a:r>
              <a:rPr lang="en-US" sz="2600" dirty="0">
                <a:sym typeface="Symbol" pitchFamily="18" charset="2"/>
              </a:rPr>
              <a:t>0</a:t>
            </a:r>
            <a:r>
              <a:rPr lang="ru-RU" sz="2600" dirty="0">
                <a:sym typeface="Symbol" pitchFamily="18" charset="2"/>
              </a:rPr>
              <a:t> –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таблица после операции вставки не пуста</a:t>
            </a:r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600" dirty="0"/>
              <a:t>T</a:t>
            </a:r>
            <a:r>
              <a:rPr lang="en-US" sz="2600" baseline="30000" dirty="0"/>
              <a:t>'</a:t>
            </a:r>
            <a:r>
              <a:rPr lang="en-US" sz="2600" dirty="0"/>
              <a:t>=</a:t>
            </a:r>
            <a:r>
              <a:rPr lang="en-US" sz="2600" dirty="0">
                <a:sym typeface="Symbol" pitchFamily="18" charset="2"/>
              </a:rPr>
              <a:t>T</a:t>
            </a:r>
            <a:r>
              <a:rPr lang="ru-RU" sz="2600" dirty="0">
                <a:sym typeface="Symbol" pitchFamily="18" charset="2"/>
              </a:rPr>
              <a:t>-</a:t>
            </a:r>
            <a:r>
              <a:rPr lang="en-US" sz="2600" dirty="0">
                <a:sym typeface="Symbol" pitchFamily="18" charset="2"/>
              </a:rPr>
              <a:t>k   </a:t>
            </a:r>
            <a:r>
              <a:rPr lang="ru-RU" sz="2600" dirty="0">
                <a:sym typeface="Symbol" pitchFamily="18" charset="2"/>
              </a:rPr>
              <a:t>(</a:t>
            </a:r>
            <a:r>
              <a:rPr lang="en-US" sz="2600" dirty="0">
                <a:sym typeface="Symbol" pitchFamily="18" charset="2"/>
              </a:rPr>
              <a:t>t</a:t>
            </a:r>
            <a:r>
              <a:rPr lang="en-US" sz="2600" baseline="30000" dirty="0"/>
              <a:t>'</a:t>
            </a:r>
            <a:r>
              <a:rPr lang="ru-RU" sz="2600" dirty="0">
                <a:sym typeface="Symbol" pitchFamily="18" charset="2"/>
              </a:rPr>
              <a:t>)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=</a:t>
            </a:r>
            <a:r>
              <a:rPr lang="en-US" sz="2600" dirty="0">
                <a:sym typeface="Symbol" pitchFamily="18" charset="2"/>
              </a:rPr>
              <a:t>0 </a:t>
            </a:r>
            <a:r>
              <a:rPr lang="ru-RU" sz="2600" dirty="0">
                <a:sym typeface="Symbol" pitchFamily="18" charset="2"/>
              </a:rPr>
              <a:t>–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таблица после исключения записи не полна</a:t>
            </a:r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600" dirty="0"/>
              <a:t>(t+&lt;</a:t>
            </a:r>
            <a:r>
              <a:rPr lang="en-US" sz="2600" dirty="0" err="1"/>
              <a:t>k,a</a:t>
            </a:r>
            <a:r>
              <a:rPr lang="en-US" sz="2600" dirty="0"/>
              <a:t>&gt;)[k]</a:t>
            </a:r>
            <a:r>
              <a:rPr lang="en-US" sz="2600" dirty="0">
                <a:sym typeface="Symbol" pitchFamily="18" charset="2"/>
              </a:rPr>
              <a:t></a:t>
            </a:r>
            <a:r>
              <a:rPr lang="ru-RU" sz="2600" dirty="0" err="1">
                <a:cs typeface="Times New Roman" pitchFamily="18" charset="0"/>
                <a:sym typeface="Symbol" pitchFamily="18" charset="2"/>
              </a:rPr>
              <a:t>æ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–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после вставки записи в таблице поиск этой </a:t>
            </a:r>
            <a:r>
              <a:rPr lang="ru-RU" sz="2600" dirty="0" smtClean="0">
                <a:sym typeface="Symbol" pitchFamily="18" charset="2"/>
              </a:rPr>
              <a:t>же записи </a:t>
            </a:r>
            <a:r>
              <a:rPr lang="ru-RU" sz="2600" dirty="0">
                <a:sym typeface="Symbol" pitchFamily="18" charset="2"/>
              </a:rPr>
              <a:t>должен быть успешным</a:t>
            </a:r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600" dirty="0"/>
              <a:t>(t</a:t>
            </a:r>
            <a:r>
              <a:rPr lang="ru-RU" sz="2600" dirty="0"/>
              <a:t>-</a:t>
            </a:r>
            <a:r>
              <a:rPr lang="en-US" sz="2600" dirty="0"/>
              <a:t>k)[k]</a:t>
            </a:r>
            <a:r>
              <a:rPr lang="ru-RU" sz="2600" dirty="0" err="1">
                <a:sym typeface="Symbol" pitchFamily="18" charset="2"/>
              </a:rPr>
              <a:t>=</a:t>
            </a:r>
            <a:r>
              <a:rPr lang="ru-RU" sz="2600" dirty="0" err="1">
                <a:cs typeface="Times New Roman" pitchFamily="18" charset="0"/>
                <a:sym typeface="Symbol" pitchFamily="18" charset="2"/>
              </a:rPr>
              <a:t>æ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–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после удалении записи в таблице данная </a:t>
            </a:r>
            <a:r>
              <a:rPr lang="ru-RU" sz="2600" dirty="0" smtClean="0">
                <a:sym typeface="Symbol" pitchFamily="18" charset="2"/>
              </a:rPr>
              <a:t>запись должна </a:t>
            </a:r>
            <a:r>
              <a:rPr lang="ru-RU" sz="2600" dirty="0">
                <a:sym typeface="Symbol" pitchFamily="18" charset="2"/>
              </a:rPr>
              <a:t>отсутствовать</a:t>
            </a:r>
          </a:p>
          <a:p>
            <a:pPr marL="476250" lvl="1" indent="-1905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600" dirty="0"/>
              <a:t>k1</a:t>
            </a:r>
            <a:r>
              <a:rPr lang="en-US" sz="2600" dirty="0">
                <a:sym typeface="Symbol" pitchFamily="18" charset="2"/>
              </a:rPr>
              <a:t>k2  (t  k2)[k1]=t[k1]k2</a:t>
            </a:r>
            <a:r>
              <a:rPr lang="ru-RU" sz="2600" dirty="0">
                <a:sym typeface="Symbol" pitchFamily="18" charset="2"/>
              </a:rPr>
              <a:t> 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–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результат поиска не зависит от операций вставки и удаления записей с другими ключами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1052736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5. Формализация…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3B294CD9-4E1E-4B2D-9BE8-5C319BF6F19C}" type="slidenum">
              <a:rPr lang="ru-RU" smtClean="0"/>
              <a:pPr/>
              <a:t>13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2480" y="1628800"/>
            <a:ext cx="9289032" cy="351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þ"/>
            </a:pPr>
            <a:r>
              <a:rPr lang="ru-RU" dirty="0"/>
              <a:t> </a:t>
            </a:r>
            <a:r>
              <a:rPr lang="ru-RU" sz="2800" dirty="0"/>
              <a:t>Теоретико-множественные операции</a:t>
            </a:r>
          </a:p>
          <a:p>
            <a:pPr marL="47625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/>
              <a:t>T </a:t>
            </a:r>
            <a:r>
              <a:rPr lang="en-US" sz="2800" b="1" dirty="0">
                <a:sym typeface="Symbol" pitchFamily="18" charset="2"/>
              </a:rPr>
              <a:t> </a:t>
            </a:r>
            <a:r>
              <a:rPr lang="en-US" sz="2800" dirty="0"/>
              <a:t>T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/>
              <a:t>T </a:t>
            </a:r>
            <a:r>
              <a:rPr lang="en-US" sz="2800" dirty="0">
                <a:sym typeface="Symbol" pitchFamily="18" charset="2"/>
              </a:rPr>
              <a:t>- </a:t>
            </a:r>
            <a:r>
              <a:rPr lang="ru-RU" sz="2800" dirty="0">
                <a:sym typeface="Symbol" pitchFamily="18" charset="2"/>
              </a:rPr>
              <a:t>объединение таблиц,</a:t>
            </a:r>
            <a:endParaRPr lang="en-US" sz="2800" dirty="0">
              <a:sym typeface="Symbol" pitchFamily="18" charset="2"/>
            </a:endParaRPr>
          </a:p>
          <a:p>
            <a:pPr marL="47625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/>
              <a:t>T </a:t>
            </a:r>
            <a:r>
              <a:rPr lang="en-US" sz="2800" b="1" dirty="0">
                <a:sym typeface="Symbol" pitchFamily="18" charset="2"/>
              </a:rPr>
              <a:t> </a:t>
            </a:r>
            <a:r>
              <a:rPr lang="en-US" sz="2800" dirty="0"/>
              <a:t>T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/>
              <a:t>T </a:t>
            </a:r>
            <a:r>
              <a:rPr lang="en-US" sz="2800" dirty="0">
                <a:sym typeface="Symbol" pitchFamily="18" charset="2"/>
              </a:rPr>
              <a:t>- </a:t>
            </a:r>
            <a:r>
              <a:rPr lang="ru-RU" sz="2800" dirty="0">
                <a:sym typeface="Symbol" pitchFamily="18" charset="2"/>
              </a:rPr>
              <a:t>пересечение таблиц,</a:t>
            </a:r>
          </a:p>
          <a:p>
            <a:pPr marL="47625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/>
              <a:t>T </a:t>
            </a:r>
            <a:r>
              <a:rPr lang="ru-RU" sz="2800" dirty="0"/>
              <a:t> </a:t>
            </a:r>
            <a:r>
              <a:rPr lang="ru-RU" sz="2800" b="1" dirty="0">
                <a:cs typeface="Times New Roman" pitchFamily="18" charset="0"/>
                <a:sym typeface="Symbol" pitchFamily="18" charset="2"/>
              </a:rPr>
              <a:t>–</a:t>
            </a:r>
            <a:r>
              <a:rPr lang="ru-RU" sz="2800" dirty="0"/>
              <a:t> </a:t>
            </a:r>
            <a:r>
              <a:rPr lang="en-US" sz="2800" b="1" dirty="0">
                <a:sym typeface="Symbol" pitchFamily="18" charset="2"/>
              </a:rPr>
              <a:t> </a:t>
            </a:r>
            <a:r>
              <a:rPr lang="en-US" sz="2800" dirty="0"/>
              <a:t>T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/>
              <a:t>T </a:t>
            </a:r>
            <a:r>
              <a:rPr lang="en-US" sz="2800" dirty="0">
                <a:sym typeface="Symbol" pitchFamily="18" charset="2"/>
              </a:rPr>
              <a:t>- </a:t>
            </a:r>
            <a:r>
              <a:rPr lang="ru-RU" sz="2800" dirty="0">
                <a:sym typeface="Symbol" pitchFamily="18" charset="2"/>
              </a:rPr>
              <a:t>вычитание таблиц.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6"/>
            </a:pPr>
            <a:r>
              <a:rPr lang="ru-RU" sz="2800" dirty="0"/>
              <a:t>  Аксиомы ?</a:t>
            </a:r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pitchFamily="2" charset="2"/>
              <a:buChar char="Ä"/>
            </a:pPr>
            <a:r>
              <a:rPr lang="ru-RU" sz="2800" dirty="0">
                <a:sym typeface="Math5" pitchFamily="2" charset="2"/>
              </a:rPr>
              <a:t> Развитие табличного способа представления данных приводит к </a:t>
            </a:r>
            <a:r>
              <a:rPr lang="ru-RU" sz="2800" i="1" dirty="0">
                <a:sym typeface="Math5" pitchFamily="2" charset="2"/>
              </a:rPr>
              <a:t>реляционным базам данных.</a:t>
            </a:r>
            <a:endParaRPr lang="ru-RU" sz="2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5. Формализация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14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6. </a:t>
            </a:r>
            <a:r>
              <a:rPr lang="ru-RU" sz="2800" b="1" dirty="0" smtClean="0">
                <a:cs typeface="Times New Roman" panose="02020603050405020304" pitchFamily="18" charset="0"/>
              </a:rPr>
              <a:t>Заключение…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00472" y="1592096"/>
            <a:ext cx="9433048" cy="24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00" b="1" u="sng" dirty="0"/>
              <a:t>Варианты расширения понятия таблицы </a:t>
            </a:r>
          </a:p>
          <a:p>
            <a:pPr marL="571500" lvl="1" indent="-285750">
              <a:lnSpc>
                <a:spcPct val="10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ru-RU" sz="2600" dirty="0"/>
              <a:t>Наличие нескольких ключей</a:t>
            </a:r>
          </a:p>
          <a:p>
            <a:pPr marL="571500" lvl="1" indent="-285750">
              <a:lnSpc>
                <a:spcPct val="10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ru-RU" sz="2600" dirty="0"/>
              <a:t>Доступ по телу записей</a:t>
            </a:r>
          </a:p>
          <a:p>
            <a:pPr marL="571500" lvl="1" indent="-285750">
              <a:lnSpc>
                <a:spcPct val="10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ru-RU" sz="2600" dirty="0"/>
              <a:t>Сложные запросы для поиска</a:t>
            </a:r>
          </a:p>
          <a:p>
            <a:pPr marL="571500" lvl="1" indent="-285750">
              <a:lnSpc>
                <a:spcPct val="10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ru-RU" sz="2600" dirty="0"/>
              <a:t>Дополнительные операции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3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15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00472" y="1628800"/>
            <a:ext cx="9433048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</a:pPr>
            <a:r>
              <a:rPr lang="ru-RU" sz="2600" b="1" u="sng" dirty="0"/>
              <a:t>Принципы реализации таблиц</a:t>
            </a:r>
          </a:p>
          <a:p>
            <a:pPr marL="666750" lvl="1" indent="-38100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>
                <a:cs typeface="Times New Roman" pitchFamily="18" charset="0"/>
              </a:rPr>
              <a:t>Операции над таблицей не определяют ( не предполагают ) тот или иной порядок размещения </a:t>
            </a:r>
            <a:r>
              <a:rPr lang="ru-RU" sz="2600" dirty="0"/>
              <a:t>записей</a:t>
            </a:r>
            <a:r>
              <a:rPr lang="ru-RU" sz="2600" dirty="0">
                <a:cs typeface="Times New Roman" pitchFamily="18" charset="0"/>
              </a:rPr>
              <a:t> в </a:t>
            </a:r>
            <a:r>
              <a:rPr lang="ru-RU" sz="2600" dirty="0"/>
              <a:t>памяти ЭВМ</a:t>
            </a:r>
            <a:r>
              <a:rPr lang="ru-RU" sz="2600" dirty="0">
                <a:cs typeface="Times New Roman" pitchFamily="18" charset="0"/>
              </a:rPr>
              <a:t>.</a:t>
            </a:r>
          </a:p>
          <a:p>
            <a:pPr marL="666750" lvl="1" indent="-38100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>
                <a:cs typeface="Times New Roman" pitchFamily="18" charset="0"/>
              </a:rPr>
              <a:t>Реализация таблицы должна способствовать быстрому выполнению операций (в основном</a:t>
            </a:r>
            <a:r>
              <a:rPr lang="ru-RU" sz="2600" dirty="0"/>
              <a:t>,</a:t>
            </a:r>
            <a:r>
              <a:rPr lang="ru-RU" sz="2600" dirty="0">
                <a:cs typeface="Times New Roman" pitchFamily="18" charset="0"/>
              </a:rPr>
              <a:t> доступ</a:t>
            </a:r>
            <a:r>
              <a:rPr lang="ru-RU" sz="2600" dirty="0"/>
              <a:t>а</a:t>
            </a:r>
            <a:r>
              <a:rPr lang="ru-RU" sz="2600" dirty="0">
                <a:cs typeface="Times New Roman" pitchFamily="18" charset="0"/>
              </a:rPr>
              <a:t>)</a:t>
            </a:r>
            <a:r>
              <a:rPr lang="ru-RU" sz="2600" dirty="0"/>
              <a:t> </a:t>
            </a:r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pitchFamily="2" charset="2"/>
              <a:buChar char="Ä"/>
            </a:pPr>
            <a:r>
              <a:rPr lang="ru-RU" sz="2600" dirty="0">
                <a:sym typeface="Math5" pitchFamily="2" charset="2"/>
              </a:rPr>
              <a:t> Свобода в размещении записей позволяет разработать </a:t>
            </a:r>
            <a:r>
              <a:rPr lang="ru-RU" sz="2600" dirty="0">
                <a:cs typeface="Times New Roman" pitchFamily="18" charset="0"/>
                <a:sym typeface="Math5" pitchFamily="2" charset="2"/>
              </a:rPr>
              <a:t>несколько способов  организации таблиц</a:t>
            </a:r>
            <a:endParaRPr lang="ru-RU" sz="2600" dirty="0">
              <a:sym typeface="Math5" pitchFamily="2" charset="2"/>
            </a:endParaRPr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pitchFamily="2" charset="2"/>
              <a:buChar char="Ä"/>
            </a:pPr>
            <a:r>
              <a:rPr lang="ru-RU" sz="2600" dirty="0">
                <a:sym typeface="Math5" pitchFamily="2" charset="2"/>
              </a:rPr>
              <a:t> </a:t>
            </a:r>
            <a:r>
              <a:rPr lang="ru-RU" sz="2600" dirty="0">
                <a:cs typeface="Times New Roman" pitchFamily="18" charset="0"/>
                <a:sym typeface="Math5" pitchFamily="2" charset="2"/>
              </a:rPr>
              <a:t>Введение различных способов предполагает явное или неявное существование разных типовых ситуаций при использовании таблиц</a:t>
            </a:r>
            <a:endParaRPr lang="ru-RU" sz="2600" dirty="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6. </a:t>
            </a:r>
            <a:r>
              <a:rPr lang="ru-RU" sz="2800" b="1" dirty="0" smtClean="0">
                <a:cs typeface="Times New Roman" panose="02020603050405020304" pitchFamily="18" charset="0"/>
              </a:rPr>
              <a:t>Заключение…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3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16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0472" y="1556792"/>
            <a:ext cx="8410128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15000"/>
              </a:spcBef>
            </a:pPr>
            <a:r>
              <a:rPr lang="ru-RU" sz="2600" b="1" dirty="0"/>
              <a:t>Идея похода </a:t>
            </a:r>
            <a:r>
              <a:rPr lang="ru-RU" sz="2600" dirty="0"/>
              <a:t>(пример) – начальное накопление списка слов при изучении иностранного языка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48544" y="2420888"/>
            <a:ext cx="1656184" cy="38605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82800" bIns="82800">
            <a:spAutoFit/>
          </a:bodyPr>
          <a:lstStyle/>
          <a:p>
            <a:pPr indent="180000" defTabSz="720000">
              <a:tabLst>
                <a:tab pos="0" algn="l"/>
              </a:tabLst>
            </a:pPr>
            <a:r>
              <a:rPr lang="en-US" sz="4000" b="1" dirty="0">
                <a:solidFill>
                  <a:schemeClr val="tx1"/>
                </a:solidFill>
              </a:rPr>
              <a:t>…</a:t>
            </a:r>
          </a:p>
          <a:p>
            <a:pPr indent="180000" defTabSz="720000">
              <a:tabLst>
                <a:tab pos="0" algn="l"/>
              </a:tabLst>
            </a:pPr>
            <a:r>
              <a:rPr lang="en-US" sz="4000" dirty="0">
                <a:solidFill>
                  <a:schemeClr val="tx1"/>
                </a:solidFill>
              </a:rPr>
              <a:t>one</a:t>
            </a:r>
          </a:p>
          <a:p>
            <a:pPr indent="180000" defTabSz="720000">
              <a:tabLst>
                <a:tab pos="0" algn="l"/>
              </a:tabLst>
            </a:pPr>
            <a:r>
              <a:rPr lang="en-US" sz="4000" dirty="0">
                <a:solidFill>
                  <a:schemeClr val="tx1"/>
                </a:solidFill>
              </a:rPr>
              <a:t>two</a:t>
            </a:r>
          </a:p>
          <a:p>
            <a:pPr indent="180000" defTabSz="720000">
              <a:tabLst>
                <a:tab pos="0" algn="l"/>
              </a:tabLst>
            </a:pPr>
            <a:r>
              <a:rPr lang="en-US" sz="4000" dirty="0">
                <a:solidFill>
                  <a:schemeClr val="tx1"/>
                </a:solidFill>
              </a:rPr>
              <a:t>three</a:t>
            </a:r>
          </a:p>
          <a:p>
            <a:pPr indent="180000" defTabSz="720000">
              <a:tabLst>
                <a:tab pos="0" algn="l"/>
              </a:tabLst>
            </a:pPr>
            <a:r>
              <a:rPr lang="en-US" sz="4000" dirty="0">
                <a:solidFill>
                  <a:schemeClr val="tx1"/>
                </a:solidFill>
              </a:rPr>
              <a:t>four</a:t>
            </a:r>
          </a:p>
          <a:p>
            <a:pPr indent="180000" defTabSz="720000">
              <a:tabLst>
                <a:tab pos="0" algn="l"/>
              </a:tabLst>
            </a:pPr>
            <a:r>
              <a:rPr lang="en-US" sz="4000" b="1" dirty="0">
                <a:solidFill>
                  <a:schemeClr val="tx1"/>
                </a:solidFill>
              </a:rPr>
              <a:t>…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648744" y="2636912"/>
            <a:ext cx="7056784" cy="28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100000"/>
              </a:lnSpc>
              <a:spcBef>
                <a:spcPct val="1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600" b="1" dirty="0"/>
              <a:t>Поиск</a:t>
            </a:r>
            <a:r>
              <a:rPr lang="ru-RU" sz="2600" dirty="0"/>
              <a:t> – линейный (последовательный)</a:t>
            </a:r>
            <a:br>
              <a:rPr lang="ru-RU" sz="2600" dirty="0"/>
            </a:br>
            <a:r>
              <a:rPr lang="ru-RU" sz="2600" dirty="0"/>
              <a:t>               просмотр</a:t>
            </a:r>
          </a:p>
          <a:p>
            <a:pPr marL="381000" indent="-381000">
              <a:lnSpc>
                <a:spcPct val="100000"/>
              </a:lnSpc>
              <a:spcBef>
                <a:spcPct val="1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600" b="1" dirty="0"/>
              <a:t>Вставка</a:t>
            </a:r>
            <a:r>
              <a:rPr lang="ru-RU" sz="2600" dirty="0"/>
              <a:t> – добавление в коней списка</a:t>
            </a:r>
          </a:p>
          <a:p>
            <a:pPr marL="381000" indent="-381000">
              <a:lnSpc>
                <a:spcPct val="100000"/>
              </a:lnSpc>
              <a:spcBef>
                <a:spcPct val="1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600" b="1" dirty="0"/>
              <a:t>Удаление</a:t>
            </a:r>
            <a:r>
              <a:rPr lang="ru-RU" sz="2600" dirty="0"/>
              <a:t> – исключение (стирание) с уплотнением (</a:t>
            </a:r>
            <a:r>
              <a:rPr lang="en-US" sz="2600" dirty="0"/>
              <a:t>ex., </a:t>
            </a:r>
            <a:r>
              <a:rPr lang="ru-RU" sz="2600" dirty="0"/>
              <a:t>путем переписыванием последней записи в удаляемую строку)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cs typeface="Times New Roman" panose="02020603050405020304" pitchFamily="18" charset="0"/>
              </a:rPr>
              <a:t>Общая характеристика подхода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12840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17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 Реализация – структура записи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72480" y="1689100"/>
            <a:ext cx="8856984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 err="1">
                <a:latin typeface="Courier New Cyr" pitchFamily="49" charset="-52"/>
              </a:rPr>
              <a:t>class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TTabRecord</a:t>
            </a:r>
            <a:r>
              <a:rPr lang="ru-RU" sz="2400" dirty="0">
                <a:latin typeface="Courier New Cyr" pitchFamily="49" charset="-52"/>
              </a:rPr>
              <a:t> : </a:t>
            </a:r>
            <a:r>
              <a:rPr lang="ru-RU" sz="2400" dirty="0" err="1">
                <a:latin typeface="Courier New Cyr" pitchFamily="49" charset="-52"/>
              </a:rPr>
              <a:t>public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 smtClean="0">
                <a:latin typeface="Courier New Cyr" pitchFamily="49" charset="-52"/>
              </a:rPr>
              <a:t>TDatValue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smtClean="0">
                <a:latin typeface="Courier New Cyr" pitchFamily="49" charset="-52"/>
              </a:rPr>
              <a:t>{</a:t>
            </a:r>
            <a:endParaRPr lang="ru-RU" sz="2400" dirty="0">
              <a:latin typeface="Courier New Cyr" pitchFamily="49" charset="-52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protected</a:t>
            </a:r>
            <a:r>
              <a:rPr lang="ru-RU" sz="2400" dirty="0">
                <a:latin typeface="Courier New Cyr" pitchFamily="49" charset="-52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TKey</a:t>
            </a:r>
            <a:r>
              <a:rPr lang="ru-RU" sz="2400" dirty="0">
                <a:latin typeface="Courier New Cyr" pitchFamily="49" charset="-52"/>
              </a:rPr>
              <a:t>        </a:t>
            </a:r>
            <a:r>
              <a:rPr lang="ru-RU" sz="2400" dirty="0" err="1">
                <a:latin typeface="Courier New Cyr" pitchFamily="49" charset="-52"/>
              </a:rPr>
              <a:t>Key</a:t>
            </a:r>
            <a:r>
              <a:rPr lang="ru-RU" sz="2400" dirty="0">
                <a:latin typeface="Courier New Cyr" pitchFamily="49" charset="-52"/>
              </a:rPr>
              <a:t>;   // ключ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PTDatValue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pValue</a:t>
            </a:r>
            <a:r>
              <a:rPr lang="ru-RU" sz="2400" dirty="0">
                <a:latin typeface="Courier New Cyr" pitchFamily="49" charset="-52"/>
              </a:rPr>
              <a:t>; // указатель на значение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en-US" sz="2400" dirty="0">
                <a:latin typeface="Courier New Cyr" pitchFamily="49" charset="-52"/>
              </a:rPr>
              <a:t>public: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 Cyr" pitchFamily="49" charset="-52"/>
              </a:rPr>
              <a:t>    ...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 Cyr" pitchFamily="49" charset="-52"/>
              </a:rPr>
              <a:t>};</a:t>
            </a:r>
            <a:endParaRPr lang="ru-RU" sz="2400" dirty="0">
              <a:latin typeface="Courier New Cyr" pitchFamily="49" charset="-52"/>
            </a:endParaRPr>
          </a:p>
          <a:p>
            <a:pPr>
              <a:spcBef>
                <a:spcPct val="15000"/>
              </a:spcBef>
            </a:pPr>
            <a:r>
              <a:rPr lang="ru-RU" sz="2600" dirty="0"/>
              <a:t>Изложение материала проводится на примере значений </a:t>
            </a:r>
            <a:endParaRPr lang="ru-RU" sz="2600" dirty="0" smtClean="0"/>
          </a:p>
          <a:p>
            <a:pPr>
              <a:spcBef>
                <a:spcPct val="15000"/>
              </a:spcBef>
            </a:pPr>
            <a:r>
              <a:rPr lang="ru-RU" sz="2600" dirty="0" smtClean="0"/>
              <a:t>типа </a:t>
            </a:r>
            <a:r>
              <a:rPr lang="en-US" sz="2600" dirty="0" err="1"/>
              <a:t>TWord</a:t>
            </a:r>
            <a:endParaRPr lang="ru-RU" sz="2600" dirty="0">
              <a:latin typeface="Courier New Cyr" pitchFamily="49" charset="-52"/>
            </a:endParaRPr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10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288" y="1700808"/>
            <a:ext cx="610520" cy="488183"/>
          </a:xfrm>
          <a:prstGeom prst="rect">
            <a:avLst/>
          </a:prstGeom>
          <a:noFill/>
        </p:spPr>
      </p:pic>
      <p:pic>
        <p:nvPicPr>
          <p:cNvPr id="11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696" y="4725144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18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2390332"/>
              </p:ext>
            </p:extLst>
          </p:nvPr>
        </p:nvGraphicFramePr>
        <p:xfrm>
          <a:off x="776536" y="1916832"/>
          <a:ext cx="7972735" cy="3572668"/>
        </p:xfrm>
        <a:graphic>
          <a:graphicData uri="http://schemas.openxmlformats.org/presentationml/2006/ole">
            <p:oleObj spid="_x0000_s76805" name="Рисунок" r:id="rId4" imgW="3317240" imgH="1488440" progId="Word.Picture.8">
              <p:embed/>
            </p:oleObj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1191757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2. Реализация – структура хранения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19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1352600" y="1988840"/>
          <a:ext cx="1858963" cy="3822700"/>
        </p:xfrm>
        <a:graphic>
          <a:graphicData uri="http://schemas.openxmlformats.org/presentationml/2006/ole">
            <p:oleObj spid="_x0000_s74757" name="Рисунок" r:id="rId4" imgW="1361440" imgH="2799080" progId="Word.Picture.8">
              <p:embed/>
            </p:oleObj>
          </a:graphicData>
        </a:graphic>
      </p:graphicFrame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4483150" y="1836440"/>
            <a:ext cx="3886200" cy="1066800"/>
          </a:xfrm>
          <a:prstGeom prst="wedgeRoundRectCallout">
            <a:avLst>
              <a:gd name="adj1" fmla="val -82843"/>
              <a:gd name="adj2" fmla="val 8928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/>
              <a:t>Абстрактный базовый класс – спецификации методов таблицы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483150" y="3417590"/>
            <a:ext cx="3886200" cy="1066800"/>
          </a:xfrm>
          <a:prstGeom prst="wedgeRoundRectCallout">
            <a:avLst>
              <a:gd name="adj1" fmla="val -83333"/>
              <a:gd name="adj2" fmla="val 46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/>
              <a:t>Абстрактный класс – </a:t>
            </a:r>
            <a:br>
              <a:rPr lang="ru-RU"/>
            </a:br>
            <a:r>
              <a:rPr lang="ru-RU"/>
              <a:t>управление структурой хранения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4483150" y="4960640"/>
            <a:ext cx="3886200" cy="1066800"/>
          </a:xfrm>
          <a:prstGeom prst="wedgeRoundRectCallout">
            <a:avLst>
              <a:gd name="adj1" fmla="val -83333"/>
              <a:gd name="adj2" fmla="val 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/>
              <a:t>Класс, обеспечивающий реализацию просматриваемых таблиц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2. Реализация – схема наследования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1064568" y="3789040"/>
            <a:ext cx="8420100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3200" b="1" i="1" dirty="0" smtClean="0">
                <a:cs typeface="Times New Roman" pitchFamily="18" charset="0"/>
              </a:rPr>
              <a:t>Организация доступа по имени (таблицы)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1064568" y="300866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Тема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3.1: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20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8032" y="1628800"/>
            <a:ext cx="9705528" cy="337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000" dirty="0"/>
              <a:t> </a:t>
            </a:r>
            <a:r>
              <a:rPr lang="ru-RU" sz="2600" u="sng" dirty="0"/>
              <a:t>Информационные методы </a:t>
            </a:r>
            <a:r>
              <a:rPr lang="ru-RU" sz="2600" dirty="0"/>
              <a:t> </a:t>
            </a:r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b="1" dirty="0" err="1"/>
              <a:t>IsEmpty</a:t>
            </a:r>
            <a:r>
              <a:rPr lang="en-US" sz="2600" dirty="0"/>
              <a:t>         </a:t>
            </a:r>
            <a:r>
              <a:rPr lang="en-US" sz="2600" dirty="0" smtClean="0"/>
              <a:t>  </a:t>
            </a:r>
            <a:r>
              <a:rPr lang="en-US" sz="2600" dirty="0"/>
              <a:t>– </a:t>
            </a:r>
            <a:r>
              <a:rPr lang="ru-RU" sz="2600" dirty="0"/>
              <a:t>проверить, не является ли таблица пустой</a:t>
            </a:r>
            <a:endParaRPr lang="en-US" sz="2600" dirty="0"/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b="1" dirty="0" err="1"/>
              <a:t>IsFull</a:t>
            </a:r>
            <a:r>
              <a:rPr lang="en-US" sz="2600" dirty="0"/>
              <a:t>                – </a:t>
            </a:r>
            <a:r>
              <a:rPr lang="ru-RU" sz="2600" dirty="0"/>
              <a:t>проверить, не является ли таблица полной</a:t>
            </a:r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b="1" dirty="0" err="1"/>
              <a:t>GetDataCount</a:t>
            </a:r>
            <a:r>
              <a:rPr lang="en-US" sz="2600" dirty="0"/>
              <a:t>  – </a:t>
            </a:r>
            <a:r>
              <a:rPr lang="ru-RU" sz="2600" dirty="0"/>
              <a:t>получить количество записей в таблице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</a:t>
            </a:r>
            <a:r>
              <a:rPr lang="ru-RU" sz="2600" u="sng" dirty="0"/>
              <a:t>Методы доступа к значениям в списке</a:t>
            </a:r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b="1" dirty="0" err="1"/>
              <a:t>GetKey</a:t>
            </a:r>
            <a:r>
              <a:rPr lang="en-US" sz="2600" b="1" dirty="0"/>
              <a:t> </a:t>
            </a:r>
            <a:r>
              <a:rPr lang="en-US" sz="2600" dirty="0"/>
              <a:t>        – </a:t>
            </a:r>
            <a:r>
              <a:rPr lang="ru-RU" sz="2600" dirty="0"/>
              <a:t>получить значение ключа текущей записи</a:t>
            </a:r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b="1" dirty="0" err="1"/>
              <a:t>GetDatValue</a:t>
            </a:r>
            <a:r>
              <a:rPr lang="en-US" sz="2600" dirty="0"/>
              <a:t> – </a:t>
            </a:r>
            <a:r>
              <a:rPr lang="ru-RU" sz="2600" dirty="0"/>
              <a:t>получить указатель на значение текущей записи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2. Реализация – класс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TTable</a:t>
            </a:r>
            <a:r>
              <a:rPr lang="ru-RU" sz="2800" b="1" dirty="0" smtClean="0">
                <a:cs typeface="Times New Roman" panose="02020603050405020304" pitchFamily="18" charset="0"/>
              </a:rPr>
              <a:t>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5275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21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0472" y="1628800"/>
            <a:ext cx="9705528" cy="313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</a:t>
            </a:r>
            <a:r>
              <a:rPr lang="ru-RU" sz="2600" u="sng" dirty="0"/>
              <a:t>Методы навигации по таблице</a:t>
            </a:r>
            <a:r>
              <a:rPr lang="ru-RU" sz="2600" dirty="0"/>
              <a:t>  (</a:t>
            </a:r>
            <a:r>
              <a:rPr lang="ru-RU" sz="2600" b="1" i="1" dirty="0"/>
              <a:t>итератор</a:t>
            </a:r>
            <a:r>
              <a:rPr lang="ru-RU" sz="2600" dirty="0"/>
              <a:t>)</a:t>
            </a:r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b="1" dirty="0"/>
              <a:t>Reset </a:t>
            </a:r>
            <a:r>
              <a:rPr lang="en-US" sz="2600" dirty="0"/>
              <a:t>       </a:t>
            </a:r>
            <a:r>
              <a:rPr lang="en-US" sz="2600" dirty="0" smtClean="0"/>
              <a:t>   </a:t>
            </a:r>
            <a:r>
              <a:rPr lang="en-US" sz="2600" dirty="0"/>
              <a:t>– </a:t>
            </a:r>
            <a:r>
              <a:rPr lang="ru-RU" sz="2600" dirty="0"/>
              <a:t>установить текущую позицию на первую запись</a:t>
            </a:r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b="1" dirty="0" err="1"/>
              <a:t>GoNext</a:t>
            </a:r>
            <a:r>
              <a:rPr lang="en-US" sz="2600" dirty="0"/>
              <a:t>  </a:t>
            </a:r>
            <a:r>
              <a:rPr lang="ru-RU" sz="2600" dirty="0"/>
              <a:t>      </a:t>
            </a:r>
            <a:r>
              <a:rPr lang="en-US" sz="2600" dirty="0"/>
              <a:t>– </a:t>
            </a:r>
            <a:r>
              <a:rPr lang="ru-RU" sz="2600" dirty="0"/>
              <a:t>переместить тек. позицию на следующую запись</a:t>
            </a:r>
            <a:endParaRPr lang="en-US" sz="2600" dirty="0"/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b="1" dirty="0" err="1"/>
              <a:t>IsTabEnded</a:t>
            </a:r>
            <a:r>
              <a:rPr lang="en-US" sz="2600" dirty="0"/>
              <a:t> – </a:t>
            </a:r>
            <a:r>
              <a:rPr lang="ru-RU" sz="2600" dirty="0"/>
              <a:t>проверка завершения таблицы (под ситуацией</a:t>
            </a:r>
            <a:br>
              <a:rPr lang="ru-RU" sz="2600" dirty="0"/>
            </a:br>
            <a:r>
              <a:rPr lang="ru-RU" sz="2600" dirty="0" smtClean="0"/>
              <a:t>завершения </a:t>
            </a:r>
            <a:r>
              <a:rPr lang="ru-RU" sz="2600" dirty="0"/>
              <a:t>таблицы понимается состояние </a:t>
            </a:r>
            <a:r>
              <a:rPr lang="ru-RU" sz="2600" dirty="0" smtClean="0"/>
              <a:t>после</a:t>
            </a:r>
            <a:r>
              <a:rPr lang="en-US" sz="2600" dirty="0" smtClean="0"/>
              <a:t>  </a:t>
            </a:r>
            <a:r>
              <a:rPr lang="ru-RU" sz="2600" dirty="0" smtClean="0"/>
              <a:t>применения</a:t>
            </a:r>
            <a:r>
              <a:rPr lang="en-US" sz="2600" dirty="0" smtClean="0"/>
              <a:t> </a:t>
            </a:r>
            <a:r>
              <a:rPr lang="en-US" sz="2600" dirty="0" err="1" smtClean="0"/>
              <a:t>GoNext</a:t>
            </a:r>
            <a:r>
              <a:rPr lang="ru-RU" sz="2600" dirty="0" smtClean="0"/>
              <a:t> </a:t>
            </a:r>
            <a:r>
              <a:rPr lang="ru-RU" sz="2600" dirty="0"/>
              <a:t>для текущей позиции, установленной на </a:t>
            </a:r>
            <a:r>
              <a:rPr lang="ru-RU" sz="2600" dirty="0" smtClean="0"/>
              <a:t>последней </a:t>
            </a:r>
            <a:r>
              <a:rPr lang="ru-RU" sz="2600" dirty="0"/>
              <a:t>записи таблицы</a:t>
            </a:r>
            <a:r>
              <a:rPr lang="en-US" sz="2600" dirty="0"/>
              <a:t>)</a:t>
            </a:r>
            <a:endParaRPr lang="ru-RU" sz="2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2. Реализация – класс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TTable</a:t>
            </a:r>
            <a:r>
              <a:rPr lang="ru-RU" sz="2800" b="1" dirty="0" smtClean="0">
                <a:cs typeface="Times New Roman" panose="02020603050405020304" pitchFamily="18" charset="0"/>
              </a:rPr>
              <a:t>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22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44488" y="1556792"/>
            <a:ext cx="8486328" cy="19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</a:t>
            </a:r>
            <a:r>
              <a:rPr lang="ru-RU" sz="2600" u="sng" dirty="0"/>
              <a:t>Методы обработки таблицы</a:t>
            </a:r>
            <a:endParaRPr lang="ru-RU" sz="2600" dirty="0"/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</a:rPr>
              <a:t>FindRecord</a:t>
            </a:r>
            <a:r>
              <a:rPr lang="en-US" sz="2600" dirty="0"/>
              <a:t> – </a:t>
            </a:r>
            <a:r>
              <a:rPr lang="ru-RU" sz="2600" dirty="0"/>
              <a:t>поиск записи по значению ключа,</a:t>
            </a:r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</a:rPr>
              <a:t>InsRecord</a:t>
            </a:r>
            <a:r>
              <a:rPr lang="ru-RU" sz="2600" dirty="0"/>
              <a:t> </a:t>
            </a:r>
            <a:r>
              <a:rPr lang="en-US" sz="2600" dirty="0"/>
              <a:t>  – </a:t>
            </a:r>
            <a:r>
              <a:rPr lang="ru-RU" sz="2600" dirty="0"/>
              <a:t>вставка записи в таблицу,</a:t>
            </a:r>
            <a:endParaRPr lang="en-US" sz="2600" dirty="0"/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</a:rPr>
              <a:t>DelRecord</a:t>
            </a:r>
            <a:r>
              <a:rPr lang="en-US" sz="2600" dirty="0"/>
              <a:t> </a:t>
            </a:r>
            <a:r>
              <a:rPr lang="ru-RU" sz="2600" dirty="0"/>
              <a:t> </a:t>
            </a:r>
            <a:r>
              <a:rPr lang="en-US" sz="2600" dirty="0"/>
              <a:t>–</a:t>
            </a:r>
            <a:r>
              <a:rPr lang="ru-RU" sz="2600" dirty="0"/>
              <a:t> удаление записи</a:t>
            </a:r>
            <a:r>
              <a:rPr lang="en-US" sz="2600" dirty="0"/>
              <a:t> </a:t>
            </a:r>
            <a:r>
              <a:rPr lang="ru-RU" sz="2600" dirty="0"/>
              <a:t>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0472" y="1100875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2. Реализация – класс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TTable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9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1052736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23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44488" y="1561787"/>
            <a:ext cx="9505056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000" dirty="0"/>
              <a:t> </a:t>
            </a:r>
            <a:r>
              <a:rPr lang="ru-RU" sz="2600" u="sng" dirty="0"/>
              <a:t>Управление памятью</a:t>
            </a:r>
            <a:r>
              <a:rPr lang="ru-RU" sz="2600" dirty="0"/>
              <a:t>  (выделение/освобождение)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</a:t>
            </a:r>
            <a:r>
              <a:rPr lang="ru-RU" sz="2600" u="sng" dirty="0"/>
              <a:t>Расширение </a:t>
            </a:r>
            <a:r>
              <a:rPr lang="ru-RU" sz="2600" u="sng" dirty="0" err="1"/>
              <a:t>к-ва</a:t>
            </a:r>
            <a:r>
              <a:rPr lang="ru-RU" sz="2600" u="sng" dirty="0"/>
              <a:t> записей, к которым возможен доступ</a:t>
            </a:r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 Методы </a:t>
            </a:r>
            <a:r>
              <a:rPr lang="en-US" sz="2600" dirty="0" err="1"/>
              <a:t>GetKey</a:t>
            </a:r>
            <a:r>
              <a:rPr lang="en-US" sz="2600" dirty="0"/>
              <a:t> </a:t>
            </a:r>
            <a:r>
              <a:rPr lang="ru-RU" sz="2600" dirty="0"/>
              <a:t>и </a:t>
            </a:r>
            <a:r>
              <a:rPr lang="en-US" sz="2600" dirty="0" err="1"/>
              <a:t>GetDatValue</a:t>
            </a:r>
            <a:r>
              <a:rPr lang="en-US" sz="2600" dirty="0"/>
              <a:t> </a:t>
            </a:r>
            <a:r>
              <a:rPr lang="ru-RU" sz="2600" dirty="0"/>
              <a:t>применимы к первой (</a:t>
            </a:r>
            <a:r>
              <a:rPr lang="en-US" sz="2600" dirty="0"/>
              <a:t>FIRST</a:t>
            </a:r>
            <a:r>
              <a:rPr lang="ru-RU" sz="2600" dirty="0"/>
              <a:t>), текущей (</a:t>
            </a:r>
            <a:r>
              <a:rPr lang="en-US" sz="2600" dirty="0"/>
              <a:t>CURRENT</a:t>
            </a:r>
            <a:r>
              <a:rPr lang="ru-RU" sz="2600" dirty="0"/>
              <a:t>) или последней </a:t>
            </a:r>
            <a:r>
              <a:rPr lang="en-US" sz="2600" dirty="0"/>
              <a:t>(LAST)</a:t>
            </a:r>
            <a:r>
              <a:rPr lang="ru-RU" sz="2600" dirty="0"/>
              <a:t> записи таблицы; желаемый вариант доступа задается через параметр метода)</a:t>
            </a:r>
            <a:endParaRPr lang="ru-RU" sz="2600" b="1" dirty="0"/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</a:t>
            </a:r>
            <a:r>
              <a:rPr lang="ru-RU" sz="2600" u="sng" dirty="0"/>
              <a:t>Введение операции прямого доступа к записям</a:t>
            </a:r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b="1" i="1" dirty="0"/>
              <a:t>SetCurrentPos</a:t>
            </a:r>
            <a:r>
              <a:rPr lang="en-US" sz="2600" dirty="0"/>
              <a:t> – </a:t>
            </a:r>
            <a:r>
              <a:rPr lang="ru-RU" sz="2600" dirty="0"/>
              <a:t>установить текущую позицию на запись с заданным номером</a:t>
            </a:r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b="1" i="1" dirty="0"/>
              <a:t>GetCurrentPos </a:t>
            </a:r>
            <a:r>
              <a:rPr lang="en-US" sz="2600" dirty="0"/>
              <a:t>– </a:t>
            </a:r>
            <a:r>
              <a:rPr lang="ru-RU" sz="2600" dirty="0"/>
              <a:t>получить номер текущей записи</a:t>
            </a:r>
            <a:endParaRPr lang="en-US" sz="2600" dirty="0"/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</a:t>
            </a:r>
            <a:r>
              <a:rPr lang="ru-RU" sz="2600" u="sng" dirty="0"/>
              <a:t>Реализация методов навигации (!)</a:t>
            </a:r>
            <a:endParaRPr lang="en-US" sz="26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2. Реализация – класс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TArrayTable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9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128" y="1052736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24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83096" y="1568171"/>
            <a:ext cx="8486328" cy="19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</a:t>
            </a:r>
            <a:r>
              <a:rPr lang="ru-RU" sz="2600" u="sng" dirty="0"/>
              <a:t>Методы обработки таблицы</a:t>
            </a:r>
            <a:endParaRPr lang="ru-RU" sz="2600" dirty="0"/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dirty="0" err="1"/>
              <a:t>FindRecord</a:t>
            </a:r>
            <a:r>
              <a:rPr lang="en-US" sz="2600" dirty="0"/>
              <a:t> – </a:t>
            </a:r>
            <a:r>
              <a:rPr lang="ru-RU" sz="2600" dirty="0"/>
              <a:t>поиск записи по значению ключа,</a:t>
            </a:r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dirty="0" err="1"/>
              <a:t>InsRecord</a:t>
            </a:r>
            <a:r>
              <a:rPr lang="ru-RU" sz="2600" dirty="0"/>
              <a:t> </a:t>
            </a:r>
            <a:r>
              <a:rPr lang="en-US" sz="2600" dirty="0"/>
              <a:t>  – </a:t>
            </a:r>
            <a:r>
              <a:rPr lang="ru-RU" sz="2600" dirty="0"/>
              <a:t>вставка записи в таблицу,</a:t>
            </a:r>
            <a:endParaRPr lang="en-US" sz="2600" dirty="0"/>
          </a:p>
          <a:p>
            <a:pPr marL="482600" lvl="1" indent="-1905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dirty="0" err="1"/>
              <a:t>DelRecord</a:t>
            </a:r>
            <a:r>
              <a:rPr lang="en-US" sz="2600" dirty="0"/>
              <a:t> </a:t>
            </a:r>
            <a:r>
              <a:rPr lang="ru-RU" sz="2600" dirty="0"/>
              <a:t> </a:t>
            </a:r>
            <a:r>
              <a:rPr lang="en-US" sz="2600" dirty="0"/>
              <a:t>–</a:t>
            </a:r>
            <a:r>
              <a:rPr lang="ru-RU" sz="2600" dirty="0"/>
              <a:t> удаление записи</a:t>
            </a:r>
            <a:r>
              <a:rPr lang="en-US" sz="2600" dirty="0"/>
              <a:t> </a:t>
            </a:r>
            <a:r>
              <a:rPr lang="ru-RU" sz="2600" dirty="0"/>
              <a:t> 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44488" y="3627182"/>
            <a:ext cx="5760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800" b="1" dirty="0">
                <a:solidFill>
                  <a:schemeClr val="tx1"/>
                </a:solidFill>
              </a:rPr>
              <a:t>Пример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2. Реализация – класс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TScanTable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10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112" y="1052736"/>
            <a:ext cx="610520" cy="488183"/>
          </a:xfrm>
          <a:prstGeom prst="rect">
            <a:avLst/>
          </a:prstGeom>
          <a:noFill/>
        </p:spPr>
      </p:pic>
      <p:pic>
        <p:nvPicPr>
          <p:cNvPr id="11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672" y="3645024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25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72480" y="1700808"/>
            <a:ext cx="9289032" cy="437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Эффективность алгоритма – время решения задачи (</a:t>
            </a:r>
            <a:r>
              <a:rPr lang="ru-RU" sz="2600" i="1" dirty="0"/>
              <a:t>временная сложность алгоритма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ru-RU" sz="2600" dirty="0"/>
              <a:t>)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Время выполнения алгоритма на ЭВМ зависит от многих факторов – возможный способ состоит в измерении временной сложности в инструкциях (шагах), которые нужно выполнить для достижения результата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Выражение для оценки временной сложности обычно зависит от размера (количества) входных данных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Пример</a:t>
            </a:r>
            <a:r>
              <a:rPr lang="ru-RU" sz="2600" b="1" dirty="0"/>
              <a:t>. </a:t>
            </a:r>
            <a:r>
              <a:rPr lang="ru-RU" sz="2600" dirty="0"/>
              <a:t>Сложность алгоритма перемножения матриц</a:t>
            </a:r>
          </a:p>
          <a:p>
            <a:pPr marL="190500" indent="-190500" algn="ctr">
              <a:lnSpc>
                <a:spcPct val="90000"/>
              </a:lnSpc>
              <a:spcBef>
                <a:spcPct val="20000"/>
              </a:spcBef>
            </a:pPr>
            <a:r>
              <a:rPr lang="en-US" sz="2600" dirty="0"/>
              <a:t>T = </a:t>
            </a:r>
            <a:r>
              <a:rPr lang="en-US" sz="2600" dirty="0" smtClean="0"/>
              <a:t>2N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-N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, </a:t>
            </a:r>
            <a:r>
              <a:rPr lang="ru-RU" sz="2600" dirty="0" smtClean="0"/>
              <a:t>где </a:t>
            </a:r>
            <a:r>
              <a:rPr lang="en-US" sz="2600" dirty="0"/>
              <a:t>N</a:t>
            </a:r>
            <a:r>
              <a:rPr lang="ru-RU" sz="2600" dirty="0"/>
              <a:t> есть порядок перемножаемых матриц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cs typeface="Times New Roman" panose="02020603050405020304" pitchFamily="18" charset="0"/>
              </a:rPr>
              <a:t>. Оценка эффективности…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26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00472" y="1628800"/>
            <a:ext cx="928903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dirty="0"/>
              <a:t> </a:t>
            </a:r>
            <a:r>
              <a:rPr lang="ru-RU" sz="2600" dirty="0"/>
              <a:t>Детальное построение выражения для временной сложности алгоритма часто является затруднительным, во многих случаях достаточно знания </a:t>
            </a:r>
            <a:r>
              <a:rPr lang="ru-RU" sz="2600" i="1" dirty="0"/>
              <a:t>верхних граничных оценок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Определение 3.2</a:t>
            </a:r>
            <a:r>
              <a:rPr lang="ru-RU" sz="2600" u="sng" dirty="0"/>
              <a:t>.</a:t>
            </a:r>
            <a:r>
              <a:rPr lang="ru-RU" sz="2600" dirty="0"/>
              <a:t> Функция</a:t>
            </a:r>
            <a:r>
              <a:rPr lang="en-US" sz="2600" dirty="0"/>
              <a:t> </a:t>
            </a:r>
            <a:r>
              <a:rPr lang="ru-RU" sz="2600" dirty="0"/>
              <a:t> </a:t>
            </a:r>
            <a:r>
              <a:rPr lang="en-US" sz="2600" dirty="0"/>
              <a:t>f  </a:t>
            </a:r>
            <a:r>
              <a:rPr lang="ru-RU" sz="2600" dirty="0"/>
              <a:t>является верхней границей для функции </a:t>
            </a:r>
            <a:r>
              <a:rPr lang="en-US" sz="2600" dirty="0"/>
              <a:t>g </a:t>
            </a:r>
          </a:p>
          <a:p>
            <a:pPr marL="190500" indent="-190500" algn="ctr">
              <a:lnSpc>
                <a:spcPct val="100000"/>
              </a:lnSpc>
              <a:spcBef>
                <a:spcPct val="20000"/>
              </a:spcBef>
            </a:pPr>
            <a:r>
              <a:rPr lang="en-US" sz="2600" dirty="0"/>
              <a:t>g(N)=O(f(N)),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dirty="0" smtClean="0"/>
              <a:t>   если</a:t>
            </a:r>
            <a:endParaRPr lang="ru-RU" sz="2600" dirty="0"/>
          </a:p>
          <a:p>
            <a:pPr marL="190500" indent="-190500" algn="ctr">
              <a:lnSpc>
                <a:spcPct val="100000"/>
              </a:lnSpc>
              <a:spcBef>
                <a:spcPct val="20000"/>
              </a:spcBef>
              <a:buFont typeface="Symbol" pitchFamily="18" charset="2"/>
              <a:buChar char="$"/>
            </a:pPr>
            <a:r>
              <a:rPr lang="en-US" sz="2600" dirty="0">
                <a:sym typeface="Symbol" pitchFamily="18" charset="2"/>
              </a:rPr>
              <a:t>n</a:t>
            </a:r>
            <a:r>
              <a:rPr lang="en-US" sz="2600" baseline="-25000" dirty="0">
                <a:sym typeface="Symbol" pitchFamily="18" charset="2"/>
              </a:rPr>
              <a:t>0</a:t>
            </a:r>
            <a:r>
              <a:rPr lang="en-US" sz="2600" dirty="0">
                <a:sym typeface="Symbol" pitchFamily="18" charset="2"/>
              </a:rPr>
              <a:t>, c&gt;0, </a:t>
            </a:r>
            <a:r>
              <a:rPr lang="ru-RU" sz="2600" dirty="0">
                <a:sym typeface="Symbol" pitchFamily="18" charset="2"/>
              </a:rPr>
              <a:t> </a:t>
            </a:r>
            <a:r>
              <a:rPr lang="en-US" sz="2600" dirty="0">
                <a:sym typeface="Symbol" pitchFamily="18" charset="2"/>
              </a:rPr>
              <a:t>n&gt;n</a:t>
            </a:r>
            <a:r>
              <a:rPr lang="en-US" sz="2600" baseline="-25000" dirty="0">
                <a:sym typeface="Symbol" pitchFamily="18" charset="2"/>
              </a:rPr>
              <a:t>0</a:t>
            </a:r>
            <a:r>
              <a:rPr lang="ru-RU" sz="2600" dirty="0">
                <a:sym typeface="Symbol" pitchFamily="18" charset="2"/>
              </a:rPr>
              <a:t> </a:t>
            </a:r>
            <a:r>
              <a:rPr lang="en-US" sz="2600" dirty="0">
                <a:sym typeface="Symbol" pitchFamily="18" charset="2"/>
              </a:rPr>
              <a:t> g(N) </a:t>
            </a:r>
            <a:r>
              <a:rPr lang="ru-RU" sz="2600" dirty="0">
                <a:sym typeface="Symbol" pitchFamily="18" charset="2"/>
              </a:rPr>
              <a:t> </a:t>
            </a:r>
            <a:r>
              <a:rPr lang="en-US" sz="2600" dirty="0">
                <a:sym typeface="Symbol" pitchFamily="18" charset="2"/>
              </a:rPr>
              <a:t>f(N)</a:t>
            </a:r>
            <a:endParaRPr lang="ru-RU" sz="2600" dirty="0">
              <a:sym typeface="Symbol" pitchFamily="18" charset="2"/>
            </a:endParaRP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Если </a:t>
            </a:r>
            <a:r>
              <a:rPr lang="en-US" sz="2600" dirty="0"/>
              <a:t>g(N)=O(f(N))</a:t>
            </a:r>
            <a:r>
              <a:rPr lang="ru-RU" sz="2600" dirty="0"/>
              <a:t>, то говорят, что </a:t>
            </a:r>
            <a:r>
              <a:rPr lang="en-US" sz="2600" dirty="0"/>
              <a:t>g(N)</a:t>
            </a:r>
            <a:r>
              <a:rPr lang="ru-RU" sz="2600" dirty="0"/>
              <a:t> имеет </a:t>
            </a:r>
            <a:r>
              <a:rPr lang="ru-RU" sz="2600" i="1" dirty="0"/>
              <a:t>порядок</a:t>
            </a:r>
            <a:r>
              <a:rPr lang="ru-RU" sz="2600" dirty="0"/>
              <a:t> (</a:t>
            </a:r>
            <a:r>
              <a:rPr lang="ru-RU" sz="2600" i="1" dirty="0"/>
              <a:t>степень</a:t>
            </a:r>
            <a:r>
              <a:rPr lang="ru-RU" sz="2600" dirty="0"/>
              <a:t> или </a:t>
            </a:r>
            <a:r>
              <a:rPr lang="ru-RU" sz="2600" i="1" dirty="0"/>
              <a:t>скорость</a:t>
            </a:r>
            <a:r>
              <a:rPr lang="ru-RU" sz="2600" dirty="0"/>
              <a:t>) </a:t>
            </a:r>
            <a:r>
              <a:rPr lang="ru-RU" sz="2600" i="1" dirty="0"/>
              <a:t>роста</a:t>
            </a:r>
            <a:r>
              <a:rPr lang="ru-RU" sz="2600" dirty="0"/>
              <a:t> </a:t>
            </a:r>
            <a:r>
              <a:rPr lang="en-US" sz="2600" dirty="0"/>
              <a:t>f(N)</a:t>
            </a:r>
            <a:r>
              <a:rPr lang="ru-RU" sz="2600" dirty="0"/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cs typeface="Times New Roman" panose="02020603050405020304" pitchFamily="18" charset="0"/>
              </a:rPr>
              <a:t>. Оценка эффективности…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27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cs typeface="Times New Roman" panose="02020603050405020304" pitchFamily="18" charset="0"/>
              </a:rPr>
              <a:t>. Оценка эффективности…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72480" y="1628800"/>
            <a:ext cx="9289032" cy="46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Ä"/>
            </a:pPr>
            <a:r>
              <a:rPr lang="ru-RU" sz="2600" dirty="0"/>
              <a:t>При построении верхних оценок определяющим является элемент наиболее высокого порядка формульного выражения сложности алгоритма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u="sng" dirty="0"/>
              <a:t>Типовые зависимости граничных оценок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/>
              <a:t>O(1) </a:t>
            </a:r>
            <a:r>
              <a:rPr lang="ru-RU" sz="2600" dirty="0"/>
              <a:t>      </a:t>
            </a:r>
            <a:r>
              <a:rPr lang="en-US" sz="2600" dirty="0"/>
              <a:t>– </a:t>
            </a:r>
            <a:r>
              <a:rPr lang="ru-RU" sz="2600" dirty="0"/>
              <a:t>константная оценка,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en-US" sz="2600" dirty="0"/>
              <a:t> O(</a:t>
            </a:r>
            <a:r>
              <a:rPr lang="en-US" sz="2600" dirty="0" err="1"/>
              <a:t>logN</a:t>
            </a:r>
            <a:r>
              <a:rPr lang="en-US" sz="2600" dirty="0"/>
              <a:t>) </a:t>
            </a:r>
            <a:r>
              <a:rPr lang="ru-RU" sz="2600" dirty="0"/>
              <a:t>– логарифмическая оценка,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en-US" sz="2600" dirty="0"/>
              <a:t> O(N) </a:t>
            </a:r>
            <a:r>
              <a:rPr lang="ru-RU" sz="2600" dirty="0"/>
              <a:t>     </a:t>
            </a:r>
            <a:r>
              <a:rPr lang="en-US" sz="2600" dirty="0"/>
              <a:t>– </a:t>
            </a:r>
            <a:r>
              <a:rPr lang="ru-RU" sz="2600" dirty="0"/>
              <a:t>линейная оценка,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en-US" sz="2600" dirty="0"/>
              <a:t> O(N </a:t>
            </a:r>
            <a:r>
              <a:rPr lang="en-US" sz="2600" dirty="0" err="1"/>
              <a:t>logN</a:t>
            </a:r>
            <a:r>
              <a:rPr lang="en-US" sz="2600" dirty="0"/>
              <a:t>) – </a:t>
            </a:r>
            <a:r>
              <a:rPr lang="ru-RU" sz="2600" dirty="0"/>
              <a:t>линейно- логарифмическая оценка,</a:t>
            </a:r>
            <a:endParaRPr lang="en-US" sz="2600" dirty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en-US" sz="2600" dirty="0"/>
              <a:t> O(N</a:t>
            </a:r>
            <a:r>
              <a:rPr lang="en-US" sz="2600" baseline="30000" dirty="0"/>
              <a:t>a</a:t>
            </a:r>
            <a:r>
              <a:rPr lang="en-US" sz="2600" dirty="0"/>
              <a:t>) – </a:t>
            </a:r>
            <a:r>
              <a:rPr lang="ru-RU" sz="2600" dirty="0"/>
              <a:t>полиномиальная оценка</a:t>
            </a:r>
            <a:r>
              <a:rPr lang="en-US" sz="2600" dirty="0"/>
              <a:t> </a:t>
            </a:r>
            <a:r>
              <a:rPr lang="ru-RU" sz="2600" dirty="0"/>
              <a:t>  </a:t>
            </a:r>
            <a:r>
              <a:rPr lang="en-US" sz="2600" dirty="0"/>
              <a:t>(a</a:t>
            </a:r>
            <a:r>
              <a:rPr lang="ru-RU" sz="2600" dirty="0"/>
              <a:t> - константа),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en-US" sz="2600" dirty="0"/>
              <a:t> O(</a:t>
            </a:r>
            <a:r>
              <a:rPr lang="en-US" sz="2600" dirty="0" err="1"/>
              <a:t>a</a:t>
            </a:r>
            <a:r>
              <a:rPr lang="en-US" sz="2600" baseline="30000" dirty="0" err="1"/>
              <a:t>N</a:t>
            </a:r>
            <a:r>
              <a:rPr lang="en-US" sz="2600" dirty="0"/>
              <a:t>) – </a:t>
            </a:r>
            <a:r>
              <a:rPr lang="ru-RU" sz="2600" dirty="0"/>
              <a:t>экспоненциальная оценка</a:t>
            </a:r>
            <a:r>
              <a:rPr lang="en-US" sz="2600" dirty="0"/>
              <a:t> (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ru-RU" sz="2600" dirty="0"/>
              <a:t> - константа).</a:t>
            </a: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28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00472" y="1628800"/>
            <a:ext cx="84863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u="sng" dirty="0"/>
              <a:t>Типовые зависимости граничных оценок</a:t>
            </a:r>
            <a:endParaRPr lang="ru-RU" sz="2600" dirty="0"/>
          </a:p>
        </p:txBody>
      </p:sp>
      <p:graphicFrame>
        <p:nvGraphicFramePr>
          <p:cNvPr id="10" name="Object 0"/>
          <p:cNvGraphicFramePr>
            <a:graphicFrameLocks noChangeAspect="1"/>
          </p:cNvGraphicFramePr>
          <p:nvPr/>
        </p:nvGraphicFramePr>
        <p:xfrm>
          <a:off x="1136576" y="2204864"/>
          <a:ext cx="7600687" cy="3816424"/>
        </p:xfrm>
        <a:graphic>
          <a:graphicData uri="http://schemas.openxmlformats.org/presentationml/2006/ole">
            <p:oleObj spid="_x0000_s86021" name="Диаграмма" r:id="rId4" imgW="10209600" imgH="5126400" progId="Excel.Sheet.8">
              <p:embed/>
            </p:oleObj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cs typeface="Times New Roman" panose="02020603050405020304" pitchFamily="18" charset="0"/>
              </a:rPr>
              <a:t>. Оценка эффективности…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29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11" name="Object 0"/>
          <p:cNvGraphicFramePr>
            <a:graphicFrameLocks noChangeAspect="1"/>
          </p:cNvGraphicFramePr>
          <p:nvPr/>
        </p:nvGraphicFramePr>
        <p:xfrm>
          <a:off x="920552" y="2348880"/>
          <a:ext cx="7797360" cy="3737892"/>
        </p:xfrm>
        <a:graphic>
          <a:graphicData uri="http://schemas.openxmlformats.org/presentationml/2006/ole">
            <p:oleObj spid="_x0000_s83973" name="Лист" r:id="rId4" imgW="5227200" imgH="2505600" progId="Excel.Sheet.8">
              <p:embed/>
            </p:oleObj>
          </a:graphicData>
        </a:graphic>
      </p:graphicFrame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00472" y="1628800"/>
            <a:ext cx="84863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u="sng" dirty="0"/>
              <a:t>Типовые зависимости граничных оценок</a:t>
            </a:r>
            <a:endParaRPr lang="ru-RU" sz="260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cs typeface="Times New Roman" panose="02020603050405020304" pitchFamily="18" charset="0"/>
              </a:rPr>
              <a:t>. Оценка эффективности…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Содержание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166354"/>
            <a:ext cx="9538874" cy="5214974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Глава 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Организация доступа по имени</a:t>
            </a:r>
          </a:p>
          <a:p>
            <a:pPr marL="285750" lvl="1" indent="0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3.0.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памяти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данных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таблицы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Важность понятия таблиц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Формализация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285750" lvl="1" indent="0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Просматриваемые таблицы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характеристика подхода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(структура записи, структура хранения, схема наследования)</a:t>
            </a:r>
          </a:p>
          <a:p>
            <a:pPr marL="857250" lvl="2" indent="-28575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сложности (понятие временной сложности,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О-нотация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виды зависимостей, минимальная и максимальная сложность, сложность в среднем)</a:t>
            </a:r>
          </a:p>
          <a:p>
            <a:pPr marL="285750" lvl="1" indent="0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Вопросы для обсуждения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fld id="{612EF224-85C2-444C-8BE0-C16BA89387BA}" type="slidenum">
              <a:rPr lang="ru-RU" sz="1200" smtClean="0">
                <a:latin typeface="+mn-lt"/>
              </a:rPr>
              <a:pPr/>
              <a:t>3</a:t>
            </a:fld>
            <a:r>
              <a:rPr lang="ru-RU" sz="1200" dirty="0" smtClean="0">
                <a:latin typeface="+mn-lt"/>
              </a:rPr>
              <a:t> из 39</a:t>
            </a:r>
            <a:endParaRPr lang="ru-RU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2002-2015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30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00472" y="4267200"/>
            <a:ext cx="9433048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dirty="0"/>
              <a:t>    *</a:t>
            </a:r>
            <a:r>
              <a:rPr lang="ru-RU" sz="2600" baseline="30000" dirty="0"/>
              <a:t>) </a:t>
            </a:r>
            <a:r>
              <a:rPr lang="ru-RU" sz="2600" dirty="0"/>
              <a:t> ЭВМ с 10-кратной более высокой производительностью</a:t>
            </a:r>
          </a:p>
          <a:p>
            <a:pPr marL="266700" indent="-2667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Ä"/>
            </a:pPr>
            <a:r>
              <a:rPr lang="ru-RU" sz="2600" dirty="0"/>
              <a:t>Для решения вычислительно-трудоемких задач более действенным является уменьшение сложности используемых алгоритмов, чем повышение быстродействия компьютеров</a:t>
            </a:r>
          </a:p>
        </p:txBody>
      </p:sp>
      <p:graphicFrame>
        <p:nvGraphicFramePr>
          <p:cNvPr id="18" name="Object 0"/>
          <p:cNvGraphicFramePr>
            <a:graphicFrameLocks noChangeAspect="1"/>
          </p:cNvGraphicFramePr>
          <p:nvPr/>
        </p:nvGraphicFramePr>
        <p:xfrm>
          <a:off x="1568624" y="1628800"/>
          <a:ext cx="6248400" cy="2532063"/>
        </p:xfrm>
        <a:graphic>
          <a:graphicData uri="http://schemas.openxmlformats.org/presentationml/2006/ole">
            <p:oleObj spid="_x0000_s81928" name="Лист" r:id="rId4" imgW="3873600" imgH="1569600" progId="Excel.Sheet.8">
              <p:embed/>
            </p:oleObj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00472" y="1052736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cs typeface="Times New Roman" panose="02020603050405020304" pitchFamily="18" charset="0"/>
              </a:rPr>
              <a:t>. Оценка эффективности…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2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31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00472" y="1628800"/>
            <a:ext cx="8486328" cy="19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u="sng" dirty="0"/>
              <a:t>Зависимость оценок сложности от входных данных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Минимальная сложность  </a:t>
            </a:r>
            <a:r>
              <a:rPr lang="en-US" sz="2600" dirty="0" err="1"/>
              <a:t>T</a:t>
            </a:r>
            <a:r>
              <a:rPr lang="en-US" sz="2600" baseline="-25000" dirty="0" err="1"/>
              <a:t>min</a:t>
            </a:r>
            <a:endParaRPr lang="en-US" sz="2600" baseline="-25000" dirty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Максимальная сложность </a:t>
            </a:r>
            <a:r>
              <a:rPr lang="en-US" sz="2600" dirty="0" err="1"/>
              <a:t>T</a:t>
            </a:r>
            <a:r>
              <a:rPr lang="en-US" sz="2600" baseline="-25000" dirty="0" err="1"/>
              <a:t>max</a:t>
            </a:r>
            <a:endParaRPr lang="en-US" sz="2600" baseline="-25000" dirty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Сложность в среднем  </a:t>
            </a:r>
            <a:r>
              <a:rPr lang="en-US" sz="2600" dirty="0"/>
              <a:t>T</a:t>
            </a:r>
            <a:r>
              <a:rPr lang="ru-RU" sz="2600" baseline="-25000" dirty="0"/>
              <a:t>ср</a:t>
            </a:r>
            <a:endParaRPr lang="ru-RU" sz="2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cs typeface="Times New Roman" panose="02020603050405020304" pitchFamily="18" charset="0"/>
              </a:rPr>
              <a:t>. Оценка эффективности…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32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44488" y="1556792"/>
            <a:ext cx="9145016" cy="377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Сложность операций просматриваемых таблиц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b="1" u="sng" dirty="0"/>
              <a:t>Поиск</a:t>
            </a:r>
            <a:r>
              <a:rPr lang="ru-RU" sz="2600" dirty="0"/>
              <a:t>  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 err="1"/>
              <a:t>T</a:t>
            </a:r>
            <a:r>
              <a:rPr lang="en-US" sz="2600" baseline="-25000" dirty="0" err="1"/>
              <a:t>min</a:t>
            </a:r>
            <a:r>
              <a:rPr lang="en-US" sz="2600" baseline="-25000" dirty="0"/>
              <a:t> </a:t>
            </a:r>
            <a:r>
              <a:rPr lang="ru-RU" sz="2600" dirty="0"/>
              <a:t>= 1</a:t>
            </a:r>
            <a:endParaRPr lang="en-US" sz="2600" baseline="-25000" dirty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 err="1"/>
              <a:t>T</a:t>
            </a:r>
            <a:r>
              <a:rPr lang="en-US" sz="2600" baseline="-25000" dirty="0" err="1"/>
              <a:t>max</a:t>
            </a:r>
            <a:r>
              <a:rPr lang="en-US" sz="2600" baseline="-25000" dirty="0"/>
              <a:t> </a:t>
            </a:r>
            <a:r>
              <a:rPr lang="ru-RU" sz="2600" dirty="0"/>
              <a:t>= </a:t>
            </a:r>
            <a:r>
              <a:rPr lang="en-US" sz="2600" dirty="0"/>
              <a:t>N</a:t>
            </a:r>
            <a:endParaRPr lang="en-US" sz="2600" baseline="-25000" dirty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/>
              <a:t>T</a:t>
            </a:r>
            <a:r>
              <a:rPr lang="ru-RU" sz="2600" baseline="-25000" dirty="0"/>
              <a:t>ср </a:t>
            </a:r>
            <a:r>
              <a:rPr lang="en-US" sz="2600" baseline="-25000" dirty="0"/>
              <a:t>   </a:t>
            </a:r>
            <a:r>
              <a:rPr lang="ru-RU" sz="2600" dirty="0"/>
              <a:t>= </a:t>
            </a:r>
            <a:r>
              <a:rPr lang="en-US" sz="2600" dirty="0"/>
              <a:t>N/2 (</a:t>
            </a:r>
            <a:r>
              <a:rPr lang="ru-RU" sz="2600" dirty="0"/>
              <a:t>поиск имеющихся в таблице записей)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</a:t>
            </a:r>
            <a:r>
              <a:rPr lang="en-US" sz="2600" dirty="0">
                <a:cs typeface="Times New Roman" pitchFamily="18" charset="0"/>
              </a:rPr>
              <a:t>           </a:t>
            </a:r>
            <a:r>
              <a:rPr lang="ru-RU" sz="2600" dirty="0"/>
              <a:t>= </a:t>
            </a:r>
            <a:r>
              <a:rPr lang="en-US" sz="2600" dirty="0"/>
              <a:t>p(N/2)+(1-p)N (p-</a:t>
            </a:r>
            <a:r>
              <a:rPr lang="ru-RU" sz="2600" dirty="0"/>
              <a:t>вероятность наличия записи)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Ä"/>
            </a:pPr>
            <a:r>
              <a:rPr lang="ru-RU" sz="2600" dirty="0"/>
              <a:t> При построении оценок использовалось предположение, что вероятность использования всех ключей является одинаковой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00472" y="5517232"/>
            <a:ext cx="95050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Экспериментальная оценка сложности</a:t>
            </a:r>
            <a:r>
              <a:rPr lang="ru-RU" sz="2600" dirty="0" smtClean="0"/>
              <a:t>: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cs typeface="Times New Roman" panose="02020603050405020304" pitchFamily="18" charset="0"/>
              </a:rPr>
              <a:t>. Оценка эффективности…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66371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9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160" y="5517232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33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95672" y="1616020"/>
            <a:ext cx="825772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Сложность операций просматриваемых таблиц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b="1" u="sng" dirty="0"/>
              <a:t>Вставка</a:t>
            </a:r>
            <a:r>
              <a:rPr lang="ru-RU" sz="2600" dirty="0"/>
              <a:t>  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/>
              <a:t>T</a:t>
            </a:r>
            <a:r>
              <a:rPr lang="ru-RU" sz="2600" baseline="-25000" dirty="0"/>
              <a:t>ср </a:t>
            </a:r>
            <a:r>
              <a:rPr lang="en-US" sz="2600" baseline="-25000" dirty="0"/>
              <a:t>   </a:t>
            </a:r>
            <a:r>
              <a:rPr lang="ru-RU" sz="2600" dirty="0"/>
              <a:t>= </a:t>
            </a:r>
            <a:r>
              <a:rPr lang="en-US" sz="2600" dirty="0"/>
              <a:t>p(N/2)+(1-p)</a:t>
            </a:r>
            <a:r>
              <a:rPr lang="ru-RU" sz="2600" dirty="0"/>
              <a:t>(</a:t>
            </a:r>
            <a:r>
              <a:rPr lang="en-US" sz="2600" dirty="0"/>
              <a:t>N+1)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2600" dirty="0"/>
              <a:t>            </a:t>
            </a:r>
            <a:r>
              <a:rPr lang="ru-RU" sz="2600" dirty="0"/>
              <a:t>= </a:t>
            </a:r>
            <a:r>
              <a:rPr lang="en-US" sz="2600" dirty="0"/>
              <a:t>N+1  (</a:t>
            </a:r>
            <a:r>
              <a:rPr lang="ru-RU" sz="2600" dirty="0"/>
              <a:t>вставка без дублирования</a:t>
            </a:r>
            <a:r>
              <a:rPr lang="en-US" sz="2600" dirty="0"/>
              <a:t>)</a:t>
            </a:r>
            <a:endParaRPr lang="ru-RU" sz="2600" dirty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b="1" u="sng" dirty="0"/>
              <a:t>Удаление</a:t>
            </a:r>
            <a:r>
              <a:rPr lang="ru-RU" sz="2600" dirty="0"/>
              <a:t>  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/>
              <a:t>T</a:t>
            </a:r>
            <a:r>
              <a:rPr lang="ru-RU" sz="2600" baseline="-25000" dirty="0"/>
              <a:t>ср </a:t>
            </a:r>
            <a:r>
              <a:rPr lang="en-US" sz="2600" baseline="-25000" dirty="0"/>
              <a:t>   </a:t>
            </a:r>
            <a:r>
              <a:rPr lang="ru-RU" sz="2600" dirty="0"/>
              <a:t>= </a:t>
            </a:r>
            <a:r>
              <a:rPr lang="en-US" sz="2600" dirty="0"/>
              <a:t>p(N/2</a:t>
            </a:r>
            <a:r>
              <a:rPr lang="ru-RU" sz="2600" dirty="0"/>
              <a:t>+1</a:t>
            </a:r>
            <a:r>
              <a:rPr lang="en-US" sz="2600" dirty="0"/>
              <a:t>)+(1-p)N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cs typeface="Times New Roman" panose="02020603050405020304" pitchFamily="18" charset="0"/>
              </a:rPr>
              <a:t>. Оценка эффективности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34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3.1. Просматриваемые таблицы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4. Заключение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00472" y="1628800"/>
            <a:ext cx="9361040" cy="313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Ä"/>
            </a:pPr>
            <a:r>
              <a:rPr lang="ru-RU" sz="2600" dirty="0"/>
              <a:t>Просматриваемые таблицы эффективны при незначительном количестве записей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Ä"/>
            </a:pPr>
            <a:r>
              <a:rPr lang="ru-RU" sz="2600" dirty="0"/>
              <a:t>Эффективное использование просматриваемых таблиц предполагает: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поиск и удаление только имеющихся в таблице записей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вставка только новых записей (для исключения проверки дублирования)</a:t>
            </a: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480" y="1124744"/>
            <a:ext cx="9119096" cy="4142673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Таблицы являются важным и широко распространенным в практике типом структур данных</a:t>
            </a:r>
          </a:p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Просматриваемые таблицы являются одним из самых простых способов организации таблиц; данный подход является эффективным при небольшом наборе имеющихся записей</a:t>
            </a:r>
          </a:p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Временная сложность как показатель эффективности алгоритма; методика анализа сложности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О-нотация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виды зависимостей, минимальная и максимальная сложность, сложность в среднем)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7986E61-E76A-472D-83C5-C48F183D2D6B}" type="slidenum">
              <a:rPr lang="ru-RU" smtClean="0"/>
              <a:pPr/>
              <a:t>35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 smtClean="0">
                <a:latin typeface="+mn-lt"/>
              </a:rPr>
              <a:t>Заключение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36</a:t>
            </a:fld>
            <a:r>
              <a:rPr lang="ru-RU" sz="1200" dirty="0" smtClean="0">
                <a:latin typeface="+mn-lt"/>
              </a:rPr>
              <a:t> из 39</a:t>
            </a:r>
            <a:endParaRPr lang="ru-RU" sz="12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Вопросы для обсуждения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0472" y="1196752"/>
            <a:ext cx="8486328" cy="12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Возможные способы повышения эффективности просматриваемых таблиц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Другие возможные способы организации таблиц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37</a:t>
            </a:fld>
            <a:r>
              <a:rPr lang="ru-RU" sz="1200" dirty="0" smtClean="0">
                <a:latin typeface="+mn-lt"/>
              </a:rPr>
              <a:t> из 39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Темы заданий для самостоятельной работы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00472" y="1268760"/>
            <a:ext cx="9217024" cy="12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Использование списков для структуры хранения просматриваемых таблиц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Учет частоты использования записей (введение 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кэша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38</a:t>
            </a:fld>
            <a:r>
              <a:rPr lang="ru-RU" sz="1200" dirty="0" smtClean="0">
                <a:latin typeface="+mn-lt"/>
              </a:rPr>
              <a:t> из 39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Следующая тема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2480" y="1196752"/>
            <a:ext cx="84143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Упорядоченные таблицы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39</a:t>
            </a:fld>
            <a:r>
              <a:rPr lang="ru-RU" sz="1200" dirty="0" smtClean="0">
                <a:latin typeface="+mn-lt"/>
              </a:rPr>
              <a:t> из 39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270024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университет им.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80349A8E-4904-4D15-8661-5B67A415CD8B}" type="slidenum">
              <a:rPr lang="ru-RU" smtClean="0"/>
              <a:pPr/>
              <a:t>4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имени…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19" name="Object 22"/>
          <p:cNvGraphicFramePr>
            <a:graphicFrameLocks noChangeAspect="1"/>
          </p:cNvGraphicFramePr>
          <p:nvPr/>
        </p:nvGraphicFramePr>
        <p:xfrm>
          <a:off x="1856656" y="1916832"/>
          <a:ext cx="6049830" cy="2603475"/>
        </p:xfrm>
        <a:graphic>
          <a:graphicData uri="http://schemas.openxmlformats.org/presentationml/2006/ole">
            <p:oleObj spid="_x0000_s8198" name="Рисунок" r:id="rId4" imgW="3048000" imgH="1315720" progId="Word.Picture.8">
              <p:embed/>
            </p:oleObj>
          </a:graphicData>
        </a:graphic>
      </p:graphicFrame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72480" y="4869160"/>
            <a:ext cx="9361040" cy="130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2100" indent="-292100">
              <a:spcBef>
                <a:spcPct val="15000"/>
              </a:spcBef>
              <a:buFont typeface="Arial" pitchFamily="34" charset="0"/>
              <a:buChar char="•"/>
            </a:pPr>
            <a:r>
              <a:rPr lang="ru-RU" sz="2500" dirty="0" smtClean="0"/>
              <a:t>Для </a:t>
            </a:r>
            <a:r>
              <a:rPr lang="ru-RU" sz="2500" dirty="0"/>
              <a:t>чтения или записи значения необходимо </a:t>
            </a:r>
            <a:r>
              <a:rPr lang="ru-RU" sz="2500" dirty="0" smtClean="0"/>
              <a:t>указать адрес </a:t>
            </a:r>
            <a:r>
              <a:rPr lang="ru-RU" sz="2500" dirty="0"/>
              <a:t>элемента памяти</a:t>
            </a:r>
          </a:p>
          <a:p>
            <a:pPr marL="292100" indent="-292100">
              <a:spcBef>
                <a:spcPct val="15000"/>
              </a:spcBef>
              <a:buFont typeface="Arial" pitchFamily="34" charset="0"/>
              <a:buChar char="•"/>
            </a:pPr>
            <a:r>
              <a:rPr lang="ru-RU" sz="2500" dirty="0" smtClean="0"/>
              <a:t>Для </a:t>
            </a:r>
            <a:r>
              <a:rPr lang="ru-RU" sz="2500" dirty="0"/>
              <a:t>человека более привычный способ </a:t>
            </a:r>
            <a:r>
              <a:rPr lang="ru-RU" sz="2500" dirty="0" smtClean="0"/>
              <a:t>указания </a:t>
            </a:r>
            <a:r>
              <a:rPr lang="ru-RU" sz="2500" dirty="0"/>
              <a:t>данных - </a:t>
            </a:r>
            <a:r>
              <a:rPr lang="ru-RU" sz="2500" b="1" dirty="0"/>
              <a:t>имя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cs typeface="Times New Roman" panose="02020603050405020304" pitchFamily="18" charset="0"/>
              </a:rPr>
              <a:t>. Структура памяти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2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1889E78-C1AE-4957-9042-6726F0E04F3E}" type="slidenum">
              <a:rPr lang="ru-RU" smtClean="0"/>
              <a:pPr/>
              <a:t>5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2. Структура данных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2480" y="4725144"/>
            <a:ext cx="9217024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2100" indent="-292100">
              <a:spcBef>
                <a:spcPct val="15000"/>
              </a:spcBef>
              <a:buFont typeface="Arial" pitchFamily="34" charset="0"/>
              <a:buChar char="•"/>
            </a:pPr>
            <a:r>
              <a:rPr lang="ru-RU" sz="2600" dirty="0" smtClean="0"/>
              <a:t>Рассмотренный </a:t>
            </a:r>
            <a:r>
              <a:rPr lang="ru-RU" sz="2600" dirty="0"/>
              <a:t>ранее материал касался в </a:t>
            </a:r>
            <a:r>
              <a:rPr lang="ru-RU" sz="2600" dirty="0" smtClean="0"/>
              <a:t>основном </a:t>
            </a:r>
            <a:r>
              <a:rPr lang="ru-RU" sz="2600" dirty="0"/>
              <a:t>способов реализации основного (</a:t>
            </a:r>
            <a:r>
              <a:rPr lang="ru-RU" sz="2600" dirty="0" smtClean="0"/>
              <a:t>базисного) отношения</a:t>
            </a:r>
            <a:endParaRPr lang="ru-RU" sz="2600" dirty="0"/>
          </a:p>
          <a:p>
            <a:pPr marL="292100" indent="-292100">
              <a:spcBef>
                <a:spcPct val="20000"/>
              </a:spcBef>
              <a:buFont typeface="Wingdings" pitchFamily="2" charset="2"/>
              <a:buChar char="6"/>
            </a:pPr>
            <a:r>
              <a:rPr lang="ru-RU" sz="2600" dirty="0"/>
              <a:t>Как реализовать отношение "иметь имя" ?</a:t>
            </a:r>
            <a:endParaRPr lang="en-US" sz="2600" dirty="0"/>
          </a:p>
        </p:txBody>
      </p:sp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3224808" y="1844824"/>
          <a:ext cx="3510081" cy="2825510"/>
        </p:xfrm>
        <a:graphic>
          <a:graphicData uri="http://schemas.openxmlformats.org/presentationml/2006/ole">
            <p:oleObj spid="_x0000_s6149" name="Рисунок" r:id="rId4" imgW="1609344" imgH="1298448" progId="Word.Picture.8">
              <p:embed/>
            </p:oleObj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6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55053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3. Понятие таблицы…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00472" y="1628800"/>
            <a:ext cx="8410128" cy="24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2100" indent="-292100">
              <a:lnSpc>
                <a:spcPct val="11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/>
              <a:t> Пусть </a:t>
            </a:r>
            <a:br>
              <a:rPr lang="ru-RU" sz="2600" dirty="0"/>
            </a:br>
            <a:r>
              <a:rPr lang="ru-RU" sz="2600" dirty="0"/>
              <a:t>     </a:t>
            </a:r>
            <a:r>
              <a:rPr lang="en-US" sz="2600" b="1" i="1" dirty="0">
                <a:sym typeface="Math5" pitchFamily="2" charset="2"/>
              </a:rPr>
              <a:t>K</a:t>
            </a:r>
            <a:r>
              <a:rPr lang="ru-RU" sz="2600" dirty="0">
                <a:sym typeface="Math5" pitchFamily="2" charset="2"/>
              </a:rPr>
              <a:t> - есть множество имен, </a:t>
            </a:r>
            <a:br>
              <a:rPr lang="ru-RU" sz="2600" dirty="0">
                <a:sym typeface="Math5" pitchFamily="2" charset="2"/>
              </a:rPr>
            </a:br>
            <a:r>
              <a:rPr lang="ru-RU" sz="2600" dirty="0">
                <a:sym typeface="Math5" pitchFamily="2" charset="2"/>
              </a:rPr>
              <a:t>    </a:t>
            </a:r>
            <a:r>
              <a:rPr lang="en-US" sz="2600" b="1" i="1" dirty="0">
                <a:sym typeface="Math5" pitchFamily="2" charset="2"/>
              </a:rPr>
              <a:t>A</a:t>
            </a:r>
            <a:r>
              <a:rPr lang="ru-RU" sz="2600" dirty="0">
                <a:sym typeface="Math5" pitchFamily="2" charset="2"/>
              </a:rPr>
              <a:t>  - есть множество адресов,</a:t>
            </a:r>
            <a:endParaRPr lang="en-US" sz="2600" dirty="0">
              <a:sym typeface="Math5" pitchFamily="2" charset="2"/>
            </a:endParaRP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ru-RU" sz="2600" dirty="0" smtClean="0">
                <a:sym typeface="Math5" pitchFamily="2" charset="2"/>
              </a:rPr>
              <a:t>     Тогда </a:t>
            </a:r>
            <a:r>
              <a:rPr lang="ru-RU" sz="2600" dirty="0">
                <a:sym typeface="Math5" pitchFamily="2" charset="2"/>
              </a:rPr>
              <a:t>отношение "иметь имя" есть функция</a:t>
            </a:r>
          </a:p>
          <a:p>
            <a:pPr marL="292100" indent="-292100">
              <a:lnSpc>
                <a:spcPct val="110000"/>
              </a:lnSpc>
              <a:spcBef>
                <a:spcPct val="15000"/>
              </a:spcBef>
            </a:pPr>
            <a:r>
              <a:rPr lang="ru-RU" sz="2600" dirty="0">
                <a:sym typeface="Math5" pitchFamily="2" charset="2"/>
              </a:rPr>
              <a:t>         </a:t>
            </a:r>
            <a:r>
              <a:rPr lang="en-US" sz="2600" b="1" i="1" dirty="0">
                <a:sym typeface="Math5" pitchFamily="2" charset="2"/>
              </a:rPr>
              <a:t>f</a:t>
            </a:r>
            <a:r>
              <a:rPr lang="ru-RU" sz="2600" dirty="0">
                <a:sym typeface="Math5" pitchFamily="2" charset="2"/>
              </a:rPr>
              <a:t> : </a:t>
            </a:r>
            <a:r>
              <a:rPr lang="en-US" sz="2600" b="1" i="1" dirty="0">
                <a:sym typeface="Math5" pitchFamily="2" charset="2"/>
              </a:rPr>
              <a:t>K</a:t>
            </a:r>
            <a:r>
              <a:rPr lang="ru-RU" sz="2600" dirty="0">
                <a:sym typeface="Math5" pitchFamily="2" charset="2"/>
              </a:rPr>
              <a:t> </a:t>
            </a:r>
            <a:r>
              <a:rPr lang="ru-RU" sz="2600" dirty="0">
                <a:sym typeface="Symbol" pitchFamily="18" charset="2"/>
              </a:rPr>
              <a:t> </a:t>
            </a:r>
            <a:r>
              <a:rPr lang="en-US" sz="2600" b="1" i="1" dirty="0">
                <a:sym typeface="Math5" pitchFamily="2" charset="2"/>
              </a:rPr>
              <a:t>A</a:t>
            </a:r>
            <a:endParaRPr lang="ru-RU" sz="2600" b="1" i="1" dirty="0">
              <a:sym typeface="Math5" pitchFamily="2" charset="2"/>
            </a:endParaRPr>
          </a:p>
        </p:txBody>
      </p:sp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6999175"/>
              </p:ext>
            </p:extLst>
          </p:nvPr>
        </p:nvGraphicFramePr>
        <p:xfrm>
          <a:off x="1712640" y="4185783"/>
          <a:ext cx="5910141" cy="1960315"/>
        </p:xfrm>
        <a:graphic>
          <a:graphicData uri="http://schemas.openxmlformats.org/presentationml/2006/ole">
            <p:oleObj spid="_x0000_s2062" name="Рисунок" r:id="rId4" imgW="2179320" imgH="726440" progId="Word.Picture.8">
              <p:embed/>
            </p:oleObj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90040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7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111974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3. Понятие таблицы…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2480" y="1556792"/>
            <a:ext cx="83381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2100" indent="-292100">
              <a:spcBef>
                <a:spcPct val="20000"/>
              </a:spcBef>
              <a:buFont typeface="Wingdings" pitchFamily="2" charset="2"/>
              <a:buChar char="6"/>
            </a:pPr>
            <a:r>
              <a:rPr lang="ru-RU" sz="2400" dirty="0"/>
              <a:t>Как задать функцию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sym typeface="Math5" pitchFamily="2" charset="2"/>
              </a:rPr>
              <a:t>f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/>
              <a:t>?</a:t>
            </a:r>
            <a:endParaRPr lang="en-US" sz="2400" dirty="0"/>
          </a:p>
          <a:p>
            <a:pPr marL="292100" indent="-292100">
              <a:lnSpc>
                <a:spcPct val="11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ru-RU" sz="2400" dirty="0" smtClean="0">
                <a:sym typeface="Math5" pitchFamily="2" charset="2"/>
              </a:rPr>
              <a:t>Возможный </a:t>
            </a:r>
            <a:r>
              <a:rPr lang="ru-RU" sz="2400" dirty="0">
                <a:sym typeface="Math5" pitchFamily="2" charset="2"/>
              </a:rPr>
              <a:t>способ – </a:t>
            </a:r>
            <a:r>
              <a:rPr lang="ru-RU" sz="2400" i="1" dirty="0">
                <a:sym typeface="Math5" pitchFamily="2" charset="2"/>
              </a:rPr>
              <a:t>табличное задание функции</a:t>
            </a:r>
            <a:endParaRPr lang="ru-RU" sz="2400" b="1" i="1" dirty="0">
              <a:solidFill>
                <a:schemeClr val="tx1"/>
              </a:solidFill>
              <a:sym typeface="Math5" pitchFamily="2" charset="2"/>
            </a:endParaRP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647814"/>
              </p:ext>
            </p:extLst>
          </p:nvPr>
        </p:nvGraphicFramePr>
        <p:xfrm>
          <a:off x="0" y="2564904"/>
          <a:ext cx="3698226" cy="2952328"/>
        </p:xfrm>
        <a:graphic>
          <a:graphicData uri="http://schemas.openxmlformats.org/presentationml/2006/ole">
            <p:oleObj spid="_x0000_s41991" name="Picture" r:id="rId4" imgW="1371600" imgH="1095480" progId="Word.Picture.8">
              <p:embed/>
            </p:oleObj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872880" y="2492896"/>
            <a:ext cx="5688632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90500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ru-RU" sz="2400" b="1" i="1" dirty="0">
                <a:cs typeface="Times New Roman" pitchFamily="18" charset="0"/>
              </a:rPr>
              <a:t>Таблица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/>
              <a:t>- п</a:t>
            </a:r>
            <a:r>
              <a:rPr lang="ru-RU" sz="2400" dirty="0">
                <a:cs typeface="Times New Roman" pitchFamily="18" charset="0"/>
              </a:rPr>
              <a:t>оследовательност</a:t>
            </a:r>
            <a:r>
              <a:rPr lang="ru-RU" sz="2400" dirty="0"/>
              <a:t>ь</a:t>
            </a:r>
            <a:r>
              <a:rPr lang="ru-RU" sz="2400" dirty="0">
                <a:cs typeface="Times New Roman" pitchFamily="18" charset="0"/>
              </a:rPr>
              <a:t> строк </a:t>
            </a:r>
            <a:r>
              <a:rPr lang="ru-RU" sz="2400" b="1" i="1" dirty="0">
                <a:cs typeface="Times New Roman" pitchFamily="18" charset="0"/>
              </a:rPr>
              <a:t>(записей)</a:t>
            </a:r>
            <a:endParaRPr lang="ru-RU" sz="2400" b="1" i="1" dirty="0"/>
          </a:p>
          <a:p>
            <a:pPr indent="190500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ru-RU" sz="2400" b="1" dirty="0">
                <a:cs typeface="Times New Roman" pitchFamily="18" charset="0"/>
              </a:rPr>
              <a:t>Запись</a:t>
            </a:r>
            <a:r>
              <a:rPr lang="ru-RU" sz="2400" dirty="0">
                <a:cs typeface="Times New Roman" pitchFamily="18" charset="0"/>
              </a:rPr>
              <a:t> может состоять из нескольких </a:t>
            </a:r>
            <a:r>
              <a:rPr lang="ru-RU" sz="2400" b="1" i="1" dirty="0">
                <a:cs typeface="Times New Roman" pitchFamily="18" charset="0"/>
              </a:rPr>
              <a:t>полей</a:t>
            </a:r>
            <a:endParaRPr lang="ru-RU" sz="2400" b="1" i="1" dirty="0"/>
          </a:p>
          <a:p>
            <a:pPr indent="190500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/>
              <a:t>Одно из полей должно задавать </a:t>
            </a:r>
            <a:r>
              <a:rPr lang="ru-RU" sz="2400" b="1" i="1" dirty="0"/>
              <a:t>имя записи</a:t>
            </a:r>
            <a:r>
              <a:rPr lang="ru-RU" sz="2400" dirty="0"/>
              <a:t> (</a:t>
            </a:r>
            <a:r>
              <a:rPr lang="ru-RU" sz="2400" b="1" i="1" dirty="0">
                <a:cs typeface="Times New Roman" pitchFamily="18" charset="0"/>
              </a:rPr>
              <a:t>ключ</a:t>
            </a:r>
            <a:r>
              <a:rPr lang="ru-RU" sz="2400" dirty="0"/>
              <a:t>), остальные поля образуют </a:t>
            </a:r>
            <a:r>
              <a:rPr lang="ru-RU" sz="2400" b="1" i="1" dirty="0"/>
              <a:t>тело записи</a:t>
            </a:r>
            <a:endParaRPr lang="ru-RU" sz="2400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72480" y="5733256"/>
            <a:ext cx="6966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90500">
              <a:spcBef>
                <a:spcPct val="20000"/>
              </a:spcBef>
              <a:buFont typeface="Wingdings" pitchFamily="2" charset="2"/>
              <a:buChar char="6"/>
            </a:pPr>
            <a:r>
              <a:rPr lang="ru-RU" sz="2400" dirty="0"/>
              <a:t> Таблица – линейная структура ?</a:t>
            </a:r>
            <a:endParaRPr lang="en-US" sz="24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8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3. Понятие таблицы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480" y="1507732"/>
            <a:ext cx="9217024" cy="372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00" b="1" u="sng" dirty="0" smtClean="0">
                <a:cs typeface="Times New Roman" pitchFamily="18" charset="0"/>
              </a:rPr>
              <a:t>Операции под таблицей</a:t>
            </a:r>
          </a:p>
          <a:p>
            <a:pPr marL="571500" lvl="1" indent="-285750">
              <a:lnSpc>
                <a:spcPct val="10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ru-RU" sz="2600" dirty="0" smtClean="0"/>
              <a:t>Поиск записи по ключу</a:t>
            </a:r>
          </a:p>
          <a:p>
            <a:pPr marL="571500" lvl="1" indent="-285750">
              <a:lnSpc>
                <a:spcPct val="10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ru-RU" sz="2600" dirty="0" smtClean="0"/>
              <a:t>Вставка новой записи</a:t>
            </a:r>
          </a:p>
          <a:p>
            <a:pPr marL="571500" lvl="1" indent="-285750">
              <a:lnSpc>
                <a:spcPct val="10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ru-RU" sz="2600" dirty="0" smtClean="0"/>
              <a:t>Удаление записи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ru-RU" sz="2600" b="1" u="sng" dirty="0" smtClean="0"/>
              <a:t>Определение 3.1.</a:t>
            </a:r>
            <a:r>
              <a:rPr lang="ru-RU" sz="2600" dirty="0" smtClean="0"/>
              <a:t> Таблица – динамическая структура данных. Базисное множество – семейство линейных структур из записей, базисное отношение включения определяется операциями вставки и удаления записей.</a:t>
            </a:r>
            <a:endParaRPr lang="ru-RU" sz="2600" i="1" dirty="0">
              <a:sym typeface="Math5" pitchFamily="2" charset="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9</a:t>
            </a:fld>
            <a:r>
              <a:rPr lang="ru-RU" dirty="0" smtClean="0"/>
              <a:t> из 39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4. Важность понятия таблицы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200472" y="1628800"/>
            <a:ext cx="943304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buFont typeface="Wingdings" pitchFamily="2" charset="2"/>
              <a:buChar char="þ"/>
            </a:pPr>
            <a:r>
              <a:rPr lang="ru-RU" sz="2600" dirty="0"/>
              <a:t>Организация доступа по имени для управления информацией в привычной для человека форме</a:t>
            </a:r>
          </a:p>
          <a:p>
            <a:pPr marL="381000" indent="-381000">
              <a:buFont typeface="Wingdings" pitchFamily="2" charset="2"/>
              <a:buChar char="þ"/>
            </a:pPr>
            <a:r>
              <a:rPr lang="ru-RU" sz="2600" dirty="0"/>
              <a:t>Представление данных во многих задачах из разных областей приложений (таблицы идентификаторов, номенклатура изделий, словари и т.п.)</a:t>
            </a:r>
          </a:p>
          <a:p>
            <a:pPr marL="381000" indent="-381000">
              <a:buFont typeface="Wingdings" pitchFamily="2" charset="2"/>
              <a:buChar char="þ"/>
            </a:pPr>
            <a:r>
              <a:rPr lang="ru-RU" sz="2600" dirty="0"/>
              <a:t>Абстрагирование от проблем распределения памяти при размещении данных</a:t>
            </a:r>
          </a:p>
          <a:p>
            <a:pPr marL="381000" indent="-381000">
              <a:buFont typeface="Wingdings" pitchFamily="2" charset="2"/>
              <a:buChar char="þ"/>
            </a:pPr>
            <a:r>
              <a:rPr lang="ru-RU" sz="2600" dirty="0"/>
              <a:t>Реализация концепции </a:t>
            </a:r>
            <a:r>
              <a:rPr lang="ru-RU" sz="2600" i="1" dirty="0"/>
              <a:t>ассоциативной памяти</a:t>
            </a:r>
            <a:r>
              <a:rPr lang="ru-RU" sz="2600" dirty="0"/>
              <a:t> (память с доступом к данным по содержимому в этих данных)</a:t>
            </a:r>
          </a:p>
          <a:p>
            <a:pPr marL="381000" indent="-381000">
              <a:buFont typeface="Wingdings" pitchFamily="2" charset="2"/>
              <a:buChar char="þ"/>
            </a:pPr>
            <a:r>
              <a:rPr lang="ru-RU" sz="2600" dirty="0"/>
              <a:t>Отображение на ЭВМ такого важного математического понятия как </a:t>
            </a:r>
            <a:r>
              <a:rPr lang="ru-RU" sz="2600" i="1" dirty="0"/>
              <a:t>множества</a:t>
            </a:r>
            <a:endParaRPr lang="ru-RU" sz="26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Организация доступа по имени…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</p:bld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2393</Words>
  <Application>Microsoft Office PowerPoint</Application>
  <PresentationFormat>Лист A4 (210x297 мм)</PresentationFormat>
  <Paragraphs>412</Paragraphs>
  <Slides>39</Slides>
  <Notes>34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1_itlab</vt:lpstr>
      <vt:lpstr>Рисунок</vt:lpstr>
      <vt:lpstr>Picture</vt:lpstr>
      <vt:lpstr>Диаграмма</vt:lpstr>
      <vt:lpstr>Лист</vt:lpstr>
      <vt:lpstr>Слайд 1</vt:lpstr>
      <vt:lpstr>Слайд 2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программирования - 2</dc:title>
  <dc:subject> Организация доступа по имени (таблицы)</dc:subject>
  <dc:creator/>
  <cp:lastModifiedBy/>
  <cp:revision>16</cp:revision>
  <cp:lastPrinted>1900-12-31T20:00:00Z</cp:lastPrinted>
  <dcterms:created xsi:type="dcterms:W3CDTF">1900-12-31T20:00:00Z</dcterms:created>
  <dcterms:modified xsi:type="dcterms:W3CDTF">2016-01-03T07:36:37Z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