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63"/>
  </p:notesMasterIdLst>
  <p:sldIdLst>
    <p:sldId id="462" r:id="rId2"/>
    <p:sldId id="468" r:id="rId3"/>
    <p:sldId id="469" r:id="rId4"/>
    <p:sldId id="473" r:id="rId5"/>
    <p:sldId id="474" r:id="rId6"/>
    <p:sldId id="475" r:id="rId7"/>
    <p:sldId id="499" r:id="rId8"/>
    <p:sldId id="476" r:id="rId9"/>
    <p:sldId id="500" r:id="rId10"/>
    <p:sldId id="501" r:id="rId11"/>
    <p:sldId id="477" r:id="rId12"/>
    <p:sldId id="478" r:id="rId13"/>
    <p:sldId id="479" r:id="rId14"/>
    <p:sldId id="480" r:id="rId15"/>
    <p:sldId id="502" r:id="rId16"/>
    <p:sldId id="503" r:id="rId17"/>
    <p:sldId id="506" r:id="rId18"/>
    <p:sldId id="507" r:id="rId19"/>
    <p:sldId id="508" r:id="rId20"/>
    <p:sldId id="509" r:id="rId21"/>
    <p:sldId id="523" r:id="rId22"/>
    <p:sldId id="510" r:id="rId23"/>
    <p:sldId id="511" r:id="rId24"/>
    <p:sldId id="512" r:id="rId25"/>
    <p:sldId id="513" r:id="rId26"/>
    <p:sldId id="514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4" r:id="rId36"/>
    <p:sldId id="526" r:id="rId37"/>
    <p:sldId id="528" r:id="rId38"/>
    <p:sldId id="529" r:id="rId39"/>
    <p:sldId id="527" r:id="rId40"/>
    <p:sldId id="525" r:id="rId41"/>
    <p:sldId id="530" r:id="rId42"/>
    <p:sldId id="531" r:id="rId43"/>
    <p:sldId id="532" r:id="rId44"/>
    <p:sldId id="534" r:id="rId45"/>
    <p:sldId id="533" r:id="rId46"/>
    <p:sldId id="536" r:id="rId47"/>
    <p:sldId id="539" r:id="rId48"/>
    <p:sldId id="538" r:id="rId49"/>
    <p:sldId id="537" r:id="rId50"/>
    <p:sldId id="535" r:id="rId51"/>
    <p:sldId id="541" r:id="rId52"/>
    <p:sldId id="540" r:id="rId53"/>
    <p:sldId id="542" r:id="rId54"/>
    <p:sldId id="543" r:id="rId55"/>
    <p:sldId id="544" r:id="rId56"/>
    <p:sldId id="545" r:id="rId57"/>
    <p:sldId id="491" r:id="rId58"/>
    <p:sldId id="492" r:id="rId59"/>
    <p:sldId id="493" r:id="rId60"/>
    <p:sldId id="505" r:id="rId61"/>
    <p:sldId id="496" r:id="rId62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81" autoAdjust="0"/>
    <p:restoredTop sz="94576" autoAdjust="0"/>
  </p:normalViewPr>
  <p:slideViewPr>
    <p:cSldViewPr>
      <p:cViewPr varScale="1">
        <p:scale>
          <a:sx n="113" d="100"/>
          <a:sy n="113" d="100"/>
        </p:scale>
        <p:origin x="-210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69"/>
      <c:depthPercent val="2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460317460317463E-2"/>
          <c:y val="3.1250000000000014E-2"/>
          <c:w val="0.84920634920634896"/>
          <c:h val="0.8317307692307692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FF"/>
            </a:solidFill>
            <a:ln w="12651">
              <a:solidFill>
                <a:srgbClr val="000000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45</c:v>
                </c:pt>
                <c:pt idx="1">
                  <c:v>21</c:v>
                </c:pt>
                <c:pt idx="2">
                  <c:v>52</c:v>
                </c:pt>
                <c:pt idx="3">
                  <c:v>61</c:v>
                </c:pt>
                <c:pt idx="4">
                  <c:v>9</c:v>
                </c:pt>
                <c:pt idx="5">
                  <c:v>15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45</c:v>
                </c:pt>
                <c:pt idx="1">
                  <c:v>21</c:v>
                </c:pt>
                <c:pt idx="2">
                  <c:v>52</c:v>
                </c:pt>
                <c:pt idx="3">
                  <c:v>61</c:v>
                </c:pt>
                <c:pt idx="4">
                  <c:v>9</c:v>
                </c:pt>
                <c:pt idx="5">
                  <c:v>15</c:v>
                </c:pt>
              </c:numCache>
            </c:numRef>
          </c:val>
        </c:ser>
        <c:dLbls/>
        <c:gapDepth val="0"/>
        <c:shape val="box"/>
        <c:axId val="117102464"/>
        <c:axId val="117104000"/>
        <c:axId val="0"/>
      </c:bar3DChart>
      <c:catAx>
        <c:axId val="117102464"/>
        <c:scaling>
          <c:orientation val="minMax"/>
        </c:scaling>
        <c:axPos val="b"/>
        <c:numFmt formatCode="General" sourceLinked="1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104000"/>
        <c:crosses val="autoZero"/>
        <c:lblAlgn val="ctr"/>
        <c:lblOffset val="100"/>
        <c:tickLblSkip val="1"/>
        <c:tickMarkSkip val="1"/>
      </c:catAx>
      <c:valAx>
        <c:axId val="117104000"/>
        <c:scaling>
          <c:orientation val="minMax"/>
        </c:scaling>
        <c:axPos val="l"/>
        <c:majorGridlines>
          <c:spPr>
            <a:ln w="316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102464"/>
        <c:crosses val="autoZero"/>
        <c:crossBetween val="between"/>
      </c:valAx>
      <c:spPr>
        <a:noFill/>
        <a:ln w="2530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6231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199-FAD2-4350-81C9-BB0F7A8CAFBE}" type="slidenum">
              <a:rPr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88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6FCF-1AB9-44A2-8C33-E2E71CFEBF9F}" type="slidenum">
              <a:rPr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85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2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59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10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750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568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906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964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98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50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81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935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75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047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072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198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160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560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616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0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497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942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246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896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825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385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224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621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2021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24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90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5118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4163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1838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5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348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805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2189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190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729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5543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65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0252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870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489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40499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9443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0706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58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102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61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0422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24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885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19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92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8.bin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6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6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6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6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6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_____Microsoft_Office_Excel_97-20031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_____Microsoft_Office_Excel_97-20032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_____Microsoft_Office_Excel_97-20033.xls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_____Microsoft_Office_Excel_97-20034.xls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6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10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Выполнение операций – поиск…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00472" y="1556792"/>
            <a:ext cx="80291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b="1" dirty="0"/>
              <a:t>Поиск записи с ключом 45</a:t>
            </a:r>
          </a:p>
        </p:txBody>
      </p:sp>
      <p:graphicFrame>
        <p:nvGraphicFramePr>
          <p:cNvPr id="9318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7659580"/>
              </p:ext>
            </p:extLst>
          </p:nvPr>
        </p:nvGraphicFramePr>
        <p:xfrm>
          <a:off x="1828800" y="2051521"/>
          <a:ext cx="5426075" cy="4041775"/>
        </p:xfrm>
        <a:graphic>
          <a:graphicData uri="http://schemas.openxmlformats.org/presentationml/2006/ole">
            <p:oleObj spid="_x0000_s93192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20952" y="1619473"/>
          <a:ext cx="5426075" cy="4041775"/>
        </p:xfrm>
        <a:graphic>
          <a:graphicData uri="http://schemas.openxmlformats.org/presentationml/2006/ole">
            <p:oleObj spid="_x0000_s93193" name="Диаграмма" r:id="rId5" imgW="6096000" imgH="405749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2EC62539-E182-40AE-9C69-DEA2E0C56667}" type="slidenum">
              <a:rPr lang="ru-RU" smtClean="0"/>
              <a:pPr/>
              <a:t>11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cs typeface="Times New Roman" panose="02020603050405020304" pitchFamily="18" charset="0"/>
              </a:rPr>
              <a:t>. Выполнение операций – вставка 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26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1524000"/>
          <a:ext cx="3810000" cy="2514600"/>
        </p:xfrm>
        <a:graphic>
          <a:graphicData uri="http://schemas.openxmlformats.org/presentationml/2006/ole">
            <p:oleObj spid="_x0000_s91151" name="Диаграмма" r:id="rId4" imgW="6096000" imgH="4057498" progId="MSGraph.Chart.8">
              <p:embed followColorScheme="full"/>
            </p:oleObj>
          </a:graphicData>
        </a:graphic>
      </p:graphicFrame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00472" y="2057400"/>
            <a:ext cx="50573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buFont typeface="Wingdings" pitchFamily="2" charset="2"/>
              <a:buChar char="þ"/>
            </a:pPr>
            <a:r>
              <a:rPr lang="ru-RU" sz="2600" dirty="0" smtClean="0"/>
              <a:t>поиск </a:t>
            </a:r>
            <a:r>
              <a:rPr lang="ru-RU" sz="2600" dirty="0"/>
              <a:t>места вставки</a:t>
            </a:r>
          </a:p>
        </p:txBody>
      </p:sp>
      <p:graphicFrame>
        <p:nvGraphicFramePr>
          <p:cNvPr id="28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24400" y="3886200"/>
          <a:ext cx="3810000" cy="2514600"/>
        </p:xfrm>
        <a:graphic>
          <a:graphicData uri="http://schemas.openxmlformats.org/presentationml/2006/ole">
            <p:oleObj spid="_x0000_s91152" name="Диаграмма" r:id="rId5" imgW="6096000" imgH="4057498" progId="MSGraph.Chart.8">
              <p:embed followColorScheme="full"/>
            </p:oleObj>
          </a:graphicData>
        </a:graphic>
      </p:graphicFrame>
      <p:graphicFrame>
        <p:nvGraphicFramePr>
          <p:cNvPr id="29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3886200"/>
          <a:ext cx="3505200" cy="2514600"/>
        </p:xfrm>
        <a:graphic>
          <a:graphicData uri="http://schemas.openxmlformats.org/presentationml/2006/ole">
            <p:oleObj spid="_x0000_s91153" name="Диаграмма" r:id="rId6" imgW="6096000" imgH="4057498" progId="MSGraph.Chart.8">
              <p:embed followColorScheme="full"/>
            </p:oleObj>
          </a:graphicData>
        </a:graphic>
      </p:graphicFrame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00472" y="3070225"/>
            <a:ext cx="46085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buFont typeface="Wingdings" pitchFamily="2" charset="2"/>
              <a:buChar char="þ"/>
            </a:pPr>
            <a:r>
              <a:rPr lang="ru-RU" sz="2600" dirty="0"/>
              <a:t>сдвиг правой части таблицы вправо (</a:t>
            </a:r>
            <a:r>
              <a:rPr lang="ru-RU" sz="2600" dirty="0" err="1"/>
              <a:t>перепаковка</a:t>
            </a:r>
            <a:r>
              <a:rPr lang="ru-RU" sz="2600" dirty="0"/>
              <a:t>)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00472" y="4568825"/>
            <a:ext cx="43715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buFont typeface="Wingdings" pitchFamily="2" charset="2"/>
              <a:buChar char="þ"/>
            </a:pPr>
            <a:r>
              <a:rPr lang="ru-RU" sz="2600" dirty="0" smtClean="0"/>
              <a:t>вставка </a:t>
            </a:r>
            <a:r>
              <a:rPr lang="ru-RU" sz="2600" dirty="0"/>
              <a:t>новой записи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" grpId="0"/>
      <p:bldOleChart spid="28" grpId="0"/>
      <p:bldOleChart spid="29" grpId="0"/>
      <p:bldP spid="30" grpId="0" autoUpdateAnimBg="0"/>
      <p:bldP spid="3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BD13E36-1A24-4AC1-9550-2DF4E43C52B6}" type="slidenum">
              <a:rPr lang="ru-RU" smtClean="0"/>
              <a:pPr/>
              <a:t>12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Выполнение операций – удаление 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3886200"/>
          <a:ext cx="3810000" cy="2514600"/>
        </p:xfrm>
        <a:graphic>
          <a:graphicData uri="http://schemas.openxmlformats.org/presentationml/2006/ole">
            <p:oleObj spid="_x0000_s89101" name="Диаграмма" r:id="rId4" imgW="6096000" imgH="4057498" progId="MSGraph.Chart.8">
              <p:embed followColorScheme="full"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472" y="2057400"/>
            <a:ext cx="54039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7675" indent="-447675">
              <a:buFont typeface="Wingdings" pitchFamily="2" charset="2"/>
              <a:buChar char="þ"/>
            </a:pPr>
            <a:r>
              <a:rPr lang="ru-RU" sz="2600" dirty="0" smtClean="0"/>
              <a:t>поиск </a:t>
            </a:r>
            <a:r>
              <a:rPr lang="ru-RU" sz="2600" dirty="0"/>
              <a:t>удаляемой записи</a:t>
            </a:r>
          </a:p>
        </p:txBody>
      </p:sp>
      <p:graphicFrame>
        <p:nvGraphicFramePr>
          <p:cNvPr id="14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1524000"/>
          <a:ext cx="3810000" cy="2514600"/>
        </p:xfrm>
        <a:graphic>
          <a:graphicData uri="http://schemas.openxmlformats.org/presentationml/2006/ole">
            <p:oleObj spid="_x0000_s89102" name="Диаграмма" r:id="rId5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05600" y="1295400"/>
          <a:ext cx="3505200" cy="2514600"/>
        </p:xfrm>
        <a:graphic>
          <a:graphicData uri="http://schemas.openxmlformats.org/presentationml/2006/ole">
            <p:oleObj spid="_x0000_s89103" name="Диаграмма" r:id="rId6" imgW="6096000" imgH="4057498" progId="MSGraph.Chart.8">
              <p:embed followColorScheme="full"/>
            </p:oleObj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00472" y="4441825"/>
            <a:ext cx="47525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7675" indent="-447675">
              <a:buFont typeface="Wingdings" pitchFamily="2" charset="2"/>
              <a:buChar char="þ"/>
            </a:pPr>
            <a:r>
              <a:rPr lang="ru-RU" sz="2600" dirty="0"/>
              <a:t>сдвиг правой части таблицы влево (</a:t>
            </a:r>
            <a:r>
              <a:rPr lang="ru-RU" sz="2600" dirty="0" err="1"/>
              <a:t>перепаковка</a:t>
            </a:r>
            <a:r>
              <a:rPr lang="ru-RU" sz="2600" dirty="0"/>
              <a:t>)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" grpId="0"/>
      <p:bldOleChart spid="15" grpId="0"/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3B294CD9-4E1E-4B2D-9BE8-5C319BF6F19C}" type="slidenum">
              <a:rPr lang="ru-RU" smtClean="0"/>
              <a:pPr/>
              <a:t>13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4. Реализация – схема наследования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0260080"/>
              </p:ext>
            </p:extLst>
          </p:nvPr>
        </p:nvGraphicFramePr>
        <p:xfrm>
          <a:off x="1365250" y="2798763"/>
          <a:ext cx="1858963" cy="1728787"/>
        </p:xfrm>
        <a:graphic>
          <a:graphicData uri="http://schemas.openxmlformats.org/presentationml/2006/ole">
            <p:oleObj spid="_x0000_s87046" name="Picture" r:id="rId4" imgW="1362240" imgH="1266840" progId="Word.Picture.8">
              <p:embed/>
            </p:oleObj>
          </a:graphicData>
        </a:graphic>
      </p:graphicFrame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664968" y="4077072"/>
            <a:ext cx="4201616" cy="1066800"/>
          </a:xfrm>
          <a:prstGeom prst="wedgeRoundRectCallout">
            <a:avLst>
              <a:gd name="adj1" fmla="val -83333"/>
              <a:gd name="adj2" fmla="val -428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200" dirty="0"/>
              <a:t>Класс, обеспечивающий реализацию упорядоченных таблиц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736976" y="1700808"/>
            <a:ext cx="4464496" cy="1224136"/>
          </a:xfrm>
          <a:prstGeom prst="wedgeRoundRectCallout">
            <a:avLst>
              <a:gd name="adj1" fmla="val -83333"/>
              <a:gd name="adj2" fmla="val 71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200" dirty="0"/>
              <a:t>Класс, обеспечивающий реализацию просматриваемых таблиц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288704" y="5445224"/>
            <a:ext cx="5867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>
                <a:solidFill>
                  <a:schemeClr val="tx1"/>
                </a:solidFill>
              </a:rPr>
              <a:t>Пример</a:t>
            </a:r>
            <a:r>
              <a:rPr lang="ru-RU" sz="2600" dirty="0" smtClean="0">
                <a:solidFill>
                  <a:schemeClr val="tx1"/>
                </a:solidFill>
              </a:rPr>
              <a:t>: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1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5088" y="3212976"/>
            <a:ext cx="610520" cy="488183"/>
          </a:xfrm>
          <a:prstGeom prst="rect">
            <a:avLst/>
          </a:prstGeom>
          <a:noFill/>
        </p:spPr>
      </p:pic>
      <p:pic>
        <p:nvPicPr>
          <p:cNvPr id="20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2880" y="5445224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14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cs typeface="Times New Roman" panose="02020603050405020304" pitchFamily="18" charset="0"/>
              </a:rPr>
              <a:t>Оценка эффективности…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72480" y="1600200"/>
            <a:ext cx="9361040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Сложность операций упорядоченных таблиц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b="1" u="sng" dirty="0"/>
              <a:t>Поиск</a:t>
            </a:r>
            <a:r>
              <a:rPr lang="ru-RU" sz="2600" dirty="0"/>
              <a:t>  При сравнении ключа искомой записи с ключом записи с позиции </a:t>
            </a:r>
            <a:r>
              <a:rPr lang="en-US" sz="2600" b="1" i="1" dirty="0" err="1"/>
              <a:t>i</a:t>
            </a:r>
            <a:r>
              <a:rPr lang="en-US" sz="2600" i="1" dirty="0"/>
              <a:t> </a:t>
            </a:r>
            <a:r>
              <a:rPr lang="ru-RU" sz="2600" dirty="0"/>
              <a:t>таблицы размер интервала неопределенности</a:t>
            </a:r>
          </a:p>
          <a:p>
            <a:pPr marL="190500" indent="-190500" algn="ctr">
              <a:lnSpc>
                <a:spcPct val="100000"/>
              </a:lnSpc>
              <a:spcBef>
                <a:spcPct val="20000"/>
              </a:spcBef>
            </a:pPr>
            <a:r>
              <a:rPr lang="en-US" sz="2600" dirty="0"/>
              <a:t>L = [(i-1)/N](i-1) + [(N-I)/N](N-</a:t>
            </a:r>
            <a:r>
              <a:rPr lang="en-US" sz="2600" dirty="0" err="1"/>
              <a:t>i</a:t>
            </a:r>
            <a:r>
              <a:rPr lang="en-US" sz="2600" dirty="0"/>
              <a:t>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en-US" sz="2600" dirty="0"/>
              <a:t>   (</a:t>
            </a:r>
            <a:r>
              <a:rPr lang="ru-RU" sz="2600" dirty="0"/>
              <a:t>при равной вероятности использования ключей)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/>
              <a:t>Минимальное </a:t>
            </a:r>
            <a:r>
              <a:rPr lang="ru-RU" sz="2600" dirty="0"/>
              <a:t>значение величины </a:t>
            </a:r>
            <a:r>
              <a:rPr lang="en-US" sz="2600" dirty="0"/>
              <a:t>L </a:t>
            </a:r>
            <a:r>
              <a:rPr lang="ru-RU" sz="2600" dirty="0"/>
              <a:t>достигается </a:t>
            </a:r>
            <a:r>
              <a:rPr lang="ru-RU" sz="2600" dirty="0" smtClean="0"/>
              <a:t>при </a:t>
            </a:r>
            <a:r>
              <a:rPr lang="en-US" sz="2600" i="1" dirty="0" err="1"/>
              <a:t>i</a:t>
            </a:r>
            <a:r>
              <a:rPr lang="en-US" sz="2600" dirty="0"/>
              <a:t> = N/2</a:t>
            </a:r>
            <a:endParaRPr lang="ru-RU" sz="26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b="1" dirty="0"/>
              <a:t>Как результат</a:t>
            </a:r>
            <a:r>
              <a:rPr lang="ru-RU" sz="2600" dirty="0"/>
              <a:t>,</a:t>
            </a:r>
            <a:endParaRPr lang="en-US" sz="26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 err="1"/>
              <a:t>T</a:t>
            </a:r>
            <a:r>
              <a:rPr lang="en-US" sz="2600" baseline="-25000" dirty="0" err="1"/>
              <a:t>min</a:t>
            </a:r>
            <a:r>
              <a:rPr lang="en-US" sz="2600" baseline="-25000" dirty="0"/>
              <a:t> </a:t>
            </a:r>
            <a:r>
              <a:rPr lang="ru-RU" sz="2600" dirty="0"/>
              <a:t>= 1</a:t>
            </a:r>
            <a:endParaRPr lang="en-US" sz="2600" baseline="-250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 err="1"/>
              <a:t>T</a:t>
            </a:r>
            <a:r>
              <a:rPr lang="en-US" sz="2600" baseline="-25000" dirty="0" err="1"/>
              <a:t>max</a:t>
            </a:r>
            <a:r>
              <a:rPr lang="en-US" sz="2600" baseline="-25000" dirty="0"/>
              <a:t> </a:t>
            </a:r>
            <a:r>
              <a:rPr lang="ru-RU" sz="2600" dirty="0"/>
              <a:t>= </a:t>
            </a:r>
            <a:r>
              <a:rPr lang="en-US" sz="2600" dirty="0" smtClean="0"/>
              <a:t>T</a:t>
            </a:r>
            <a:r>
              <a:rPr lang="ru-RU" sz="2600" baseline="-25000" dirty="0"/>
              <a:t>ср </a:t>
            </a:r>
            <a:r>
              <a:rPr lang="en-US" sz="2600" baseline="-25000" dirty="0"/>
              <a:t>   </a:t>
            </a:r>
            <a:r>
              <a:rPr lang="ru-RU" sz="2600" dirty="0"/>
              <a:t>= </a:t>
            </a:r>
            <a:r>
              <a:rPr lang="en-US" sz="2600" dirty="0"/>
              <a:t>log</a:t>
            </a:r>
            <a:r>
              <a:rPr lang="en-US" sz="2600" baseline="-25000" dirty="0"/>
              <a:t>2</a:t>
            </a:r>
            <a:r>
              <a:rPr lang="en-US" sz="2600" dirty="0"/>
              <a:t>N  (</a:t>
            </a:r>
            <a:r>
              <a:rPr lang="ru-RU" sz="2600" dirty="0"/>
              <a:t>поиск имеющихся записей)</a:t>
            </a:r>
            <a:endParaRPr lang="ru-RU" sz="2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15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cs typeface="Times New Roman" panose="02020603050405020304" pitchFamily="18" charset="0"/>
              </a:rPr>
              <a:t>Оценка эффективности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95672" y="1600200"/>
            <a:ext cx="8257728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Сложность операций упорядоченных таблиц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b="1" u="sng" dirty="0"/>
              <a:t>Вставка</a:t>
            </a:r>
            <a:r>
              <a:rPr lang="en-US" sz="2600" b="1" u="sng" dirty="0"/>
              <a:t> </a:t>
            </a:r>
            <a:r>
              <a:rPr lang="ru-RU" sz="2600" b="1" u="sng" dirty="0"/>
              <a:t>и удаление</a:t>
            </a:r>
            <a:endParaRPr lang="en-US" sz="2600" baseline="-25000" dirty="0">
              <a:solidFill>
                <a:schemeClr val="tx1"/>
              </a:solidFill>
            </a:endParaRP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 err="1">
                <a:solidFill>
                  <a:schemeClr val="tx1"/>
                </a:solidFill>
              </a:rPr>
              <a:t>T</a:t>
            </a:r>
            <a:r>
              <a:rPr lang="en-US" sz="2600" baseline="-25000" dirty="0" err="1">
                <a:solidFill>
                  <a:schemeClr val="tx1"/>
                </a:solidFill>
              </a:rPr>
              <a:t>max</a:t>
            </a:r>
            <a:r>
              <a:rPr lang="en-US" sz="2600" baseline="-2500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 </a:t>
            </a:r>
            <a:r>
              <a:rPr lang="ru-RU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ru-RU" sz="2600" baseline="-25000" dirty="0">
                <a:solidFill>
                  <a:schemeClr val="tx1"/>
                </a:solidFill>
              </a:rPr>
              <a:t>ср </a:t>
            </a:r>
            <a:r>
              <a:rPr lang="en-US" sz="2600" baseline="-25000" dirty="0">
                <a:solidFill>
                  <a:schemeClr val="tx1"/>
                </a:solidFill>
              </a:rPr>
              <a:t>   </a:t>
            </a:r>
            <a:r>
              <a:rPr lang="ru-RU" sz="2600" dirty="0">
                <a:solidFill>
                  <a:schemeClr val="tx1"/>
                </a:solidFill>
              </a:rPr>
              <a:t>=  </a:t>
            </a:r>
            <a:r>
              <a:rPr lang="en-US" sz="2600" dirty="0">
                <a:solidFill>
                  <a:schemeClr val="tx1"/>
                </a:solidFill>
              </a:rPr>
              <a:t>log</a:t>
            </a:r>
            <a:r>
              <a:rPr lang="en-US" sz="2600" baseline="-25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N</a:t>
            </a:r>
            <a:r>
              <a:rPr lang="ru-RU" sz="2600" dirty="0">
                <a:solidFill>
                  <a:schemeClr val="tx1"/>
                </a:solidFill>
              </a:rPr>
              <a:t> +</a:t>
            </a:r>
            <a:r>
              <a:rPr lang="en-US" sz="2600" dirty="0">
                <a:solidFill>
                  <a:schemeClr val="tx1"/>
                </a:solidFill>
              </a:rPr>
              <a:t> N/2 + 1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72480" y="3429000"/>
            <a:ext cx="96335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Экспериментальная оценка сложности</a:t>
            </a:r>
            <a:r>
              <a:rPr lang="ru-RU" sz="2600" dirty="0" smtClean="0"/>
              <a:t>: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3429000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16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cs typeface="Times New Roman" panose="02020603050405020304" pitchFamily="18" charset="0"/>
              </a:rPr>
              <a:t>Сортировка…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44488" y="1600200"/>
            <a:ext cx="9145016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Определение 3.4.</a:t>
            </a:r>
            <a:r>
              <a:rPr lang="ru-RU" sz="2600" b="1" dirty="0"/>
              <a:t> </a:t>
            </a:r>
            <a:r>
              <a:rPr lang="ru-RU" sz="2600" dirty="0"/>
              <a:t>Д</a:t>
            </a:r>
            <a:r>
              <a:rPr lang="ru-RU" sz="2600" dirty="0">
                <a:cs typeface="Times New Roman" pitchFamily="18" charset="0"/>
              </a:rPr>
              <a:t>ействия, связанные с размещением записей в порядке возрастания ( или убывания)  ключей называют </a:t>
            </a:r>
            <a:r>
              <a:rPr lang="ru-RU" sz="2600" i="1" dirty="0">
                <a:cs typeface="Times New Roman" pitchFamily="18" charset="0"/>
              </a:rPr>
              <a:t>сортировкой</a:t>
            </a:r>
            <a:endParaRPr lang="ru-RU" sz="2600" i="1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Определение 3.5.</a:t>
            </a:r>
            <a:r>
              <a:rPr lang="ru-RU" sz="2600" b="1" dirty="0"/>
              <a:t> </a:t>
            </a:r>
            <a:r>
              <a:rPr lang="ru-RU" sz="2600" dirty="0">
                <a:cs typeface="Times New Roman" pitchFamily="18" charset="0"/>
              </a:rPr>
              <a:t>Алгоритм </a:t>
            </a:r>
            <a:r>
              <a:rPr lang="ru-RU" sz="2600" dirty="0"/>
              <a:t>сортировки </a:t>
            </a:r>
            <a:r>
              <a:rPr lang="ru-RU" sz="2600" dirty="0">
                <a:cs typeface="Times New Roman" pitchFamily="18" charset="0"/>
              </a:rPr>
              <a:t>называют </a:t>
            </a:r>
            <a:r>
              <a:rPr lang="ru-RU" sz="2600" i="1" dirty="0">
                <a:cs typeface="Times New Roman" pitchFamily="18" charset="0"/>
              </a:rPr>
              <a:t>устойчивым , </a:t>
            </a:r>
            <a:r>
              <a:rPr lang="ru-RU" sz="2600" dirty="0">
                <a:cs typeface="Times New Roman" pitchFamily="18" charset="0"/>
              </a:rPr>
              <a:t>если он никогда не меняет относительный порядок в таблице двух записей с равными ключами</a:t>
            </a:r>
            <a:endParaRPr lang="ru-RU" sz="2600" dirty="0"/>
          </a:p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Определение 3.6.</a:t>
            </a:r>
            <a:r>
              <a:rPr lang="ru-RU" sz="2600" b="1" dirty="0"/>
              <a:t> </a:t>
            </a:r>
            <a:r>
              <a:rPr lang="ru-RU" sz="2600" dirty="0"/>
              <a:t>Упорядочивание данных, при которой все значения располагаются в ОП, называются </a:t>
            </a:r>
            <a:r>
              <a:rPr lang="ru-RU" sz="2600" i="1" dirty="0"/>
              <a:t>внутренней сортировкой </a:t>
            </a:r>
            <a:r>
              <a:rPr lang="ru-RU" sz="2600" dirty="0"/>
              <a:t>(проблема внешней сортировки остаются за рамками рассмотрения)</a:t>
            </a:r>
            <a:endParaRPr lang="ru-RU" sz="2600" i="1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17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 Сортировка…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2480" y="1600200"/>
            <a:ext cx="9217024" cy="33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Всего для сортировки </a:t>
            </a:r>
            <a:r>
              <a:rPr lang="ru-RU" sz="2600" dirty="0"/>
              <a:t>известно более </a:t>
            </a:r>
            <a:r>
              <a:rPr lang="ru-RU" sz="2600" dirty="0">
                <a:cs typeface="Times New Roman" pitchFamily="18" charset="0"/>
              </a:rPr>
              <a:t>200 алгоритмов </a:t>
            </a:r>
            <a:r>
              <a:rPr lang="ru-RU" sz="2600" dirty="0" smtClean="0">
                <a:cs typeface="Times New Roman" pitchFamily="18" charset="0"/>
              </a:rPr>
              <a:t/>
            </a:r>
            <a:br>
              <a:rPr lang="ru-RU" sz="2600" dirty="0" smtClean="0">
                <a:cs typeface="Times New Roman" pitchFamily="18" charset="0"/>
              </a:rPr>
            </a:br>
            <a:r>
              <a:rPr lang="ru-RU" sz="2600" dirty="0" smtClean="0"/>
              <a:t>(</a:t>
            </a:r>
            <a:r>
              <a:rPr lang="ru-RU" sz="2600" dirty="0"/>
              <a:t>см., например, </a:t>
            </a:r>
            <a:r>
              <a:rPr lang="ru-RU" sz="2600" dirty="0">
                <a:cs typeface="Times New Roman" pitchFamily="18" charset="0"/>
              </a:rPr>
              <a:t>Кнут Д. Искусство программирования т</a:t>
            </a:r>
            <a:r>
              <a:rPr lang="ru-RU" sz="2600" dirty="0" smtClean="0">
                <a:cs typeface="Times New Roman" pitchFamily="18" charset="0"/>
              </a:rPr>
              <a:t>. 3 </a:t>
            </a:r>
            <a:r>
              <a:rPr lang="ru-RU" sz="2600" dirty="0">
                <a:cs typeface="Times New Roman" pitchFamily="18" charset="0"/>
              </a:rPr>
              <a:t>Сортировка и поиск .М</a:t>
            </a:r>
            <a:r>
              <a:rPr lang="ru-RU" sz="2600" dirty="0"/>
              <a:t>: </a:t>
            </a:r>
            <a:r>
              <a:rPr lang="ru-RU" sz="2600" dirty="0">
                <a:cs typeface="Times New Roman" pitchFamily="18" charset="0"/>
              </a:rPr>
              <a:t>Мир, 1978г. 338 стр.</a:t>
            </a:r>
            <a:r>
              <a:rPr lang="ru-RU" sz="2600" dirty="0"/>
              <a:t>) 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600" dirty="0"/>
              <a:t> Далее будут </a:t>
            </a:r>
            <a:r>
              <a:rPr lang="ru-RU" sz="2600" dirty="0">
                <a:cs typeface="Times New Roman" pitchFamily="18" charset="0"/>
              </a:rPr>
              <a:t>рассмотр</a:t>
            </a:r>
            <a:r>
              <a:rPr lang="ru-RU" sz="2600" dirty="0"/>
              <a:t>ены</a:t>
            </a:r>
            <a:r>
              <a:rPr lang="ru-RU" sz="2600" dirty="0">
                <a:cs typeface="Times New Roman" pitchFamily="18" charset="0"/>
              </a:rPr>
              <a:t> </a:t>
            </a:r>
            <a:r>
              <a:rPr lang="ru-RU" sz="2600" dirty="0"/>
              <a:t>ряд</a:t>
            </a:r>
            <a:r>
              <a:rPr lang="ru-RU" sz="2600" dirty="0">
                <a:cs typeface="Times New Roman" pitchFamily="18" charset="0"/>
              </a:rPr>
              <a:t> алгоритмов сортировки</a:t>
            </a:r>
            <a:r>
              <a:rPr lang="ru-RU" sz="2600" dirty="0"/>
              <a:t> – при изучении </a:t>
            </a:r>
            <a:r>
              <a:rPr lang="ru-RU" sz="2600" dirty="0">
                <a:cs typeface="Times New Roman" pitchFamily="18" charset="0"/>
              </a:rPr>
              <a:t>методов надо постараться не просто вспомнить какой-либо ранее изученный алгоритм сортировки, а попытаться вывести его, т.е. найти путь (идею), в рамках которого был придуман (изобретён) конкретный алгоритм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18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2480" y="1600200"/>
            <a:ext cx="84969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Идея похода </a:t>
            </a:r>
            <a:r>
              <a:rPr lang="ru-RU" sz="2600" dirty="0"/>
              <a:t>– вставка нового значения в упорядоченный набор данных</a:t>
            </a:r>
          </a:p>
        </p:txBody>
      </p:sp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2605088" y="2514600"/>
          <a:ext cx="5991225" cy="3676650"/>
        </p:xfrm>
        <a:graphic>
          <a:graphicData uri="http://schemas.openxmlformats.org/presentationml/2006/ole">
            <p:oleObj spid="_x0000_s76806" name="Рисунок" r:id="rId4" imgW="5496560" imgH="3373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19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440832" y="655275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44488" y="1556792"/>
            <a:ext cx="943304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В ходе сортировки </a:t>
            </a:r>
            <a:r>
              <a:rPr lang="ru-RU" sz="2600" dirty="0"/>
              <a:t>–упорядочиваемый набор </a:t>
            </a:r>
            <a:r>
              <a:rPr lang="ru-RU" sz="2600" dirty="0" smtClean="0"/>
              <a:t>данных разбивается </a:t>
            </a:r>
            <a:r>
              <a:rPr lang="ru-RU" sz="2600" dirty="0"/>
              <a:t>на две части – упорядоченный (слева) и неупорядоченный (справа) блоки</a:t>
            </a:r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3200400" y="2819400"/>
          <a:ext cx="3686175" cy="3441700"/>
        </p:xfrm>
        <a:graphic>
          <a:graphicData uri="http://schemas.openxmlformats.org/presentationml/2006/ole">
            <p:oleObj spid="_x0000_s74758" name="Рисунок" r:id="rId4" imgW="4008120" imgH="3754120" progId="Word.Picture.8">
              <p:embed/>
            </p:oleObj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1064568" y="3717032"/>
            <a:ext cx="8420100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200" b="1" i="1" dirty="0" smtClean="0">
                <a:cs typeface="Times New Roman" pitchFamily="18" charset="0"/>
              </a:rPr>
              <a:t>Упорядоченные таблицы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3.2: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20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11475" y="1905000"/>
          <a:ext cx="6080125" cy="4041775"/>
        </p:xfrm>
        <a:graphic>
          <a:graphicData uri="http://schemas.openxmlformats.org/presentationml/2006/ole">
            <p:oleObj spid="_x0000_s115718" name="Диаграмма" r:id="rId4" imgW="6096000" imgH="4057498" progId="MSGraph.Chart.8">
              <p:embed followColorScheme="full"/>
            </p:oleObj>
          </a:graphicData>
        </a:graphic>
      </p:graphicFrame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00472" y="1981200"/>
            <a:ext cx="2920553" cy="990600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Массив до сортировки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21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graphicFrame>
        <p:nvGraphicFramePr>
          <p:cNvPr id="15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08288" y="2479675"/>
          <a:ext cx="5978525" cy="394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05000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351338" y="1676400"/>
            <a:ext cx="2659062" cy="75565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Неупорядоченная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200472" y="2819400"/>
            <a:ext cx="2844353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Упорядоченная часть массива состоит из одного элемента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aphicFrame>
        <p:nvGraphicFramePr>
          <p:cNvPr id="11366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42928" y="2420888"/>
          <a:ext cx="762000" cy="4041775"/>
        </p:xfrm>
        <a:graphic>
          <a:graphicData uri="http://schemas.openxmlformats.org/presentationml/2006/ole">
            <p:oleObj spid="_x0000_s113670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4319588" y="2049463"/>
            <a:ext cx="0" cy="45545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22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2428875"/>
          <a:ext cx="6080125" cy="4041775"/>
        </p:xfrm>
        <a:graphic>
          <a:graphicData uri="http://schemas.openxmlformats.org/presentationml/2006/ole">
            <p:oleObj spid="_x0000_s111625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24250" y="2438400"/>
          <a:ext cx="1506538" cy="4041775"/>
        </p:xfrm>
        <a:graphic>
          <a:graphicData uri="http://schemas.openxmlformats.org/presentationml/2006/ole">
            <p:oleObj spid="_x0000_s111626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905000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351338" y="1676400"/>
            <a:ext cx="2659062" cy="75565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Неупорядоченная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3" name="Rectangle 23"/>
          <p:cNvSpPr txBox="1">
            <a:spLocks noChangeArrowheads="1"/>
          </p:cNvSpPr>
          <p:nvPr/>
        </p:nvSpPr>
        <p:spPr>
          <a:xfrm>
            <a:off x="272480" y="2924944"/>
            <a:ext cx="2952328" cy="2664296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180975" marR="0" lvl="0" indent="-1809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Упорядоченная часть массива увеличивается за счет первого элемента из неотсортированной части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4319588" y="2049463"/>
            <a:ext cx="0" cy="45545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2428875"/>
          <a:ext cx="6080125" cy="4041775"/>
        </p:xfrm>
        <a:graphic>
          <a:graphicData uri="http://schemas.openxmlformats.org/presentationml/2006/ole">
            <p:oleObj spid="_x0000_s109577" name="Диаграмма" r:id="rId4" imgW="6096000" imgH="4057498" progId="MSGraph.Chart.8">
              <p:embed followColorScheme="full"/>
            </p:oleObj>
          </a:graphicData>
        </a:graphic>
      </p:graphicFrame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23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1052736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2428875"/>
          <a:ext cx="1506537" cy="4041775"/>
        </p:xfrm>
        <a:graphic>
          <a:graphicData uri="http://schemas.openxmlformats.org/presentationml/2006/ole">
            <p:oleObj spid="_x0000_s109578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22" name="Arc 6"/>
          <p:cNvSpPr>
            <a:spLocks/>
          </p:cNvSpPr>
          <p:nvPr/>
        </p:nvSpPr>
        <p:spPr bwMode="auto">
          <a:xfrm>
            <a:off x="3937000" y="2795588"/>
            <a:ext cx="725488" cy="18875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Arc 7"/>
          <p:cNvSpPr>
            <a:spLocks/>
          </p:cNvSpPr>
          <p:nvPr/>
        </p:nvSpPr>
        <p:spPr bwMode="auto">
          <a:xfrm>
            <a:off x="3357563" y="2794000"/>
            <a:ext cx="635000" cy="1035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4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1"/>
                  <a:pt x="9637" y="29"/>
                  <a:pt x="2154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1"/>
                  <a:pt x="9637" y="29"/>
                  <a:pt x="2154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905000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351338" y="1676400"/>
            <a:ext cx="2659062" cy="75565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Неупорядоченная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7" name="Rectangle 19"/>
          <p:cNvSpPr txBox="1">
            <a:spLocks noChangeArrowheads="1"/>
          </p:cNvSpPr>
          <p:nvPr/>
        </p:nvSpPr>
        <p:spPr>
          <a:xfrm>
            <a:off x="200472" y="2819400"/>
            <a:ext cx="2844353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180975" marR="0" lvl="0" indent="-1809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Добавление элементов в упорядоченную часть с сохранением порядка сортировки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4319588" y="2049463"/>
            <a:ext cx="0" cy="45545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24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1948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2428875"/>
          <a:ext cx="6080125" cy="4041775"/>
        </p:xfrm>
        <a:graphic>
          <a:graphicData uri="http://schemas.openxmlformats.org/presentationml/2006/ole">
            <p:oleObj spid="_x0000_s107529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2428875"/>
          <a:ext cx="1506537" cy="4041775"/>
        </p:xfrm>
        <a:graphic>
          <a:graphicData uri="http://schemas.openxmlformats.org/presentationml/2006/ole">
            <p:oleObj spid="_x0000_s107530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647950" y="17399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094288" y="1739900"/>
            <a:ext cx="2659062" cy="75565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Неупорядоченная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6" name="Rectangle 17"/>
          <p:cNvSpPr txBox="1">
            <a:spLocks noChangeArrowheads="1"/>
          </p:cNvSpPr>
          <p:nvPr/>
        </p:nvSpPr>
        <p:spPr>
          <a:xfrm>
            <a:off x="200472" y="2819400"/>
            <a:ext cx="2844353" cy="2841848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177800" marR="0" lvl="0" indent="-1778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Для сохранения порядка необходимо выполнить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перепаковку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(сдвиг) упорядоченной части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5035550" y="2049463"/>
            <a:ext cx="0" cy="45545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25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43200" y="2438400"/>
          <a:ext cx="6080125" cy="4041775"/>
        </p:xfrm>
        <a:graphic>
          <a:graphicData uri="http://schemas.openxmlformats.org/presentationml/2006/ole">
            <p:oleObj spid="_x0000_s105481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2428875"/>
          <a:ext cx="2286000" cy="4041775"/>
        </p:xfrm>
        <a:graphic>
          <a:graphicData uri="http://schemas.openxmlformats.org/presentationml/2006/ole">
            <p:oleObj spid="_x0000_s105482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429000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875338" y="1676400"/>
            <a:ext cx="2659062" cy="75565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Неупорядоченная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17" name="Rectangle 17"/>
          <p:cNvSpPr txBox="1">
            <a:spLocks noChangeArrowheads="1"/>
          </p:cNvSpPr>
          <p:nvPr/>
        </p:nvSpPr>
        <p:spPr>
          <a:xfrm>
            <a:off x="272480" y="2819400"/>
            <a:ext cx="2772345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В ряде ситуаций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перепаковка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может отсутствовать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821363" y="2049463"/>
            <a:ext cx="0" cy="45545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26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2428875"/>
          <a:ext cx="6080125" cy="4041775"/>
        </p:xfrm>
        <a:graphic>
          <a:graphicData uri="http://schemas.openxmlformats.org/presentationml/2006/ole">
            <p:oleObj spid="_x0000_s103433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2428875"/>
          <a:ext cx="3011487" cy="4041775"/>
        </p:xfrm>
        <a:graphic>
          <a:graphicData uri="http://schemas.openxmlformats.org/presentationml/2006/ole">
            <p:oleObj spid="_x0000_s103434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191000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6589713" y="2049463"/>
            <a:ext cx="0" cy="45545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27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5588171"/>
              </p:ext>
            </p:extLst>
          </p:nvPr>
        </p:nvGraphicFramePr>
        <p:xfrm>
          <a:off x="2756695" y="2483569"/>
          <a:ext cx="6080125" cy="4041775"/>
        </p:xfrm>
        <a:graphic>
          <a:graphicData uri="http://schemas.openxmlformats.org/presentationml/2006/ole">
            <p:oleObj spid="_x0000_s101387" name="Диаграмма" r:id="rId4" imgW="6096000" imgH="4057498" progId="MSGraph.Chart.8">
              <p:embed followColorScheme="full"/>
            </p:oleObj>
          </a:graphicData>
        </a:graphic>
      </p:graphicFrame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1166813" y="5334000"/>
            <a:ext cx="938212" cy="969963"/>
            <a:chOff x="735" y="3360"/>
            <a:chExt cx="591" cy="611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8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101388" name="Диаграмма" r:id="rId5" imgW="10572902" imgH="4095862" progId="MSGraph.Chart.8">
                <p:embed followColorScheme="full"/>
              </p:oleObj>
            </a:graphicData>
          </a:graphic>
        </p:graphicFrame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Arc 20"/>
          <p:cNvSpPr>
            <a:spLocks/>
          </p:cNvSpPr>
          <p:nvPr/>
        </p:nvSpPr>
        <p:spPr bwMode="auto">
          <a:xfrm>
            <a:off x="2192338" y="5788025"/>
            <a:ext cx="4391025" cy="381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162425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8" name="Rectangle 27"/>
          <p:cNvSpPr txBox="1">
            <a:spLocks noChangeArrowheads="1"/>
          </p:cNvSpPr>
          <p:nvPr/>
        </p:nvSpPr>
        <p:spPr>
          <a:xfrm>
            <a:off x="200472" y="2780928"/>
            <a:ext cx="2736304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Рассмотрим подробно процедуру вставки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6503988" y="4924425"/>
            <a:ext cx="928687" cy="1328738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6589713" y="2049463"/>
            <a:ext cx="0" cy="45545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28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2060848"/>
          <a:ext cx="6080125" cy="4041775"/>
        </p:xfrm>
        <a:graphic>
          <a:graphicData uri="http://schemas.openxmlformats.org/presentationml/2006/ole">
            <p:oleObj spid="_x0000_s86030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6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2060848"/>
          <a:ext cx="3773487" cy="4041775"/>
        </p:xfrm>
        <a:graphic>
          <a:graphicData uri="http://schemas.openxmlformats.org/presentationml/2006/ole">
            <p:oleObj spid="_x0000_s86031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189663" y="3786461"/>
            <a:ext cx="762000" cy="400050"/>
          </a:xfrm>
          <a:prstGeom prst="rightArrow">
            <a:avLst>
              <a:gd name="adj1" fmla="val 50000"/>
              <a:gd name="adj2" fmla="val 9524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1"/>
          <p:cNvSpPr txBox="1">
            <a:spLocks noChangeArrowheads="1"/>
          </p:cNvSpPr>
          <p:nvPr/>
        </p:nvSpPr>
        <p:spPr>
          <a:xfrm>
            <a:off x="200472" y="2412901"/>
            <a:ext cx="2844353" cy="2353047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Вставляемый элемент копируется в отдельную переменную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166813" y="4965973"/>
            <a:ext cx="938212" cy="969963"/>
            <a:chOff x="735" y="3360"/>
            <a:chExt cx="591" cy="611"/>
          </a:xfrm>
        </p:grpSpPr>
        <p:sp>
          <p:nvSpPr>
            <p:cNvPr id="21" name="AutoShape 23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2" name="Object 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86032" name="Диаграмма" r:id="rId6" imgW="10572902" imgH="4095862" progId="MSGraph.Chart.8">
                <p:embed followColorScheme="full"/>
              </p:oleObj>
            </a:graphicData>
          </a:graphic>
        </p:graphicFrame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29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404746" y="6597352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1988840"/>
          <a:ext cx="6080125" cy="4041775"/>
        </p:xfrm>
        <a:graphic>
          <a:graphicData uri="http://schemas.openxmlformats.org/presentationml/2006/ole">
            <p:oleObj spid="_x0000_s83982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1988840"/>
          <a:ext cx="3773487" cy="4041775"/>
        </p:xfrm>
        <a:graphic>
          <a:graphicData uri="http://schemas.openxmlformats.org/presentationml/2006/ole">
            <p:oleObj spid="_x0000_s83983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6189663" y="3714453"/>
            <a:ext cx="762000" cy="400050"/>
          </a:xfrm>
          <a:prstGeom prst="rightArrow">
            <a:avLst>
              <a:gd name="adj1" fmla="val 50000"/>
              <a:gd name="adj2" fmla="val 9524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1"/>
          <p:cNvSpPr txBox="1">
            <a:spLocks noChangeArrowheads="1"/>
          </p:cNvSpPr>
          <p:nvPr/>
        </p:nvSpPr>
        <p:spPr>
          <a:xfrm>
            <a:off x="200472" y="2452091"/>
            <a:ext cx="3096344" cy="2417069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Далее выполняется последовательный сдвиг элементов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1166813" y="4893965"/>
            <a:ext cx="938212" cy="969963"/>
            <a:chOff x="735" y="3360"/>
            <a:chExt cx="591" cy="611"/>
          </a:xfrm>
        </p:grpSpPr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4" name="Object 2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83984" name="Диаграмма" r:id="rId6" imgW="10572902" imgH="4095862" progId="MSGraph.Chart.8">
                <p:embed followColorScheme="full"/>
              </p:oleObj>
            </a:graphicData>
          </a:graphic>
        </p:graphicFrame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Содержание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61</a:t>
            </a:r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0472" y="1071546"/>
            <a:ext cx="95388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Глава 3. Организация доступа по имени</a:t>
            </a:r>
          </a:p>
          <a:p>
            <a:pPr marL="285750" marR="0" lvl="1" indent="0" algn="l" defTabSz="914400" rtl="0" eaLnBrk="0" fontAlgn="base" latinLnBrk="0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3.2. Упорядоченные таблицы</a:t>
            </a:r>
          </a:p>
          <a:p>
            <a:pPr marL="857250" marR="0" lvl="2" indent="-285750" algn="l" defTabSz="914400" rtl="0" eaLnBrk="0" fontAlgn="base" latinLnBrk="0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Общая характеристика подхода</a:t>
            </a:r>
          </a:p>
          <a:p>
            <a:pPr marL="857250" marR="0" lvl="2" indent="-285750" algn="l" defTabSz="914400" rtl="0" eaLnBrk="0" fontAlgn="base" latinLnBrk="0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Понятие упорядоченных таблиц</a:t>
            </a:r>
          </a:p>
          <a:p>
            <a:pPr marL="857250" marR="0" lvl="2" indent="-285750" algn="l" defTabSz="914400" rtl="0" eaLnBrk="0" fontAlgn="base" latinLnBrk="0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Выполнение операций (двоичный поиск, вставка и удаление)</a:t>
            </a:r>
          </a:p>
          <a:p>
            <a:pPr marL="857250" marR="0" lvl="2" indent="-285750" algn="l" defTabSz="914400" rtl="0" eaLnBrk="0" fontAlgn="base" latinLnBrk="0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(схема наследования)</a:t>
            </a:r>
          </a:p>
          <a:p>
            <a:pPr marL="857250" marR="0" lvl="2" indent="-285750" algn="l" defTabSz="914400" rtl="0" eaLnBrk="0" fontAlgn="base" latinLnBrk="0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Оценка эффективности</a:t>
            </a:r>
          </a:p>
          <a:p>
            <a:pPr marL="857250" marR="0" lvl="2" indent="-285750" algn="l" defTabSz="914400" rtl="0" eaLnBrk="0" fontAlgn="base" latinLnBrk="0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Сортировка (</a:t>
            </a:r>
            <a:r>
              <a:rPr kumimoji="0" lang="ru-RU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сортировка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включением и слиянием, быстрая сортировка, оценка сложности)</a:t>
            </a:r>
          </a:p>
          <a:p>
            <a:pPr marL="285750" marR="0" lvl="1" indent="0" algn="l" defTabSz="914400" rtl="0" eaLnBrk="0" fontAlgn="base" latinLnBrk="0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Вопросы для обсуждения</a:t>
            </a:r>
            <a:endParaRPr kumimoji="0" lang="ru-RU" sz="20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30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43200" y="1998365"/>
          <a:ext cx="6080125" cy="4041775"/>
        </p:xfrm>
        <a:graphic>
          <a:graphicData uri="http://schemas.openxmlformats.org/presentationml/2006/ole">
            <p:oleObj spid="_x0000_s81937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1988840"/>
          <a:ext cx="3773487" cy="4041775"/>
        </p:xfrm>
        <a:graphic>
          <a:graphicData uri="http://schemas.openxmlformats.org/presentationml/2006/ole">
            <p:oleObj spid="_x0000_s81938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5297488" y="4143078"/>
            <a:ext cx="762000" cy="400050"/>
          </a:xfrm>
          <a:prstGeom prst="rightArrow">
            <a:avLst>
              <a:gd name="adj1" fmla="val 50000"/>
              <a:gd name="adj2" fmla="val 9524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21"/>
          <p:cNvSpPr txBox="1">
            <a:spLocks noChangeArrowheads="1"/>
          </p:cNvSpPr>
          <p:nvPr/>
        </p:nvSpPr>
        <p:spPr>
          <a:xfrm>
            <a:off x="272480" y="2482577"/>
            <a:ext cx="3024336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Далее выполняется последовательный сдвиг элементов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1166813" y="4893965"/>
            <a:ext cx="938212" cy="969963"/>
            <a:chOff x="735" y="3360"/>
            <a:chExt cx="591" cy="611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4" name="Object 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81939" name="Диаграмма" r:id="rId6" imgW="10572902" imgH="4095862" progId="MSGraph.Chart.8">
                <p:embed followColorScheme="full"/>
              </p:oleObj>
            </a:graphicData>
          </a:graphic>
        </p:graphicFrame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31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464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02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1916832"/>
          <a:ext cx="6080125" cy="4041775"/>
        </p:xfrm>
        <a:graphic>
          <a:graphicData uri="http://schemas.openxmlformats.org/presentationml/2006/ole">
            <p:oleObj spid="_x0000_s122896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5" name="Object 103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18000" y="1916832"/>
          <a:ext cx="708025" cy="4041775"/>
        </p:xfrm>
        <a:graphic>
          <a:graphicData uri="http://schemas.openxmlformats.org/presentationml/2006/ole">
            <p:oleObj spid="_x0000_s122897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6" name="AutoShape 1039"/>
          <p:cNvSpPr>
            <a:spLocks noChangeArrowheads="1"/>
          </p:cNvSpPr>
          <p:nvPr/>
        </p:nvSpPr>
        <p:spPr bwMode="auto">
          <a:xfrm>
            <a:off x="4572000" y="4325070"/>
            <a:ext cx="762000" cy="400050"/>
          </a:xfrm>
          <a:prstGeom prst="rightArrow">
            <a:avLst>
              <a:gd name="adj1" fmla="val 50000"/>
              <a:gd name="adj2" fmla="val 9524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1045"/>
          <p:cNvSpPr txBox="1">
            <a:spLocks noChangeArrowheads="1"/>
          </p:cNvSpPr>
          <p:nvPr/>
        </p:nvSpPr>
        <p:spPr>
          <a:xfrm>
            <a:off x="272480" y="2307357"/>
            <a:ext cx="2772345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95250" marR="0" lvl="0" indent="-95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Далее выполняется последовательный сдвиг элементов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18" name="Group 1046"/>
          <p:cNvGrpSpPr>
            <a:grpSpLocks/>
          </p:cNvGrpSpPr>
          <p:nvPr/>
        </p:nvGrpSpPr>
        <p:grpSpPr bwMode="auto">
          <a:xfrm>
            <a:off x="1166813" y="4821957"/>
            <a:ext cx="938212" cy="969963"/>
            <a:chOff x="735" y="3360"/>
            <a:chExt cx="591" cy="611"/>
          </a:xfrm>
        </p:grpSpPr>
        <p:sp>
          <p:nvSpPr>
            <p:cNvPr id="19" name="AutoShape 1047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1" name="Object 104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122898" name="Диаграмма" r:id="rId6" imgW="10572902" imgH="4095862" progId="MSGraph.Chart.8">
                <p:embed followColorScheme="full"/>
              </p:oleObj>
            </a:graphicData>
          </a:graphic>
        </p:graphicFrame>
        <p:sp>
          <p:nvSpPr>
            <p:cNvPr id="22" name="Line 1049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1050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051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1052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1053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32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 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2204864"/>
          <a:ext cx="6080125" cy="4041775"/>
        </p:xfrm>
        <a:graphic>
          <a:graphicData uri="http://schemas.openxmlformats.org/presentationml/2006/ole">
            <p:oleObj spid="_x0000_s123918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2204864"/>
          <a:ext cx="3773487" cy="4041775"/>
        </p:xfrm>
        <a:graphic>
          <a:graphicData uri="http://schemas.openxmlformats.org/presentationml/2006/ole">
            <p:oleObj spid="_x0000_s123919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844925" y="4830589"/>
            <a:ext cx="762000" cy="400050"/>
          </a:xfrm>
          <a:prstGeom prst="rightArrow">
            <a:avLst>
              <a:gd name="adj1" fmla="val 50000"/>
              <a:gd name="adj2" fmla="val 9524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1"/>
          <p:cNvSpPr txBox="1">
            <a:spLocks noChangeArrowheads="1"/>
          </p:cNvSpPr>
          <p:nvPr/>
        </p:nvSpPr>
        <p:spPr>
          <a:xfrm>
            <a:off x="272480" y="2668116"/>
            <a:ext cx="3024336" cy="2417068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95250" marR="0" lvl="0" indent="-95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Далее выполняется последовательный сдвиг элементов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166813" y="5109989"/>
            <a:ext cx="938212" cy="969963"/>
            <a:chOff x="735" y="3360"/>
            <a:chExt cx="591" cy="611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3" name="Object 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123920" name="Диаграмма" r:id="rId6" imgW="10572902" imgH="4095862" progId="MSGraph.Chart.8">
                <p:embed followColorScheme="full"/>
              </p:oleObj>
            </a:graphicData>
          </a:graphic>
        </p:graphicFrame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33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7488" y="2428875"/>
          <a:ext cx="6080125" cy="4041775"/>
        </p:xfrm>
        <a:graphic>
          <a:graphicData uri="http://schemas.openxmlformats.org/presentationml/2006/ole">
            <p:oleObj spid="_x0000_s124942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1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2428875"/>
          <a:ext cx="3773487" cy="4041775"/>
        </p:xfrm>
        <a:graphic>
          <a:graphicData uri="http://schemas.openxmlformats.org/presentationml/2006/ole">
            <p:oleObj spid="_x0000_s124943" name="Диаграмма" r:id="rId5" imgW="6096000" imgH="4057498" progId="MSGraph.Chart.8">
              <p:embed followColorScheme="full"/>
            </p:oleObj>
          </a:graphicData>
        </a:graphic>
      </p:graphicFrame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032000" y="5661025"/>
            <a:ext cx="1633538" cy="2540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397750" y="2049463"/>
            <a:ext cx="0" cy="45545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000625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2" name="Rectangle 25"/>
          <p:cNvSpPr txBox="1">
            <a:spLocks noChangeArrowheads="1"/>
          </p:cNvSpPr>
          <p:nvPr/>
        </p:nvSpPr>
        <p:spPr>
          <a:xfrm>
            <a:off x="200472" y="2708920"/>
            <a:ext cx="2844353" cy="227265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После завершения сдвига новый элемент записывается в освободившуюся позицию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1166813" y="5334000"/>
            <a:ext cx="938212" cy="969963"/>
            <a:chOff x="735" y="3360"/>
            <a:chExt cx="591" cy="611"/>
          </a:xfrm>
        </p:grpSpPr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6" name="Object 2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124944" name="Диаграмма" r:id="rId6" imgW="10572902" imgH="4095862" progId="MSGraph.Chart.8">
                <p:embed followColorScheme="full"/>
              </p:oleObj>
            </a:graphicData>
          </a:graphic>
        </p:graphicFrame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1166813" y="5334000"/>
            <a:ext cx="938212" cy="969963"/>
            <a:chOff x="735" y="3360"/>
            <a:chExt cx="591" cy="611"/>
          </a:xfrm>
        </p:grpSpPr>
        <p:sp>
          <p:nvSpPr>
            <p:cNvPr id="23" name="AutoShape 28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4" name="Object 2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125962" name="Диаграмма" r:id="rId4" imgW="10572902" imgH="4095862" progId="MSGraph.Chart.8">
                <p:embed followColorScheme="full"/>
              </p:oleObj>
            </a:graphicData>
          </a:graphic>
        </p:graphicFrame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34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graphicFrame>
        <p:nvGraphicFramePr>
          <p:cNvPr id="1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71800" y="2438400"/>
          <a:ext cx="5873750" cy="4041775"/>
        </p:xfrm>
        <a:graphic>
          <a:graphicData uri="http://schemas.openxmlformats.org/presentationml/2006/ole">
            <p:oleObj spid="_x0000_s125963" name="Диаграмма" r:id="rId5" imgW="6096000" imgH="4048069" progId="MSGraph.Chart.8">
              <p:embed followColorScheme="full"/>
            </p:oleObj>
          </a:graphicData>
        </a:graphic>
      </p:graphicFrame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963738" y="4924425"/>
            <a:ext cx="6308725" cy="1239838"/>
            <a:chOff x="1237" y="3102"/>
            <a:chExt cx="3974" cy="781"/>
          </a:xfrm>
        </p:grpSpPr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4502" y="3102"/>
              <a:ext cx="709" cy="781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rc 16"/>
            <p:cNvSpPr>
              <a:spLocks/>
            </p:cNvSpPr>
            <p:nvPr/>
          </p:nvSpPr>
          <p:spPr bwMode="auto">
            <a:xfrm>
              <a:off x="1237" y="3610"/>
              <a:ext cx="3327" cy="22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7397750" y="2492896"/>
            <a:ext cx="3522" cy="383445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5000625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>
          <a:xfrm>
            <a:off x="200472" y="2562225"/>
            <a:ext cx="2844353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Сколько операций сдвига для вставки последнего элемента ?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35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graphicFrame>
        <p:nvGraphicFramePr>
          <p:cNvPr id="2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71800" y="2438400"/>
          <a:ext cx="5891213" cy="4041775"/>
        </p:xfrm>
        <a:graphic>
          <a:graphicData uri="http://schemas.openxmlformats.org/presentationml/2006/ole">
            <p:oleObj spid="_x0000_s126990" name="Диаграмма" r:id="rId4" imgW="6096000" imgH="4048069" progId="MSGraph.Chart.8">
              <p:embed followColorScheme="full"/>
            </p:oleObj>
          </a:graphicData>
        </a:graphic>
      </p:graphicFrame>
      <p:sp>
        <p:nvSpPr>
          <p:cNvPr id="31" name="Freeform 14"/>
          <p:cNvSpPr>
            <a:spLocks/>
          </p:cNvSpPr>
          <p:nvPr/>
        </p:nvSpPr>
        <p:spPr bwMode="auto">
          <a:xfrm>
            <a:off x="4503738" y="2463800"/>
            <a:ext cx="3321050" cy="1898650"/>
          </a:xfrm>
          <a:custGeom>
            <a:avLst/>
            <a:gdLst/>
            <a:ahLst/>
            <a:cxnLst>
              <a:cxn ang="0">
                <a:pos x="0" y="1195"/>
              </a:cxn>
              <a:cxn ang="0">
                <a:pos x="150" y="235"/>
              </a:cxn>
              <a:cxn ang="0">
                <a:pos x="2091" y="0"/>
              </a:cxn>
            </a:cxnLst>
            <a:rect l="0" t="0" r="r" b="b"/>
            <a:pathLst>
              <a:path w="2092" h="1196">
                <a:moveTo>
                  <a:pt x="0" y="1195"/>
                </a:moveTo>
                <a:lnTo>
                  <a:pt x="150" y="235"/>
                </a:lnTo>
                <a:lnTo>
                  <a:pt x="2091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Rectangle 21"/>
          <p:cNvSpPr txBox="1">
            <a:spLocks noChangeArrowheads="1"/>
          </p:cNvSpPr>
          <p:nvPr/>
        </p:nvSpPr>
        <p:spPr>
          <a:xfrm>
            <a:off x="272480" y="2819400"/>
            <a:ext cx="2772345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Необходим сдвиг четырех элементов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1136576" y="5013176"/>
            <a:ext cx="938212" cy="969963"/>
            <a:chOff x="735" y="3360"/>
            <a:chExt cx="591" cy="611"/>
          </a:xfrm>
        </p:grpSpPr>
        <p:sp>
          <p:nvSpPr>
            <p:cNvPr id="34" name="AutoShape 23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5" name="Object 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126991" name="Диаграмма" r:id="rId5" imgW="10572902" imgH="4095862" progId="MSGraph.Chart.8">
                <p:embed followColorScheme="full"/>
              </p:oleObj>
            </a:graphicData>
          </a:graphic>
        </p:graphicFrame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36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graphicFrame>
        <p:nvGraphicFramePr>
          <p:cNvPr id="7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46400" y="2428875"/>
          <a:ext cx="5891213" cy="4041775"/>
        </p:xfrm>
        <a:graphic>
          <a:graphicData uri="http://schemas.openxmlformats.org/presentationml/2006/ole">
            <p:oleObj spid="_x0000_s128010" name="Диаграмма" r:id="rId4" imgW="6096000" imgH="4048069" progId="MSGraph.Chart.8">
              <p:embed followColorScheme="full"/>
            </p:oleObj>
          </a:graphicData>
        </a:graphic>
      </p:graphicFrame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5000625" y="1676400"/>
            <a:ext cx="2390775" cy="76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Упорядоченная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часть</a:t>
            </a:r>
          </a:p>
        </p:txBody>
      </p:sp>
      <p:sp>
        <p:nvSpPr>
          <p:cNvPr id="12" name="Rectangle 20"/>
          <p:cNvSpPr txBox="1">
            <a:spLocks noChangeArrowheads="1"/>
          </p:cNvSpPr>
          <p:nvPr/>
        </p:nvSpPr>
        <p:spPr>
          <a:xfrm>
            <a:off x="272480" y="2819400"/>
            <a:ext cx="2772345" cy="231457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Массив отсортирован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166813" y="5334000"/>
            <a:ext cx="938212" cy="969963"/>
            <a:chOff x="735" y="3360"/>
            <a:chExt cx="591" cy="611"/>
          </a:xfrm>
        </p:grpSpPr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>
              <a:off x="735" y="3360"/>
              <a:ext cx="591" cy="611"/>
            </a:xfrm>
            <a:prstGeom prst="roundRect">
              <a:avLst>
                <a:gd name="adj" fmla="val 12495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5" name="Object 2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16" y="3411"/>
            <a:ext cx="432" cy="525"/>
          </p:xfrm>
          <a:graphic>
            <a:graphicData uri="http://schemas.openxmlformats.org/presentationml/2006/ole">
              <p:oleObj spid="_x0000_s128011" name="Диаграмма" r:id="rId5" imgW="10572902" imgH="4095862" progId="MSGraph.Chart.8">
                <p:embed followColorScheme="full"/>
              </p:oleObj>
            </a:graphicData>
          </a:graphic>
        </p:graphicFrame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869" y="3774"/>
              <a:ext cx="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783" y="3616"/>
              <a:ext cx="77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1205" y="3647"/>
              <a:ext cx="72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 rot="3180000">
              <a:off x="1098" y="3700"/>
              <a:ext cx="110" cy="19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779" y="3788"/>
              <a:ext cx="404" cy="13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2049463" y="5326063"/>
            <a:ext cx="2370137" cy="5080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37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6.1.  Алгоритм сортировки включением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2480" y="1628800"/>
            <a:ext cx="8185720" cy="19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Оценка сложности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 err="1">
                <a:solidFill>
                  <a:schemeClr val="tx1"/>
                </a:solidFill>
              </a:rPr>
              <a:t>T</a:t>
            </a:r>
            <a:r>
              <a:rPr lang="en-US" sz="2600" baseline="-25000" dirty="0" err="1">
                <a:solidFill>
                  <a:schemeClr val="tx1"/>
                </a:solidFill>
              </a:rPr>
              <a:t>min</a:t>
            </a:r>
            <a:r>
              <a:rPr lang="en-US" sz="2600" baseline="-2500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 </a:t>
            </a:r>
            <a:r>
              <a:rPr lang="en-US" sz="2600" dirty="0">
                <a:solidFill>
                  <a:schemeClr val="tx1"/>
                </a:solidFill>
              </a:rPr>
              <a:t>N </a:t>
            </a:r>
            <a:r>
              <a:rPr lang="en-US" sz="2600" dirty="0"/>
              <a:t>(</a:t>
            </a:r>
            <a:r>
              <a:rPr lang="ru-RU" sz="2600" dirty="0"/>
              <a:t>при сортировке упорядоченного массива)</a:t>
            </a:r>
            <a:endParaRPr lang="en-US" sz="2600" baseline="-25000" dirty="0">
              <a:solidFill>
                <a:schemeClr val="tx1"/>
              </a:solidFill>
            </a:endParaRP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 err="1">
                <a:solidFill>
                  <a:schemeClr val="tx1"/>
                </a:solidFill>
              </a:rPr>
              <a:t>T</a:t>
            </a:r>
            <a:r>
              <a:rPr lang="en-US" sz="2600" baseline="-25000" dirty="0" err="1">
                <a:solidFill>
                  <a:schemeClr val="tx1"/>
                </a:solidFill>
              </a:rPr>
              <a:t>max</a:t>
            </a:r>
            <a:r>
              <a:rPr lang="en-US" sz="2600" baseline="-2500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 </a:t>
            </a:r>
            <a:r>
              <a:rPr lang="en-US" sz="2600" dirty="0">
                <a:solidFill>
                  <a:schemeClr val="tx1"/>
                </a:solidFill>
              </a:rPr>
              <a:t>N</a:t>
            </a:r>
            <a:r>
              <a:rPr lang="ru-RU" sz="2600" baseline="30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/>
              <a:t>(</a:t>
            </a:r>
            <a:r>
              <a:rPr lang="ru-RU" sz="2600" dirty="0">
                <a:solidFill>
                  <a:schemeClr val="tx1"/>
                </a:solidFill>
              </a:rPr>
              <a:t>=</a:t>
            </a:r>
            <a:r>
              <a:rPr lang="ru-RU" sz="2600" dirty="0"/>
              <a:t> </a:t>
            </a:r>
            <a:r>
              <a:rPr lang="ru-RU" sz="2600" dirty="0">
                <a:solidFill>
                  <a:schemeClr val="tx1"/>
                </a:solidFill>
              </a:rPr>
              <a:t>1+2+…+(</a:t>
            </a:r>
            <a:r>
              <a:rPr lang="en-US" sz="2600" dirty="0">
                <a:solidFill>
                  <a:schemeClr val="tx1"/>
                </a:solidFill>
              </a:rPr>
              <a:t>N</a:t>
            </a:r>
            <a:r>
              <a:rPr lang="ru-RU" sz="2600" dirty="0">
                <a:solidFill>
                  <a:schemeClr val="tx1"/>
                </a:solidFill>
              </a:rPr>
              <a:t>-1)</a:t>
            </a:r>
            <a:r>
              <a:rPr lang="en-US" sz="2600" dirty="0">
                <a:solidFill>
                  <a:schemeClr val="tx1"/>
                </a:solidFill>
              </a:rPr>
              <a:t> – </a:t>
            </a:r>
            <a:r>
              <a:rPr lang="ru-RU" sz="2600" dirty="0"/>
              <a:t>для каких данных ? )</a:t>
            </a:r>
            <a:endParaRPr lang="en-US" sz="2600" baseline="-25000" dirty="0">
              <a:solidFill>
                <a:schemeClr val="tx1"/>
              </a:solidFill>
            </a:endParaRP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sz="2600" dirty="0"/>
              <a:t>  </a:t>
            </a:r>
            <a:r>
              <a:rPr lang="en-US" sz="2600" dirty="0">
                <a:cs typeface="Times New Roman" pitchFamily="18" charset="0"/>
              </a:rPr>
              <a:t>•</a:t>
            </a:r>
            <a:r>
              <a:rPr lang="ru-RU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ru-RU" sz="2600" baseline="-25000" dirty="0">
                <a:solidFill>
                  <a:schemeClr val="tx1"/>
                </a:solidFill>
              </a:rPr>
              <a:t>ср </a:t>
            </a:r>
            <a:r>
              <a:rPr lang="en-US" sz="2600" baseline="-25000" dirty="0">
                <a:solidFill>
                  <a:schemeClr val="tx1"/>
                </a:solidFill>
              </a:rPr>
              <a:t>   </a:t>
            </a:r>
            <a:r>
              <a:rPr lang="ru-RU" sz="2600" dirty="0">
                <a:solidFill>
                  <a:schemeClr val="tx1"/>
                </a:solidFill>
              </a:rPr>
              <a:t>= ?</a:t>
            </a:r>
            <a:endParaRPr lang="ru-RU" sz="26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2480" y="4572000"/>
            <a:ext cx="67379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Экспериментальная оценка сложности</a:t>
            </a:r>
            <a:r>
              <a:rPr lang="ru-RU" sz="2600" dirty="0" smtClean="0"/>
              <a:t>: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00472" y="3806825"/>
            <a:ext cx="26951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dirty="0"/>
              <a:t>Реализация: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1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3789040"/>
            <a:ext cx="610520" cy="488183"/>
          </a:xfrm>
          <a:prstGeom prst="rect">
            <a:avLst/>
          </a:prstGeom>
          <a:noFill/>
        </p:spPr>
      </p:pic>
      <p:pic>
        <p:nvPicPr>
          <p:cNvPr id="16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4581128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38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6.2.  Алгоритм сортировки слиянием…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72480" y="1556792"/>
            <a:ext cx="90730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Идея похода </a:t>
            </a:r>
            <a:r>
              <a:rPr lang="ru-RU" sz="2600" dirty="0"/>
              <a:t>– возможность эффективного </a:t>
            </a:r>
            <a:r>
              <a:rPr lang="ru-RU" sz="2600" dirty="0" smtClean="0"/>
              <a:t>объединения упорядоченных </a:t>
            </a:r>
            <a:r>
              <a:rPr lang="ru-RU" sz="2600" dirty="0"/>
              <a:t>наборов данных</a:t>
            </a:r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19200" y="2438400"/>
            <a:ext cx="7010400" cy="3789363"/>
            <a:chOff x="768" y="1536"/>
            <a:chExt cx="4416" cy="2387"/>
          </a:xfrm>
        </p:grpSpPr>
        <p:graphicFrame>
          <p:nvGraphicFramePr>
            <p:cNvPr id="13" name="Object 59"/>
            <p:cNvGraphicFramePr>
              <a:graphicFrameLocks noChangeAspect="1"/>
            </p:cNvGraphicFramePr>
            <p:nvPr/>
          </p:nvGraphicFramePr>
          <p:xfrm>
            <a:off x="780" y="1536"/>
            <a:ext cx="1776" cy="1187"/>
          </p:xfrm>
          <a:graphic>
            <a:graphicData uri="http://schemas.openxmlformats.org/presentationml/2006/ole">
              <p:oleObj spid="_x0000_s129038" name="Диаграмма" r:id="rId4" imgW="6096000" imgH="4076680" progId="MSGraph.Chart.8">
                <p:embed followColorScheme="full"/>
              </p:oleObj>
            </a:graphicData>
          </a:graphic>
        </p:graphicFrame>
        <p:graphicFrame>
          <p:nvGraphicFramePr>
            <p:cNvPr id="14" name="Object 60"/>
            <p:cNvGraphicFramePr>
              <a:graphicFrameLocks noChangeAspect="1"/>
            </p:cNvGraphicFramePr>
            <p:nvPr/>
          </p:nvGraphicFramePr>
          <p:xfrm>
            <a:off x="768" y="2736"/>
            <a:ext cx="1776" cy="1187"/>
          </p:xfrm>
          <a:graphic>
            <a:graphicData uri="http://schemas.openxmlformats.org/presentationml/2006/ole">
              <p:oleObj spid="_x0000_s129039" name="Диаграмма" r:id="rId5" imgW="6096000" imgH="4076680" progId="MSGraph.Chart.8">
                <p:embed followColorScheme="full"/>
              </p:oleObj>
            </a:graphicData>
          </a:graphic>
        </p:graphicFrame>
        <p:graphicFrame>
          <p:nvGraphicFramePr>
            <p:cNvPr id="15" name="Object 61"/>
            <p:cNvGraphicFramePr>
              <a:graphicFrameLocks noChangeAspect="1"/>
            </p:cNvGraphicFramePr>
            <p:nvPr/>
          </p:nvGraphicFramePr>
          <p:xfrm>
            <a:off x="2832" y="1872"/>
            <a:ext cx="2352" cy="1572"/>
          </p:xfrm>
          <a:graphic>
            <a:graphicData uri="http://schemas.openxmlformats.org/presentationml/2006/ole">
              <p:oleObj spid="_x0000_s129040" name="Диаграмма" r:id="rId6" imgW="6096000" imgH="4076680" progId="MSGraph.Chart.8">
                <p:embed followColorScheme="full"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39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6.2.  Алгоритм сортировки слиянием…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00472" y="1600200"/>
            <a:ext cx="82577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Слияние упорядоченных массивов</a:t>
            </a:r>
            <a:endParaRPr lang="ru-RU" sz="2600" dirty="0"/>
          </a:p>
        </p:txBody>
      </p:sp>
      <p:graphicFrame>
        <p:nvGraphicFramePr>
          <p:cNvPr id="12" name="Object 44"/>
          <p:cNvGraphicFramePr>
            <a:graphicFrameLocks noChangeAspect="1"/>
          </p:cNvGraphicFramePr>
          <p:nvPr/>
        </p:nvGraphicFramePr>
        <p:xfrm>
          <a:off x="1524000" y="2286000"/>
          <a:ext cx="6096000" cy="3875088"/>
        </p:xfrm>
        <a:graphic>
          <a:graphicData uri="http://schemas.openxmlformats.org/presentationml/2006/ole">
            <p:oleObj spid="_x0000_s130054" name="Рисунок" r:id="rId4" imgW="5257800" imgH="33629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cs typeface="Times New Roman" panose="02020603050405020304" pitchFamily="18" charset="0"/>
              </a:rPr>
              <a:t>. Общая характеристика подхода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0472" y="1689100"/>
            <a:ext cx="9433048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15000"/>
              </a:spcBef>
            </a:pPr>
            <a:r>
              <a:rPr lang="ru-RU" sz="2600" b="1" dirty="0"/>
              <a:t>Идея похода </a:t>
            </a:r>
            <a:r>
              <a:rPr lang="ru-RU" sz="2600" dirty="0"/>
              <a:t>(пример) – упорядочение данных при большом объеме хранимой информации </a:t>
            </a:r>
            <a:r>
              <a:rPr lang="ru-RU" sz="2600" dirty="0" smtClean="0"/>
              <a:t>(</a:t>
            </a:r>
            <a:r>
              <a:rPr lang="ru-RU" sz="2600" dirty="0"/>
              <a:t>например</a:t>
            </a:r>
            <a:r>
              <a:rPr lang="en-US" sz="2600" dirty="0"/>
              <a:t>, </a:t>
            </a:r>
            <a:r>
              <a:rPr lang="ru-RU" sz="2600" dirty="0"/>
              <a:t>алфавитный порядок в словарях)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0512" y="2996952"/>
            <a:ext cx="1512168" cy="275254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82800" bIns="8280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…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four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one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three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two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0712" y="3140968"/>
            <a:ext cx="7127304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1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dirty="0"/>
              <a:t>В любом месте упорядоченных данных известно, в какой части набора располагаются искомые значения</a:t>
            </a:r>
          </a:p>
          <a:p>
            <a:pPr marL="381000" indent="-381000">
              <a:lnSpc>
                <a:spcPct val="100000"/>
              </a:lnSpc>
              <a:spcBef>
                <a:spcPct val="1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dirty="0"/>
              <a:t>Отсутствие нужных данных  может быть определено без полного просмотра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40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6.2.  Алгоритм сортировки слиянием…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44488" y="1600200"/>
            <a:ext cx="885698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2600" dirty="0"/>
              <a:t>При наличии процедуры слияния </a:t>
            </a:r>
            <a:r>
              <a:rPr lang="ru-RU" sz="2600" b="1" dirty="0"/>
              <a:t>алгоритм сортировки</a:t>
            </a:r>
            <a:r>
              <a:rPr lang="ru-RU" sz="2600" dirty="0"/>
              <a:t> может быть определен </a:t>
            </a:r>
            <a:r>
              <a:rPr lang="ru-RU" sz="2600" i="1" dirty="0"/>
              <a:t>рекурсивно</a:t>
            </a:r>
            <a:r>
              <a:rPr lang="ru-RU" sz="2600" dirty="0"/>
              <a:t> – необходимо </a:t>
            </a:r>
            <a:r>
              <a:rPr lang="ru-RU" sz="2600" u="sng" dirty="0"/>
              <a:t>разбить</a:t>
            </a:r>
            <a:r>
              <a:rPr lang="ru-RU" sz="2600" dirty="0"/>
              <a:t> упорядочиваемый набор на две равные по объему части, </a:t>
            </a:r>
            <a:r>
              <a:rPr lang="ru-RU" sz="2600" u="sng" dirty="0"/>
              <a:t>отсортировать</a:t>
            </a:r>
            <a:r>
              <a:rPr lang="ru-RU" sz="2600" dirty="0"/>
              <a:t> их и </a:t>
            </a:r>
            <a:r>
              <a:rPr lang="ru-RU" sz="2600" u="sng" dirty="0"/>
              <a:t>объединить</a:t>
            </a:r>
            <a:r>
              <a:rPr lang="ru-RU" sz="2600" dirty="0"/>
              <a:t> в единый массив</a:t>
            </a:r>
          </a:p>
        </p:txBody>
      </p:sp>
      <p:grpSp>
        <p:nvGrpSpPr>
          <p:cNvPr id="13" name="Group 101"/>
          <p:cNvGrpSpPr>
            <a:grpSpLocks/>
          </p:cNvGrpSpPr>
          <p:nvPr/>
        </p:nvGrpSpPr>
        <p:grpSpPr bwMode="auto">
          <a:xfrm>
            <a:off x="1066800" y="3509963"/>
            <a:ext cx="7010400" cy="2852737"/>
            <a:chOff x="720" y="1152"/>
            <a:chExt cx="4416" cy="1797"/>
          </a:xfrm>
        </p:grpSpPr>
        <p:sp>
          <p:nvSpPr>
            <p:cNvPr id="14" name="Rectangle 102"/>
            <p:cNvSpPr>
              <a:spLocks noChangeArrowheads="1"/>
            </p:cNvSpPr>
            <p:nvPr/>
          </p:nvSpPr>
          <p:spPr bwMode="auto">
            <a:xfrm>
              <a:off x="1344" y="2688"/>
              <a:ext cx="3456" cy="192"/>
            </a:xfrm>
            <a:prstGeom prst="rect">
              <a:avLst/>
            </a:prstGeom>
            <a:solidFill>
              <a:srgbClr val="E8EC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15" name="Object 103"/>
            <p:cNvGraphicFramePr>
              <a:graphicFrameLocks noChangeAspect="1"/>
            </p:cNvGraphicFramePr>
            <p:nvPr/>
          </p:nvGraphicFramePr>
          <p:xfrm>
            <a:off x="720" y="1152"/>
            <a:ext cx="4416" cy="1797"/>
          </p:xfrm>
          <a:graphic>
            <a:graphicData uri="http://schemas.openxmlformats.org/presentationml/2006/ole">
              <p:oleObj spid="_x0000_s131078" name="Диаграмма" r:id="rId4" imgW="6096000" imgH="4076680" progId="MSGraph.Chart.8">
                <p:embed followColorScheme="full"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41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368824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6.2.  Алгоритм сортировки слиянием…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3048000" y="1752600"/>
          <a:ext cx="3832225" cy="4460875"/>
        </p:xfrm>
        <a:graphic>
          <a:graphicData uri="http://schemas.openxmlformats.org/presentationml/2006/ole">
            <p:oleObj spid="_x0000_s132103" name="Рисунок" r:id="rId4" imgW="3144520" imgH="366268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42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6.2.  Алгоритм сортировки слиянием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44489" y="1600200"/>
            <a:ext cx="9073008" cy="19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Оценка сложности</a:t>
            </a:r>
          </a:p>
          <a:p>
            <a:pPr marL="355600" indent="-3556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</a:rPr>
              <a:t>N </a:t>
            </a:r>
            <a:r>
              <a:rPr lang="en-US" sz="2600" dirty="0"/>
              <a:t>– </a:t>
            </a:r>
            <a:r>
              <a:rPr lang="ru-RU" sz="2600" dirty="0"/>
              <a:t>количество сравнений при слиянии</a:t>
            </a:r>
            <a:endParaRPr lang="en-US" sz="2600" baseline="-25000" dirty="0">
              <a:solidFill>
                <a:schemeClr val="tx1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</a:rPr>
              <a:t>log</a:t>
            </a:r>
            <a:r>
              <a:rPr lang="en-US" sz="2600" baseline="-25000" dirty="0" smtClean="0">
                <a:solidFill>
                  <a:schemeClr val="tx1"/>
                </a:solidFill>
              </a:rPr>
              <a:t>2</a:t>
            </a:r>
            <a:r>
              <a:rPr lang="en-US" sz="2600" dirty="0" smtClean="0">
                <a:solidFill>
                  <a:schemeClr val="tx1"/>
                </a:solidFill>
              </a:rPr>
              <a:t>N </a:t>
            </a:r>
            <a:r>
              <a:rPr lang="en-US" sz="2600" dirty="0">
                <a:solidFill>
                  <a:schemeClr val="tx1"/>
                </a:solidFill>
              </a:rPr>
              <a:t>– </a:t>
            </a:r>
            <a:r>
              <a:rPr lang="ru-RU" sz="2600" dirty="0"/>
              <a:t>количество уровней </a:t>
            </a:r>
            <a:r>
              <a:rPr lang="ru-RU" sz="2600" dirty="0" smtClean="0"/>
              <a:t>рекурсии</a:t>
            </a:r>
          </a:p>
          <a:p>
            <a:pPr marL="355600" indent="-3556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</a:rPr>
              <a:t>T</a:t>
            </a:r>
            <a:r>
              <a:rPr lang="en-US" sz="2600" baseline="-25000" dirty="0" err="1" smtClean="0">
                <a:solidFill>
                  <a:schemeClr val="tx1"/>
                </a:solidFill>
              </a:rPr>
              <a:t>min</a:t>
            </a:r>
            <a:r>
              <a:rPr lang="en-US" sz="2600" baseline="-250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 </a:t>
            </a:r>
            <a:r>
              <a:rPr lang="en-US" sz="2600" dirty="0" err="1">
                <a:solidFill>
                  <a:schemeClr val="tx1"/>
                </a:solidFill>
              </a:rPr>
              <a:t>T</a:t>
            </a:r>
            <a:r>
              <a:rPr lang="en-US" sz="2600" baseline="-25000" dirty="0" err="1">
                <a:solidFill>
                  <a:schemeClr val="tx1"/>
                </a:solidFill>
              </a:rPr>
              <a:t>max</a:t>
            </a:r>
            <a:r>
              <a:rPr lang="en-US" sz="2600" baseline="-2500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</a:t>
            </a:r>
            <a:r>
              <a:rPr lang="ru-RU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ru-RU" sz="2600" baseline="-25000" dirty="0">
                <a:solidFill>
                  <a:schemeClr val="tx1"/>
                </a:solidFill>
              </a:rPr>
              <a:t>ср </a:t>
            </a:r>
            <a:r>
              <a:rPr lang="en-US" sz="2600" baseline="-2500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  </a:t>
            </a:r>
            <a:r>
              <a:rPr lang="en-US" sz="2600" dirty="0">
                <a:solidFill>
                  <a:schemeClr val="tx1"/>
                </a:solidFill>
              </a:rPr>
              <a:t>N log</a:t>
            </a:r>
            <a:r>
              <a:rPr lang="en-US" sz="2600" baseline="-25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N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480" y="3501008"/>
            <a:ext cx="28356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dirty="0"/>
              <a:t>Реализация: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72481" y="4648200"/>
            <a:ext cx="929741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Ä"/>
            </a:pPr>
            <a:r>
              <a:rPr lang="ru-RU" sz="2600" dirty="0"/>
              <a:t>Процедура слияния использует дополнительную память. </a:t>
            </a:r>
            <a:r>
              <a:rPr lang="ru-RU" sz="2600" b="1" dirty="0"/>
              <a:t>Пространственная сложность</a:t>
            </a:r>
            <a:r>
              <a:rPr lang="en-US" sz="2600" b="1" dirty="0"/>
              <a:t> </a:t>
            </a:r>
            <a:r>
              <a:rPr lang="ru-RU" sz="2600" b="1" dirty="0"/>
              <a:t>алгоритма</a:t>
            </a:r>
            <a:br>
              <a:rPr lang="ru-RU" sz="2600" b="1" dirty="0"/>
            </a:br>
            <a:r>
              <a:rPr lang="ru-RU" sz="2600" dirty="0"/>
              <a:t>(</a:t>
            </a:r>
            <a:r>
              <a:rPr lang="ru-RU" sz="2600" b="1" dirty="0"/>
              <a:t>сложность по памяти</a:t>
            </a:r>
            <a:r>
              <a:rPr lang="ru-RU" sz="2600" dirty="0"/>
              <a:t>)</a:t>
            </a:r>
          </a:p>
          <a:p>
            <a:pPr marL="190500" indent="-190500" algn="ctr">
              <a:lnSpc>
                <a:spcPct val="100000"/>
              </a:lnSpc>
              <a:spcBef>
                <a:spcPct val="0"/>
              </a:spcBef>
            </a:pPr>
            <a:r>
              <a:rPr lang="en-US" sz="2600" b="1" dirty="0">
                <a:solidFill>
                  <a:schemeClr val="tx1"/>
                </a:solidFill>
              </a:rPr>
              <a:t>V =</a:t>
            </a:r>
            <a:r>
              <a:rPr lang="ru-RU" sz="2600" b="1" dirty="0">
                <a:solidFill>
                  <a:schemeClr val="tx1"/>
                </a:solidFill>
              </a:rPr>
              <a:t>  </a:t>
            </a:r>
            <a:r>
              <a:rPr lang="en-US" sz="2600" b="1" dirty="0">
                <a:solidFill>
                  <a:schemeClr val="tx1"/>
                </a:solidFill>
              </a:rPr>
              <a:t>N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272481" y="4005064"/>
            <a:ext cx="93610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Экспериментальная оценка сложности</a:t>
            </a:r>
            <a:r>
              <a:rPr lang="ru-RU" sz="2600" dirty="0" smtClean="0"/>
              <a:t>: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4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720" y="3501008"/>
            <a:ext cx="610520" cy="488183"/>
          </a:xfrm>
          <a:prstGeom prst="rect">
            <a:avLst/>
          </a:prstGeom>
          <a:noFill/>
        </p:spPr>
      </p:pic>
      <p:pic>
        <p:nvPicPr>
          <p:cNvPr id="15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4005064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43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6.3.  Алгоритм быстрой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2480" y="1454611"/>
            <a:ext cx="943304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dirty="0"/>
              <a:t>Идея похода (</a:t>
            </a:r>
            <a:r>
              <a:rPr lang="en-US" sz="2600" b="1" i="1" dirty="0"/>
              <a:t>Hoare C.A.R.</a:t>
            </a:r>
            <a:r>
              <a:rPr lang="ru-RU" sz="2600" b="1" dirty="0"/>
              <a:t>)</a:t>
            </a:r>
            <a:r>
              <a:rPr lang="ru-RU" sz="2600" dirty="0"/>
              <a:t>– использование процедуры разделения упорядочиваемого набора на две части, в одной из которых располагаются значения, меньшие некоторого порогового (</a:t>
            </a:r>
            <a:r>
              <a:rPr lang="ru-RU" sz="2600" i="1" dirty="0"/>
              <a:t>ведущего</a:t>
            </a:r>
            <a:r>
              <a:rPr lang="ru-RU" sz="2600" dirty="0"/>
              <a:t>) элемента массива, в другой – соответственно большие значения. Подобный способ разделения может быть выполнен без привлечения дополнительной памяти.</a:t>
            </a: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1219200" y="4005064"/>
            <a:ext cx="3657600" cy="2357438"/>
            <a:chOff x="2832" y="2256"/>
            <a:chExt cx="2304" cy="1485"/>
          </a:xfrm>
        </p:grpSpPr>
        <p:sp>
          <p:nvSpPr>
            <p:cNvPr id="11" name="Rectangle 50"/>
            <p:cNvSpPr>
              <a:spLocks noChangeArrowheads="1"/>
            </p:cNvSpPr>
            <p:nvPr/>
          </p:nvSpPr>
          <p:spPr bwMode="auto">
            <a:xfrm>
              <a:off x="3158" y="3525"/>
              <a:ext cx="1803" cy="159"/>
            </a:xfrm>
            <a:prstGeom prst="rect">
              <a:avLst/>
            </a:prstGeom>
            <a:solidFill>
              <a:srgbClr val="E8EC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12" name="Object 51"/>
            <p:cNvGraphicFramePr>
              <a:graphicFrameLocks noChangeAspect="1"/>
            </p:cNvGraphicFramePr>
            <p:nvPr/>
          </p:nvGraphicFramePr>
          <p:xfrm>
            <a:off x="2832" y="2256"/>
            <a:ext cx="2304" cy="1485"/>
          </p:xfrm>
          <a:graphic>
            <a:graphicData uri="http://schemas.openxmlformats.org/presentationml/2006/ole">
              <p:oleObj spid="_x0000_s133130" name="Диаграмма" r:id="rId4" imgW="6096000" imgH="4076680" progId="MSGraph.Chart.8">
                <p:embed followColorScheme="full"/>
              </p:oleObj>
            </a:graphicData>
          </a:graphic>
        </p:graphicFrame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4876800" y="4005064"/>
            <a:ext cx="3657600" cy="2357438"/>
            <a:chOff x="3072" y="2592"/>
            <a:chExt cx="2304" cy="1485"/>
          </a:xfrm>
        </p:grpSpPr>
        <p:sp>
          <p:nvSpPr>
            <p:cNvPr id="14" name="Rectangle 54"/>
            <p:cNvSpPr>
              <a:spLocks noChangeArrowheads="1"/>
            </p:cNvSpPr>
            <p:nvPr/>
          </p:nvSpPr>
          <p:spPr bwMode="auto">
            <a:xfrm>
              <a:off x="3398" y="3861"/>
              <a:ext cx="1803" cy="159"/>
            </a:xfrm>
            <a:prstGeom prst="rect">
              <a:avLst/>
            </a:prstGeom>
            <a:solidFill>
              <a:srgbClr val="E8EC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15" name="Object 55"/>
            <p:cNvGraphicFramePr>
              <a:graphicFrameLocks noChangeAspect="1"/>
            </p:cNvGraphicFramePr>
            <p:nvPr/>
          </p:nvGraphicFramePr>
          <p:xfrm>
            <a:off x="3072" y="2592"/>
            <a:ext cx="2304" cy="1485"/>
          </p:xfrm>
          <a:graphic>
            <a:graphicData uri="http://schemas.openxmlformats.org/presentationml/2006/ole">
              <p:oleObj spid="_x0000_s133131" name="Диаграмма" r:id="rId5" imgW="6096000" imgH="4076680" progId="MSGraph.Chart.8">
                <p:embed followColorScheme="full"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44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2480" y="1700808"/>
            <a:ext cx="9217024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latin typeface="Courier New Cyr" pitchFamily="49" charset="-52"/>
              </a:rPr>
              <a:t>// </a:t>
            </a:r>
            <a:r>
              <a:rPr lang="ru-RU" sz="1600" b="1" dirty="0">
                <a:latin typeface="Courier New Cyr" pitchFamily="49" charset="-52"/>
              </a:rPr>
              <a:t>Разделение массива с использованием ведущего элемента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 Cyr" pitchFamily="49" charset="-52"/>
              </a:rPr>
              <a:t>key</a:t>
            </a:r>
            <a:r>
              <a:rPr lang="ru-RU" sz="1600" dirty="0">
                <a:latin typeface="Courier New Cyr" pitchFamily="49" charset="-52"/>
              </a:rPr>
              <a:t> =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[0]</a:t>
            </a:r>
            <a:r>
              <a:rPr lang="en-US" sz="1600" dirty="0">
                <a:latin typeface="Courier New Cyr" pitchFamily="49" charset="-52"/>
              </a:rPr>
              <a:t>; </a:t>
            </a:r>
            <a:r>
              <a:rPr lang="ru-RU" sz="1600" dirty="0">
                <a:latin typeface="Courier New Cyr" pitchFamily="49" charset="-52"/>
              </a:rPr>
              <a:t>  </a:t>
            </a:r>
            <a:r>
              <a:rPr lang="en-US" sz="1600" dirty="0">
                <a:latin typeface="Courier New Cyr" pitchFamily="49" charset="-52"/>
              </a:rPr>
              <a:t>//</a:t>
            </a:r>
            <a:r>
              <a:rPr lang="ru-RU" sz="1600" dirty="0">
                <a:latin typeface="Courier New Cyr" pitchFamily="49" charset="-52"/>
              </a:rPr>
              <a:t> ведущий элемента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i1=1</a:t>
            </a:r>
            <a:r>
              <a:rPr lang="en-US" sz="1600" dirty="0">
                <a:latin typeface="Courier New Cyr" pitchFamily="49" charset="-52"/>
              </a:rPr>
              <a:t>;</a:t>
            </a:r>
            <a:r>
              <a:rPr lang="ru-RU" sz="1600" dirty="0">
                <a:latin typeface="Courier New Cyr" pitchFamily="49" charset="-52"/>
              </a:rPr>
              <a:t> i2=</a:t>
            </a:r>
            <a:r>
              <a:rPr lang="en-US" sz="1600" dirty="0">
                <a:latin typeface="Courier New Cyr" pitchFamily="49" charset="-52"/>
              </a:rPr>
              <a:t>N</a:t>
            </a:r>
            <a:r>
              <a:rPr lang="ru-RU" sz="1600" dirty="0">
                <a:latin typeface="Courier New Cyr" pitchFamily="49" charset="-52"/>
              </a:rPr>
              <a:t>-1; </a:t>
            </a:r>
            <a:r>
              <a:rPr lang="en-US" sz="1600" dirty="0">
                <a:latin typeface="Courier New Cyr" pitchFamily="49" charset="-52"/>
              </a:rPr>
              <a:t>// </a:t>
            </a:r>
            <a:r>
              <a:rPr lang="ru-RU" sz="1600" dirty="0">
                <a:latin typeface="Courier New Cyr" pitchFamily="49" charset="-52"/>
              </a:rPr>
              <a:t>индексы левого </a:t>
            </a:r>
            <a:r>
              <a:rPr lang="en-US" sz="1600" dirty="0">
                <a:latin typeface="Courier New Cyr" pitchFamily="49" charset="-52"/>
              </a:rPr>
              <a:t>(i1)</a:t>
            </a:r>
            <a:r>
              <a:rPr lang="ru-RU" sz="1600" dirty="0">
                <a:latin typeface="Courier New Cyr" pitchFamily="49" charset="-52"/>
              </a:rPr>
              <a:t> и правого</a:t>
            </a:r>
            <a:r>
              <a:rPr lang="en-US" sz="1600" dirty="0">
                <a:latin typeface="Courier New Cyr" pitchFamily="49" charset="-52"/>
              </a:rPr>
              <a:t> (i2) </a:t>
            </a:r>
            <a:r>
              <a:rPr lang="ru-RU" sz="1600" dirty="0">
                <a:latin typeface="Courier New Cyr" pitchFamily="49" charset="-52"/>
              </a:rPr>
              <a:t>блоков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 Cyr" pitchFamily="49" charset="-52"/>
              </a:rPr>
              <a:t>// </a:t>
            </a:r>
            <a:r>
              <a:rPr lang="ru-RU" sz="1600" dirty="0">
                <a:latin typeface="Courier New Cyr" pitchFamily="49" charset="-52"/>
              </a:rPr>
              <a:t>цикл, пока разделяемые блоки не пересекутся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 err="1">
                <a:latin typeface="Courier New Cyr" pitchFamily="49" charset="-52"/>
              </a:rPr>
              <a:t>while</a:t>
            </a:r>
            <a:r>
              <a:rPr lang="ru-RU" sz="1600" dirty="0">
                <a:latin typeface="Courier New Cyr" pitchFamily="49" charset="-52"/>
              </a:rPr>
              <a:t> ( i1 &lt;= i2 ) {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  </a:t>
            </a:r>
            <a:r>
              <a:rPr lang="en-US" sz="1600" dirty="0">
                <a:latin typeface="Courier New Cyr" pitchFamily="49" charset="-52"/>
              </a:rPr>
              <a:t>// </a:t>
            </a:r>
            <a:r>
              <a:rPr lang="ru-RU" sz="1600" dirty="0">
                <a:latin typeface="Courier New Cyr" pitchFamily="49" charset="-52"/>
              </a:rPr>
              <a:t>пока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[i1]</a:t>
            </a:r>
            <a:r>
              <a:rPr lang="en-US" sz="1600" dirty="0">
                <a:latin typeface="Courier New Cyr" pitchFamily="49" charset="-52"/>
              </a:rPr>
              <a:t> </a:t>
            </a:r>
            <a:r>
              <a:rPr lang="ru-RU" sz="1600" dirty="0">
                <a:latin typeface="Courier New Cyr" pitchFamily="49" charset="-52"/>
              </a:rPr>
              <a:t>не превышает вед. </a:t>
            </a:r>
            <a:r>
              <a:rPr lang="ru-RU" sz="1600" dirty="0" err="1">
                <a:latin typeface="Courier New Cyr" pitchFamily="49" charset="-52"/>
              </a:rPr>
              <a:t>эл-т</a:t>
            </a:r>
            <a:r>
              <a:rPr lang="ru-RU" sz="1600" dirty="0">
                <a:latin typeface="Courier New Cyr" pitchFamily="49" charset="-52"/>
              </a:rPr>
              <a:t>, переход вправо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  </a:t>
            </a:r>
            <a:r>
              <a:rPr lang="ru-RU" sz="1600" dirty="0" err="1">
                <a:latin typeface="Courier New Cyr" pitchFamily="49" charset="-52"/>
              </a:rPr>
              <a:t>while</a:t>
            </a:r>
            <a:r>
              <a:rPr lang="ru-RU" sz="1600" dirty="0">
                <a:latin typeface="Courier New Cyr" pitchFamily="49" charset="-52"/>
              </a:rPr>
              <a:t> ( (i1&lt;</a:t>
            </a:r>
            <a:r>
              <a:rPr lang="en-US" sz="1600" dirty="0">
                <a:latin typeface="Courier New Cyr" pitchFamily="49" charset="-52"/>
              </a:rPr>
              <a:t>N</a:t>
            </a:r>
            <a:r>
              <a:rPr lang="ru-RU" sz="1600" dirty="0">
                <a:latin typeface="Courier New Cyr" pitchFamily="49" charset="-52"/>
              </a:rPr>
              <a:t>) &amp;&amp; (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[i1]</a:t>
            </a:r>
            <a:r>
              <a:rPr lang="en-US" sz="1600" dirty="0">
                <a:latin typeface="Courier New Cyr" pitchFamily="49" charset="-52"/>
              </a:rPr>
              <a:t> &lt;= k</a:t>
            </a:r>
            <a:r>
              <a:rPr lang="ru-RU" sz="1600" dirty="0" err="1">
                <a:latin typeface="Courier New Cyr" pitchFamily="49" charset="-52"/>
              </a:rPr>
              <a:t>ey</a:t>
            </a:r>
            <a:r>
              <a:rPr lang="ru-RU" sz="1600" dirty="0">
                <a:latin typeface="Courier New Cyr" pitchFamily="49" charset="-52"/>
              </a:rPr>
              <a:t>) ) i1++;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  </a:t>
            </a:r>
            <a:r>
              <a:rPr lang="en-US" sz="1600" dirty="0">
                <a:latin typeface="Courier New Cyr" pitchFamily="49" charset="-52"/>
              </a:rPr>
              <a:t>// </a:t>
            </a:r>
            <a:r>
              <a:rPr lang="ru-RU" sz="1600" dirty="0">
                <a:latin typeface="Courier New Cyr" pitchFamily="49" charset="-52"/>
              </a:rPr>
              <a:t>пока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[i2]</a:t>
            </a:r>
            <a:r>
              <a:rPr lang="en-US" sz="1600" dirty="0">
                <a:latin typeface="Courier New Cyr" pitchFamily="49" charset="-52"/>
              </a:rPr>
              <a:t> </a:t>
            </a:r>
            <a:r>
              <a:rPr lang="ru-RU" sz="1600" dirty="0">
                <a:latin typeface="Courier New Cyr" pitchFamily="49" charset="-52"/>
              </a:rPr>
              <a:t>меньше вед. </a:t>
            </a:r>
            <a:r>
              <a:rPr lang="ru-RU" sz="1600" dirty="0" err="1">
                <a:latin typeface="Courier New Cyr" pitchFamily="49" charset="-52"/>
              </a:rPr>
              <a:t>эл-та</a:t>
            </a:r>
            <a:r>
              <a:rPr lang="ru-RU" sz="1600" dirty="0">
                <a:latin typeface="Courier New Cyr" pitchFamily="49" charset="-52"/>
              </a:rPr>
              <a:t>, переход влево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  </a:t>
            </a:r>
            <a:r>
              <a:rPr lang="ru-RU" sz="1600" dirty="0" err="1">
                <a:latin typeface="Courier New Cyr" pitchFamily="49" charset="-52"/>
              </a:rPr>
              <a:t>while</a:t>
            </a:r>
            <a:r>
              <a:rPr lang="ru-RU" sz="1600" dirty="0">
                <a:latin typeface="Courier New Cyr" pitchFamily="49" charset="-52"/>
              </a:rPr>
              <a:t> (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[i2] &gt;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 err="1">
                <a:latin typeface="Courier New Cyr" pitchFamily="49" charset="-52"/>
              </a:rPr>
              <a:t>ey</a:t>
            </a:r>
            <a:r>
              <a:rPr lang="ru-RU" sz="1600" dirty="0">
                <a:latin typeface="Courier New Cyr" pitchFamily="49" charset="-52"/>
              </a:rPr>
              <a:t> ) i2--;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  </a:t>
            </a:r>
            <a:r>
              <a:rPr lang="en-US" sz="1600" dirty="0">
                <a:latin typeface="Courier New Cyr" pitchFamily="49" charset="-52"/>
              </a:rPr>
              <a:t>//</a:t>
            </a:r>
            <a:r>
              <a:rPr lang="ru-RU" sz="1600" dirty="0">
                <a:latin typeface="Courier New Cyr" pitchFamily="49" charset="-52"/>
              </a:rPr>
              <a:t> перестановка значений, которые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  </a:t>
            </a:r>
            <a:r>
              <a:rPr lang="en-US" sz="1600" dirty="0">
                <a:latin typeface="Courier New Cyr" pitchFamily="49" charset="-52"/>
              </a:rPr>
              <a:t>//</a:t>
            </a:r>
            <a:r>
              <a:rPr lang="ru-RU" sz="1600" dirty="0">
                <a:latin typeface="Courier New Cyr" pitchFamily="49" charset="-52"/>
              </a:rPr>
              <a:t> приостановили</a:t>
            </a:r>
            <a:r>
              <a:rPr lang="en-US" sz="1600" dirty="0">
                <a:latin typeface="Courier New Cyr" pitchFamily="49" charset="-52"/>
              </a:rPr>
              <a:t> </a:t>
            </a:r>
            <a:r>
              <a:rPr lang="ru-RU" sz="1600" dirty="0">
                <a:latin typeface="Courier New Cyr" pitchFamily="49" charset="-52"/>
              </a:rPr>
              <a:t>разделение массива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  </a:t>
            </a:r>
            <a:r>
              <a:rPr lang="ru-RU" sz="1600" dirty="0" err="1">
                <a:latin typeface="Courier New Cyr" pitchFamily="49" charset="-52"/>
              </a:rPr>
              <a:t>if</a:t>
            </a:r>
            <a:r>
              <a:rPr lang="ru-RU" sz="1600" dirty="0">
                <a:latin typeface="Courier New Cyr" pitchFamily="49" charset="-52"/>
              </a:rPr>
              <a:t> ( i1 &lt; i2 ) { </a:t>
            </a:r>
            <a:r>
              <a:rPr lang="en-US" sz="1600" dirty="0" err="1">
                <a:latin typeface="Courier New Cyr" pitchFamily="49" charset="-52"/>
              </a:rPr>
              <a:t>kt</a:t>
            </a:r>
            <a:r>
              <a:rPr lang="ru-RU" sz="1600" dirty="0">
                <a:latin typeface="Courier New Cyr" pitchFamily="49" charset="-52"/>
              </a:rPr>
              <a:t> =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[i1];</a:t>
            </a:r>
            <a:r>
              <a:rPr lang="en-US" sz="1600" dirty="0">
                <a:latin typeface="Courier New Cyr" pitchFamily="49" charset="-52"/>
              </a:rPr>
              <a:t> K</a:t>
            </a:r>
            <a:r>
              <a:rPr lang="ru-RU" sz="1600" dirty="0">
                <a:latin typeface="Courier New Cyr" pitchFamily="49" charset="-52"/>
              </a:rPr>
              <a:t>[i1] =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[i2];</a:t>
            </a:r>
            <a:r>
              <a:rPr lang="en-US" sz="1600" dirty="0">
                <a:latin typeface="Courier New Cyr" pitchFamily="49" charset="-52"/>
              </a:rPr>
              <a:t> K</a:t>
            </a:r>
            <a:r>
              <a:rPr lang="ru-RU" sz="1600" dirty="0">
                <a:latin typeface="Courier New Cyr" pitchFamily="49" charset="-52"/>
              </a:rPr>
              <a:t>[i2] = </a:t>
            </a:r>
            <a:r>
              <a:rPr lang="en-US" sz="1600" dirty="0" err="1">
                <a:latin typeface="Courier New Cyr" pitchFamily="49" charset="-52"/>
              </a:rPr>
              <a:t>kt</a:t>
            </a:r>
            <a:r>
              <a:rPr lang="ru-RU" sz="1600" dirty="0">
                <a:latin typeface="Courier New Cyr" pitchFamily="49" charset="-52"/>
              </a:rPr>
              <a:t>; }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latin typeface="Courier New Cyr" pitchFamily="49" charset="-52"/>
              </a:rPr>
              <a:t>}</a:t>
            </a:r>
            <a:endParaRPr lang="en-US" sz="1600" dirty="0">
              <a:latin typeface="Courier New Cyr" pitchFamily="49" charset="-5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 Cyr" pitchFamily="49" charset="-52"/>
              </a:rPr>
              <a:t>// </a:t>
            </a:r>
            <a:r>
              <a:rPr lang="ru-RU" sz="1600" dirty="0">
                <a:latin typeface="Courier New Cyr" pitchFamily="49" charset="-52"/>
              </a:rPr>
              <a:t>установка ведущего элемента между блоками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[0] =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</a:t>
            </a:r>
            <a:r>
              <a:rPr lang="en-US" sz="1600" dirty="0">
                <a:latin typeface="Courier New Cyr" pitchFamily="49" charset="-52"/>
              </a:rPr>
              <a:t>i2</a:t>
            </a:r>
            <a:r>
              <a:rPr lang="ru-RU" sz="1600" dirty="0">
                <a:latin typeface="Courier New Cyr" pitchFamily="49" charset="-52"/>
              </a:rPr>
              <a:t>]; </a:t>
            </a:r>
            <a:r>
              <a:rPr lang="en-US" sz="1600" dirty="0">
                <a:latin typeface="Courier New Cyr" pitchFamily="49" charset="-52"/>
              </a:rPr>
              <a:t>K</a:t>
            </a:r>
            <a:r>
              <a:rPr lang="ru-RU" sz="1600" dirty="0">
                <a:latin typeface="Courier New Cyr" pitchFamily="49" charset="-52"/>
              </a:rPr>
              <a:t>[</a:t>
            </a:r>
            <a:r>
              <a:rPr lang="en-US" sz="1600" dirty="0">
                <a:latin typeface="Courier New Cyr" pitchFamily="49" charset="-52"/>
              </a:rPr>
              <a:t>i2</a:t>
            </a:r>
            <a:r>
              <a:rPr lang="ru-RU" sz="1600" dirty="0">
                <a:latin typeface="Courier New Cyr" pitchFamily="49" charset="-52"/>
              </a:rPr>
              <a:t>] = </a:t>
            </a:r>
            <a:r>
              <a:rPr lang="en-US" sz="1600" dirty="0">
                <a:latin typeface="Courier New Cyr" pitchFamily="49" charset="-52"/>
              </a:rPr>
              <a:t>key</a:t>
            </a:r>
            <a:r>
              <a:rPr lang="ru-RU" sz="1600" dirty="0">
                <a:latin typeface="Courier New Cyr" pitchFamily="49" charset="-52"/>
              </a:rPr>
              <a:t>;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 Cyr" pitchFamily="49" charset="-52"/>
              </a:rPr>
              <a:t>i</a:t>
            </a:r>
            <a:r>
              <a:rPr lang="ru-RU" sz="1600" dirty="0">
                <a:latin typeface="Courier New Cyr" pitchFamily="49" charset="-52"/>
              </a:rPr>
              <a:t>    = i2;  </a:t>
            </a:r>
            <a:r>
              <a:rPr lang="en-US" sz="1600" dirty="0">
                <a:latin typeface="Courier New Cyr" pitchFamily="49" charset="-52"/>
              </a:rPr>
              <a:t>// </a:t>
            </a:r>
            <a:r>
              <a:rPr lang="ru-RU" sz="1600" dirty="0">
                <a:latin typeface="Courier New Cyr" pitchFamily="49" charset="-52"/>
              </a:rPr>
              <a:t>индекс ведущего элемента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6.3.  Алгоритм быстрой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45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6.3.  Алгоритм быстрой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44488" y="1735138"/>
            <a:ext cx="936104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600" b="1" u="sng" dirty="0"/>
              <a:t>Разделение массива с использованием ведущего элемента</a:t>
            </a:r>
          </a:p>
        </p:txBody>
      </p: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990600" y="2590800"/>
            <a:ext cx="7315200" cy="3657600"/>
            <a:chOff x="624" y="1632"/>
            <a:chExt cx="4608" cy="2304"/>
          </a:xfrm>
        </p:grpSpPr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276" y="3601"/>
              <a:ext cx="3606" cy="247"/>
            </a:xfrm>
            <a:prstGeom prst="rect">
              <a:avLst/>
            </a:prstGeom>
            <a:solidFill>
              <a:srgbClr val="E8EC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23" name="Object 50"/>
            <p:cNvGraphicFramePr>
              <a:graphicFrameLocks noChangeAspect="1"/>
            </p:cNvGraphicFramePr>
            <p:nvPr/>
          </p:nvGraphicFramePr>
          <p:xfrm>
            <a:off x="624" y="1632"/>
            <a:ext cx="4608" cy="2304"/>
          </p:xfrm>
          <a:graphic>
            <a:graphicData uri="http://schemas.openxmlformats.org/presentationml/2006/ole">
              <p:oleObj spid="_x0000_s134150" name="Диаграмма" r:id="rId4" imgW="6096000" imgH="4076680" progId="MSGraph.Chart.8">
                <p:embed followColorScheme="full"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46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6.3.  Алгоритм быстрой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44488" y="1600200"/>
            <a:ext cx="921702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sz="2600" dirty="0"/>
              <a:t>При наличии процедуры разделения </a:t>
            </a:r>
            <a:r>
              <a:rPr lang="ru-RU" sz="2600" b="1" dirty="0"/>
              <a:t>алгоритм сортировки</a:t>
            </a:r>
            <a:r>
              <a:rPr lang="ru-RU" sz="2600" dirty="0"/>
              <a:t> может быть определен </a:t>
            </a:r>
            <a:r>
              <a:rPr lang="ru-RU" sz="2600" i="1" dirty="0"/>
              <a:t>рекурсивно</a:t>
            </a:r>
            <a:r>
              <a:rPr lang="ru-RU" sz="2600" dirty="0"/>
              <a:t> – необходимо </a:t>
            </a:r>
            <a:r>
              <a:rPr lang="ru-RU" sz="2600" u="sng" dirty="0"/>
              <a:t>разбить</a:t>
            </a:r>
            <a:r>
              <a:rPr lang="ru-RU" sz="2600" dirty="0"/>
              <a:t> упорядочиваемый набор на два блока с меньшими и большими значениями соответственно и затем последовательно </a:t>
            </a:r>
            <a:r>
              <a:rPr lang="ru-RU" sz="2600" u="sng" dirty="0"/>
              <a:t>отсортировать</a:t>
            </a:r>
            <a:r>
              <a:rPr lang="ru-RU" sz="2600" dirty="0"/>
              <a:t> полученные блоки</a:t>
            </a:r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1447800" y="3645024"/>
            <a:ext cx="6172200" cy="2743200"/>
            <a:chOff x="960" y="2064"/>
            <a:chExt cx="3888" cy="1728"/>
          </a:xfrm>
        </p:grpSpPr>
        <p:sp>
          <p:nvSpPr>
            <p:cNvPr id="11" name="Rectangle 71"/>
            <p:cNvSpPr>
              <a:spLocks noChangeArrowheads="1"/>
            </p:cNvSpPr>
            <p:nvPr/>
          </p:nvSpPr>
          <p:spPr bwMode="auto">
            <a:xfrm>
              <a:off x="1510" y="3541"/>
              <a:ext cx="3043" cy="185"/>
            </a:xfrm>
            <a:prstGeom prst="rect">
              <a:avLst/>
            </a:prstGeom>
            <a:solidFill>
              <a:srgbClr val="E8EC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12" name="Object 72"/>
            <p:cNvGraphicFramePr>
              <a:graphicFrameLocks noChangeAspect="1"/>
            </p:cNvGraphicFramePr>
            <p:nvPr/>
          </p:nvGraphicFramePr>
          <p:xfrm>
            <a:off x="960" y="2064"/>
            <a:ext cx="3888" cy="1728"/>
          </p:xfrm>
          <a:graphic>
            <a:graphicData uri="http://schemas.openxmlformats.org/presentationml/2006/ole">
              <p:oleObj spid="_x0000_s135174" name="Диаграмма" r:id="rId4" imgW="6096000" imgH="4076680" progId="MSGraph.Chart.8">
                <p:embed followColorScheme="full"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47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6.3.  Алгоритм быстрой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3003550" y="1746250"/>
          <a:ext cx="4311650" cy="4425950"/>
        </p:xfrm>
        <a:graphic>
          <a:graphicData uri="http://schemas.openxmlformats.org/presentationml/2006/ole">
            <p:oleObj spid="_x0000_s136198" name="Рисунок" r:id="rId4" imgW="3124200" imgH="32105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48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6.3.  Алгоритм быстрой сортировки…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7680" y="1600200"/>
            <a:ext cx="8257728" cy="19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Оценка сложности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T</a:t>
            </a:r>
            <a:r>
              <a:rPr lang="en-US" sz="2600" baseline="-25000" dirty="0" err="1">
                <a:solidFill>
                  <a:schemeClr val="tx1"/>
                </a:solidFill>
              </a:rPr>
              <a:t>min</a:t>
            </a:r>
            <a:r>
              <a:rPr lang="en-US" sz="2600" baseline="-2500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 </a:t>
            </a:r>
            <a:r>
              <a:rPr lang="en-US" sz="2600" dirty="0">
                <a:solidFill>
                  <a:schemeClr val="tx1"/>
                </a:solidFill>
              </a:rPr>
              <a:t>N log</a:t>
            </a:r>
            <a:r>
              <a:rPr lang="en-US" sz="2600" baseline="-25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N</a:t>
            </a:r>
            <a:endParaRPr lang="ru-RU" sz="2600" dirty="0">
              <a:solidFill>
                <a:schemeClr val="tx1"/>
              </a:solidFill>
            </a:endParaRP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T</a:t>
            </a:r>
            <a:r>
              <a:rPr lang="en-US" sz="2600" baseline="-25000" dirty="0" err="1">
                <a:solidFill>
                  <a:schemeClr val="tx1"/>
                </a:solidFill>
              </a:rPr>
              <a:t>max</a:t>
            </a:r>
            <a:r>
              <a:rPr lang="en-US" sz="2600" baseline="-2500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</a:t>
            </a:r>
            <a:r>
              <a:rPr lang="ru-RU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N</a:t>
            </a:r>
            <a:r>
              <a:rPr lang="ru-RU" sz="2600" baseline="30000" dirty="0">
                <a:solidFill>
                  <a:schemeClr val="tx1"/>
                </a:solidFill>
              </a:rPr>
              <a:t>2  </a:t>
            </a:r>
            <a:r>
              <a:rPr lang="ru-RU" sz="2600" dirty="0"/>
              <a:t>(!!!)</a:t>
            </a:r>
          </a:p>
          <a:p>
            <a:pPr marL="190500" indent="-190500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ru-RU" sz="2600" baseline="-25000" dirty="0">
                <a:solidFill>
                  <a:schemeClr val="tx1"/>
                </a:solidFill>
              </a:rPr>
              <a:t>ср </a:t>
            </a:r>
            <a:r>
              <a:rPr lang="en-US" sz="2600" baseline="-25000" dirty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= ?</a:t>
            </a:r>
          </a:p>
        </p:txBody>
      </p:sp>
      <p:graphicFrame>
        <p:nvGraphicFramePr>
          <p:cNvPr id="10" name="Object 27"/>
          <p:cNvGraphicFramePr>
            <a:graphicFrameLocks noChangeAspect="1"/>
          </p:cNvGraphicFramePr>
          <p:nvPr/>
        </p:nvGraphicFramePr>
        <p:xfrm>
          <a:off x="1676400" y="3430588"/>
          <a:ext cx="6629400" cy="2851150"/>
        </p:xfrm>
        <a:graphic>
          <a:graphicData uri="http://schemas.openxmlformats.org/presentationml/2006/ole">
            <p:oleObj spid="_x0000_s137222" name="Формула" r:id="rId4" imgW="2921000" imgH="1257300" progId="Equation.3">
              <p:embed/>
            </p:oleObj>
          </a:graphicData>
        </a:graphic>
      </p:graphicFrame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4648200" y="1828800"/>
            <a:ext cx="3733800" cy="1371600"/>
          </a:xfrm>
          <a:prstGeom prst="wedgeRoundRectCallout">
            <a:avLst>
              <a:gd name="adj1" fmla="val -61097"/>
              <a:gd name="adj2" fmla="val 8171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Вероятность выбора любого ключа в качестве ведущего элемента является одинаковой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49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6.3.  Алгоритм быстрой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32520" y="5715000"/>
            <a:ext cx="79018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20000"/>
              </a:spcBef>
            </a:pPr>
            <a:r>
              <a:rPr lang="ru-RU" sz="2600" b="1" u="sng" dirty="0"/>
              <a:t>Оценка сложности  </a:t>
            </a: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ru-RU" sz="2600" baseline="-25000" dirty="0">
                <a:solidFill>
                  <a:schemeClr val="tx1"/>
                </a:solidFill>
              </a:rPr>
              <a:t>ср</a:t>
            </a:r>
            <a:r>
              <a:rPr lang="en-US" sz="2600" dirty="0">
                <a:solidFill>
                  <a:schemeClr val="tx1"/>
                </a:solidFill>
              </a:rPr>
              <a:t>= </a:t>
            </a:r>
            <a:r>
              <a:rPr lang="ru-RU" sz="2600" dirty="0">
                <a:solidFill>
                  <a:schemeClr val="tx1"/>
                </a:solidFill>
              </a:rPr>
              <a:t>1.4(</a:t>
            </a:r>
            <a:r>
              <a:rPr lang="en-US" sz="2600" dirty="0">
                <a:solidFill>
                  <a:schemeClr val="tx1"/>
                </a:solidFill>
              </a:rPr>
              <a:t>N</a:t>
            </a:r>
            <a:r>
              <a:rPr lang="ru-RU" sz="2600" dirty="0">
                <a:solidFill>
                  <a:schemeClr val="tx1"/>
                </a:solidFill>
              </a:rPr>
              <a:t>+1)</a:t>
            </a:r>
            <a:r>
              <a:rPr lang="en-US" sz="2600" dirty="0">
                <a:solidFill>
                  <a:schemeClr val="tx1"/>
                </a:solidFill>
              </a:rPr>
              <a:t> log</a:t>
            </a:r>
            <a:r>
              <a:rPr lang="en-US" sz="2600" i="1" baseline="-25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 N</a:t>
            </a:r>
            <a:r>
              <a:rPr lang="ru-RU" sz="2600" baseline="-25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1905000" y="1676400"/>
          <a:ext cx="5641975" cy="4035425"/>
        </p:xfrm>
        <a:graphic>
          <a:graphicData uri="http://schemas.openxmlformats.org/presentationml/2006/ole">
            <p:oleObj spid="_x0000_s138246" name="Формула" r:id="rId4" imgW="2362200" imgH="168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2. Понятие упорядоченных таблиц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0472" y="1556792"/>
            <a:ext cx="936104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600" b="1" u="sng" dirty="0"/>
              <a:t>Определение 3.3.</a:t>
            </a:r>
            <a:r>
              <a:rPr lang="ru-RU" sz="2600" b="1" dirty="0"/>
              <a:t> </a:t>
            </a:r>
            <a:r>
              <a:rPr lang="ru-RU" sz="2600" dirty="0"/>
              <a:t>Т</a:t>
            </a:r>
            <a:r>
              <a:rPr lang="ru-RU" sz="2600" dirty="0">
                <a:cs typeface="Times New Roman" pitchFamily="18" charset="0"/>
              </a:rPr>
              <a:t>аблицы, в которых записи располагаются в порядке возрастания (или убывания) ключей, называются </a:t>
            </a:r>
            <a:r>
              <a:rPr lang="ru-RU" sz="2600" i="1" dirty="0">
                <a:cs typeface="Times New Roman" pitchFamily="18" charset="0"/>
              </a:rPr>
              <a:t>сортированными</a:t>
            </a:r>
            <a:r>
              <a:rPr lang="ru-RU" sz="2600" dirty="0">
                <a:cs typeface="Times New Roman" pitchFamily="18" charset="0"/>
              </a:rPr>
              <a:t> (</a:t>
            </a:r>
            <a:r>
              <a:rPr lang="ru-RU" sz="2600" i="1" dirty="0">
                <a:cs typeface="Times New Roman" pitchFamily="18" charset="0"/>
              </a:rPr>
              <a:t>упорядоченными</a:t>
            </a:r>
            <a:r>
              <a:rPr lang="ru-RU" sz="2600" dirty="0">
                <a:cs typeface="Times New Roman" pitchFamily="18" charset="0"/>
              </a:rPr>
              <a:t>)</a:t>
            </a:r>
            <a:r>
              <a:rPr lang="ru-RU" sz="2600" dirty="0"/>
              <a:t> </a:t>
            </a:r>
          </a:p>
          <a:p>
            <a:pPr marL="190500" indent="-190500">
              <a:lnSpc>
                <a:spcPct val="100000"/>
              </a:lnSpc>
              <a:buFont typeface="Wingdings" pitchFamily="2" charset="2"/>
              <a:buChar char="þ"/>
            </a:pPr>
            <a:r>
              <a:rPr lang="ru-RU" sz="2600" dirty="0"/>
              <a:t> Упорядоченность таблиц может быть организована только при возможности сравнения ключей (на множестве ключей задано </a:t>
            </a:r>
            <a:r>
              <a:rPr lang="ru-RU" sz="2600" i="1" dirty="0"/>
              <a:t>отношение линейного порядка</a:t>
            </a:r>
            <a:r>
              <a:rPr lang="ru-RU" sz="2600" dirty="0"/>
              <a:t>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50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6.3.  Алгоритм быстрой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72480" y="1981200"/>
            <a:ext cx="26231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dirty="0"/>
              <a:t>Реализация: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72480" y="2743200"/>
            <a:ext cx="67379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Экспериментальная оценка сложности</a:t>
            </a:r>
            <a:r>
              <a:rPr lang="ru-RU" sz="2600" dirty="0" smtClean="0"/>
              <a:t>: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704" y="1988840"/>
            <a:ext cx="610520" cy="488183"/>
          </a:xfrm>
          <a:prstGeom prst="rect">
            <a:avLst/>
          </a:prstGeom>
          <a:noFill/>
        </p:spPr>
      </p:pic>
      <p:pic>
        <p:nvPicPr>
          <p:cNvPr id="13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704" y="2708920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51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6.4. Оценка сложности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1280592" y="2132856"/>
          <a:ext cx="7391400" cy="3397250"/>
        </p:xfrm>
        <a:graphic>
          <a:graphicData uri="http://schemas.openxmlformats.org/presentationml/2006/ole">
            <p:oleObj spid="_x0000_s139270" name="Лист" r:id="rId4" imgW="3916800" imgH="1800000" progId="Excel.Sheet.8">
              <p:embed/>
            </p:oleObj>
          </a:graphicData>
        </a:graphic>
      </p:graphicFrame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00472" y="5517232"/>
            <a:ext cx="97055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spcBef>
                <a:spcPct val="30000"/>
              </a:spcBef>
              <a:buFontTx/>
              <a:buNone/>
            </a:pPr>
            <a:r>
              <a:rPr lang="ru-RU" sz="2600" b="1" dirty="0"/>
              <a:t>*</a:t>
            </a:r>
            <a:r>
              <a:rPr lang="ru-RU" sz="2600" b="1" baseline="30000" dirty="0"/>
              <a:t>) </a:t>
            </a:r>
            <a:r>
              <a:rPr lang="ru-RU" sz="2600" dirty="0"/>
              <a:t>Вирт Н. Алгоритмы + структуры данных </a:t>
            </a:r>
            <a:r>
              <a:rPr lang="ru-RU" sz="2600" dirty="0" smtClean="0"/>
              <a:t>= </a:t>
            </a:r>
            <a:r>
              <a:rPr lang="ru-RU" sz="2600" dirty="0"/>
              <a:t>программы. –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М</a:t>
            </a:r>
            <a:r>
              <a:rPr lang="ru-RU" sz="2600" dirty="0"/>
              <a:t>.: </a:t>
            </a:r>
            <a:r>
              <a:rPr lang="ru-RU" sz="2600" dirty="0" smtClean="0"/>
              <a:t>Мир</a:t>
            </a:r>
            <a:r>
              <a:rPr lang="ru-RU" sz="2600" dirty="0"/>
              <a:t>, 1985.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2480" y="1556792"/>
            <a:ext cx="66617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 (</a:t>
            </a:r>
            <a:r>
              <a:rPr lang="en-US" sz="2600" b="1" dirty="0"/>
              <a:t>N=256</a:t>
            </a:r>
            <a:r>
              <a:rPr lang="en-US" sz="2600" b="1" dirty="0" smtClean="0"/>
              <a:t>)</a:t>
            </a:r>
            <a:r>
              <a:rPr lang="ru-RU" sz="2600" b="1" dirty="0" smtClean="0"/>
              <a:t>*</a:t>
            </a:r>
            <a:r>
              <a:rPr lang="ru-RU" sz="2600" b="1" baseline="30000" dirty="0" smtClean="0"/>
              <a:t>)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52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66800" y="1752600"/>
          <a:ext cx="7467600" cy="4495800"/>
        </p:xfrm>
        <a:graphic>
          <a:graphicData uri="http://schemas.openxmlformats.org/presentationml/2006/ole">
            <p:oleObj spid="_x0000_s140294" name="Диаграмма" r:id="rId4" imgW="5457600" imgH="2592000" progId="Excel.Sheet.8">
              <p:embed/>
            </p:oleObj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2480" y="1556792"/>
            <a:ext cx="66617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 (</a:t>
            </a:r>
            <a:r>
              <a:rPr lang="en-US" sz="2600" b="1" dirty="0"/>
              <a:t>N=256)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6.4. Оценка сложности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53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440832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6.4. Оценка сложности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219200" y="2393950"/>
          <a:ext cx="7391400" cy="3397250"/>
        </p:xfrm>
        <a:graphic>
          <a:graphicData uri="http://schemas.openxmlformats.org/presentationml/2006/ole">
            <p:oleObj spid="_x0000_s141319" name="Лист" r:id="rId4" imgW="3916800" imgH="1800000" progId="Excel.Sheet.8">
              <p:embed/>
            </p:oleObj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72480" y="1640413"/>
            <a:ext cx="66617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 (</a:t>
            </a:r>
            <a:r>
              <a:rPr lang="en-US" sz="2600" b="1" dirty="0" smtClean="0"/>
              <a:t>N=</a:t>
            </a:r>
            <a:r>
              <a:rPr lang="ru-RU" sz="2600" b="1" dirty="0" smtClean="0"/>
              <a:t>512</a:t>
            </a:r>
            <a:r>
              <a:rPr lang="en-US" sz="2600" b="1" dirty="0" smtClean="0"/>
              <a:t>)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54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6.4. Оценка сложности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2906018"/>
              </p:ext>
            </p:extLst>
          </p:nvPr>
        </p:nvGraphicFramePr>
        <p:xfrm>
          <a:off x="1208584" y="1631776"/>
          <a:ext cx="7391400" cy="5181600"/>
        </p:xfrm>
        <a:graphic>
          <a:graphicData uri="http://schemas.openxmlformats.org/presentationml/2006/ole">
            <p:oleObj spid="_x0000_s142343" name="Диаграмма" r:id="rId4" imgW="5457600" imgH="2592000" progId="Excel.Sheet.8">
              <p:embed/>
            </p:oleObj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2480" y="1556792"/>
            <a:ext cx="66617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Эксперимент (</a:t>
            </a:r>
            <a:r>
              <a:rPr lang="en-US" sz="2600" b="1" dirty="0" smtClean="0"/>
              <a:t>N=</a:t>
            </a:r>
            <a:r>
              <a:rPr lang="ru-RU" sz="2600" b="1" dirty="0" smtClean="0"/>
              <a:t>512</a:t>
            </a:r>
            <a:r>
              <a:rPr lang="en-US" sz="2600" b="1" dirty="0" smtClean="0"/>
              <a:t>)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55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6.4. Оценка сложности сортировки…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7288" y="1628800"/>
            <a:ext cx="67337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Оценка минимальной </a:t>
            </a:r>
            <a:r>
              <a:rPr lang="ru-RU" sz="2600" b="1" dirty="0" smtClean="0"/>
              <a:t>сложности…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7288" y="2162200"/>
            <a:ext cx="84101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dirty="0"/>
              <a:t>Представим действия, выполняемые при сортировке данных, в виде </a:t>
            </a:r>
            <a:r>
              <a:rPr lang="ru-RU" sz="2600" u="sng" dirty="0"/>
              <a:t>разрешающего дерева</a:t>
            </a:r>
            <a:r>
              <a:rPr lang="ru-RU" sz="2600" dirty="0"/>
              <a:t> (</a:t>
            </a:r>
            <a:r>
              <a:rPr lang="en-US" sz="2600" i="1" dirty="0"/>
              <a:t>decision tree</a:t>
            </a:r>
            <a:r>
              <a:rPr lang="en-US" sz="2600" dirty="0"/>
              <a:t>)</a:t>
            </a:r>
            <a:endParaRPr lang="ru-RU" sz="2600" dirty="0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219200" y="2990850"/>
          <a:ext cx="6858000" cy="3121025"/>
        </p:xfrm>
        <a:graphic>
          <a:graphicData uri="http://schemas.openxmlformats.org/presentationml/2006/ole">
            <p:oleObj spid="_x0000_s143367" r:id="rId4" imgW="3286760" imgH="14935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56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24744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6.4. Оценка сложности сортировки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2481" y="1676400"/>
            <a:ext cx="66617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/>
              <a:t>Оценка минимальной сложности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2480" y="2209800"/>
            <a:ext cx="8185720" cy="373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>
              <a:lnSpc>
                <a:spcPct val="90000"/>
              </a:lnSpc>
            </a:pPr>
            <a:r>
              <a:rPr lang="ru-RU" sz="2600" b="1" u="sng" dirty="0"/>
              <a:t>Теорема 3.1.</a:t>
            </a:r>
            <a:r>
              <a:rPr lang="ru-RU" sz="2600" dirty="0"/>
              <a:t> Высота любого разрешающего дерева, сортирующего </a:t>
            </a:r>
            <a:r>
              <a:rPr lang="en-US" sz="2600" dirty="0"/>
              <a:t>N </a:t>
            </a:r>
            <a:r>
              <a:rPr lang="ru-RU" sz="2600" dirty="0"/>
              <a:t>элементов, есть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ru-RU" sz="2600" dirty="0">
                <a:sym typeface="Symbol" pitchFamily="18" charset="2"/>
              </a:rPr>
              <a:t>(</a:t>
            </a:r>
            <a:r>
              <a:rPr lang="en-US" sz="2600" dirty="0">
                <a:sym typeface="Symbol" pitchFamily="18" charset="2"/>
              </a:rPr>
              <a:t>Nlog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N</a:t>
            </a:r>
            <a:r>
              <a:rPr lang="ru-RU" sz="2600" dirty="0">
                <a:sym typeface="Symbol" pitchFamily="18" charset="2"/>
              </a:rPr>
              <a:t>)</a:t>
            </a:r>
            <a:endParaRPr lang="en-US" sz="2600" dirty="0">
              <a:sym typeface="Symbol" pitchFamily="18" charset="2"/>
            </a:endParaRPr>
          </a:p>
          <a:p>
            <a:pPr marL="190500" indent="-190500">
              <a:lnSpc>
                <a:spcPct val="90000"/>
              </a:lnSpc>
            </a:pPr>
            <a:r>
              <a:rPr lang="ru-RU" sz="2600" b="1" u="sng" dirty="0"/>
              <a:t>Доказательство.</a:t>
            </a:r>
            <a:r>
              <a:rPr lang="ru-RU" sz="2600" dirty="0"/>
              <a:t> </a:t>
            </a:r>
            <a:endParaRPr lang="en-US" sz="2600" dirty="0"/>
          </a:p>
          <a:p>
            <a:pPr marL="190500" indent="-190500">
              <a:lnSpc>
                <a:spcPct val="90000"/>
              </a:lnSpc>
              <a:buFontTx/>
              <a:buChar char="-"/>
            </a:pPr>
            <a:r>
              <a:rPr lang="ru-RU" sz="2600" dirty="0"/>
              <a:t>Количество листьев </a:t>
            </a:r>
            <a:r>
              <a:rPr lang="en-US" sz="2600" dirty="0"/>
              <a:t>N! </a:t>
            </a:r>
            <a:r>
              <a:rPr lang="ru-RU" sz="2600" dirty="0"/>
              <a:t>(количество перестановок из </a:t>
            </a:r>
            <a:r>
              <a:rPr lang="en-US" sz="2600" dirty="0"/>
              <a:t>N </a:t>
            </a:r>
            <a:r>
              <a:rPr lang="ru-RU" sz="2600" dirty="0"/>
              <a:t>элементов)</a:t>
            </a:r>
            <a:endParaRPr lang="en-US" sz="2600" dirty="0"/>
          </a:p>
          <a:p>
            <a:pPr marL="190500" indent="-190500">
              <a:lnSpc>
                <a:spcPct val="90000"/>
              </a:lnSpc>
              <a:buFontTx/>
              <a:buChar char="-"/>
            </a:pPr>
            <a:r>
              <a:rPr lang="ru-RU" sz="2600" dirty="0"/>
              <a:t>Двоичное дерево высоты </a:t>
            </a:r>
            <a:r>
              <a:rPr lang="en-US" sz="2600" dirty="0"/>
              <a:t>h </a:t>
            </a:r>
            <a:r>
              <a:rPr lang="ru-RU" sz="2600" dirty="0"/>
              <a:t>имеет </a:t>
            </a:r>
            <a:r>
              <a:rPr lang="en-US" sz="2600" dirty="0"/>
              <a:t>2</a:t>
            </a:r>
            <a:r>
              <a:rPr lang="en-US" sz="2600" baseline="30000" dirty="0"/>
              <a:t>h</a:t>
            </a:r>
            <a:r>
              <a:rPr lang="en-US" sz="2600" dirty="0"/>
              <a:t> </a:t>
            </a:r>
            <a:r>
              <a:rPr lang="ru-RU" sz="2600" dirty="0"/>
              <a:t>листьев</a:t>
            </a:r>
            <a:br>
              <a:rPr lang="ru-RU" sz="2600" dirty="0"/>
            </a:br>
            <a:r>
              <a:rPr lang="ru-RU" sz="2600" dirty="0"/>
              <a:t>                                 </a:t>
            </a:r>
            <a:r>
              <a:rPr lang="ru-RU" sz="2600" dirty="0">
                <a:sym typeface="Symbol" pitchFamily="18" charset="2"/>
              </a:rPr>
              <a:t> </a:t>
            </a:r>
            <a:r>
              <a:rPr lang="en-US" sz="2600" dirty="0"/>
              <a:t>N!</a:t>
            </a:r>
            <a:r>
              <a:rPr lang="ru-RU" sz="2600" dirty="0">
                <a:sym typeface="Symbol" pitchFamily="18" charset="2"/>
              </a:rPr>
              <a:t>  </a:t>
            </a:r>
            <a:r>
              <a:rPr lang="en-US" sz="2600" dirty="0"/>
              <a:t>2</a:t>
            </a:r>
            <a:r>
              <a:rPr lang="en-US" sz="2600" baseline="30000" dirty="0"/>
              <a:t>h</a:t>
            </a:r>
            <a:endParaRPr lang="ru-RU" sz="2600" baseline="30000" dirty="0"/>
          </a:p>
          <a:p>
            <a:pPr marL="190500" indent="-190500">
              <a:lnSpc>
                <a:spcPct val="90000"/>
              </a:lnSpc>
              <a:spcBef>
                <a:spcPct val="10000"/>
              </a:spcBef>
              <a:buFontTx/>
              <a:buChar char="-"/>
            </a:pPr>
            <a:r>
              <a:rPr lang="ru-RU" sz="2600" dirty="0"/>
              <a:t>Используя формулу Стирлинга  </a:t>
            </a:r>
            <a:r>
              <a:rPr lang="en-US" sz="2600" dirty="0"/>
              <a:t>N!</a:t>
            </a:r>
            <a:r>
              <a:rPr lang="ru-RU" sz="2600" dirty="0"/>
              <a:t> </a:t>
            </a:r>
            <a:r>
              <a:rPr lang="en-US" sz="2600" dirty="0"/>
              <a:t>&gt; (N/</a:t>
            </a:r>
            <a:r>
              <a:rPr lang="en-US" sz="2600" i="1" dirty="0"/>
              <a:t>e</a:t>
            </a:r>
            <a:r>
              <a:rPr lang="en-US" sz="2600" dirty="0"/>
              <a:t>)</a:t>
            </a:r>
            <a:r>
              <a:rPr lang="en-US" sz="2600" baseline="30000" dirty="0"/>
              <a:t>N</a:t>
            </a:r>
            <a:r>
              <a:rPr lang="ru-RU" sz="2600" dirty="0"/>
              <a:t>, можно заключить</a:t>
            </a:r>
            <a:br>
              <a:rPr lang="ru-RU" sz="2600" dirty="0"/>
            </a:br>
            <a:r>
              <a:rPr lang="en-US" sz="2600" dirty="0"/>
              <a:t>             h </a:t>
            </a:r>
            <a:r>
              <a:rPr lang="en-US" sz="2600" dirty="0">
                <a:sym typeface="Symbol" pitchFamily="18" charset="2"/>
              </a:rPr>
              <a:t> N log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N – N log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i="1" dirty="0">
                <a:sym typeface="Symbol" pitchFamily="18" charset="2"/>
              </a:rPr>
              <a:t>e </a:t>
            </a:r>
            <a:r>
              <a:rPr lang="en-US" sz="2600" dirty="0">
                <a:sym typeface="Symbol" pitchFamily="18" charset="2"/>
              </a:rPr>
              <a:t>= </a:t>
            </a:r>
            <a:r>
              <a:rPr lang="ru-RU" sz="2600" dirty="0">
                <a:sym typeface="Symbol" pitchFamily="18" charset="2"/>
              </a:rPr>
              <a:t>(</a:t>
            </a:r>
            <a:r>
              <a:rPr lang="en-US" sz="2600" dirty="0">
                <a:sym typeface="Symbol" pitchFamily="18" charset="2"/>
              </a:rPr>
              <a:t>Nlog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N</a:t>
            </a:r>
            <a:r>
              <a:rPr lang="ru-RU" sz="2600" dirty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7986E61-E76A-472D-83C5-C48F183D2D6B}" type="slidenum">
              <a:rPr lang="ru-RU" smtClean="0"/>
              <a:pPr/>
              <a:t>57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0472" y="1196752"/>
            <a:ext cx="8486328" cy="445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Упорядоченные таблицы представляют собой эффективный способ организации таблиц при большом количестве имеющихся записей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Временная сложность поиска                      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Symbol" pitchFamily="18" charset="2"/>
              </a:rPr>
              <a:t>log</a:t>
            </a:r>
            <a:r>
              <a:rPr kumimoji="0" lang="en-US" sz="26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Symbol" pitchFamily="18" charset="2"/>
              </a:rPr>
              <a:t>N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Временная сложность вставки и удаления 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Symbol" pitchFamily="18" charset="2"/>
              </a:rPr>
              <a:t>N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Временная сложность сортировки              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Symbol" pitchFamily="18" charset="2"/>
              </a:rPr>
              <a:t>log</a:t>
            </a:r>
            <a:r>
              <a:rPr kumimoji="0" lang="en-US" sz="26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  <a:sym typeface="Symbol" pitchFamily="18" charset="2"/>
              </a:rPr>
              <a:t>N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При анализе вычислений следует учитывать </a:t>
            </a:r>
            <a:r>
              <a:rPr kumimoji="0" lang="ru-RU" sz="2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сложность алгоритмов по памяти</a:t>
            </a:r>
          </a:p>
          <a:p>
            <a:pPr marL="190500" marR="0" lvl="0" indent="-1905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Ä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Упорядоченные таблицы целесообразно использовать для таблиц, в которых достаточно редко выполняются операции вставки и удаления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58</a:t>
            </a:fld>
            <a:r>
              <a:rPr lang="ru-RU" sz="1200" dirty="0" smtClean="0">
                <a:latin typeface="+mn-lt"/>
              </a:rPr>
              <a:t> из 61</a:t>
            </a:r>
            <a:endParaRPr lang="ru-RU" sz="1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2480" y="1268760"/>
            <a:ext cx="8414320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Алгоритмы сортировки с линейной сложностью вычислений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Возможные способы повышения эффективности операций вставки и удаления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59</a:t>
            </a:fld>
            <a:r>
              <a:rPr lang="ru-RU" sz="1200" dirty="0" smtClean="0">
                <a:latin typeface="+mn-lt"/>
              </a:rPr>
              <a:t> из 61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Темы заданий для самостоятельной работы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2480" y="1196752"/>
            <a:ext cx="8414320" cy="12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Рассмотрение дополнительных методов сортировки (пирамидальная сортировка)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Проведение вычислительных экспериментов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6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5275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00472" y="1556792"/>
            <a:ext cx="93610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ct val="15000"/>
              </a:spcBef>
            </a:pPr>
            <a:r>
              <a:rPr lang="ru-RU" sz="2600" b="1" u="sng" dirty="0"/>
              <a:t>Двоичный поиск</a:t>
            </a:r>
            <a:r>
              <a:rPr lang="ru-RU" sz="2600" dirty="0"/>
              <a:t>. В начале поиска искомый ключ сравнивается с ключом записи, располагаемой в середине таблицы. Если искомый ключ имеет меньшее значение, это будет означать, что необходимая запись располагается в первой половине таблицы, если больше – во второй части таблицы </a:t>
            </a:r>
            <a:br>
              <a:rPr lang="ru-RU" sz="2600" dirty="0"/>
            </a:br>
            <a:r>
              <a:rPr lang="ru-RU" sz="2600" dirty="0"/>
              <a:t>(за одно сравнение интервал неопределенности уменьшается в два раза). Далее процедура поиска повторяется аналогично для соответствующей части таблицы</a:t>
            </a:r>
          </a:p>
          <a:p>
            <a:pPr marL="190500" indent="-190500">
              <a:lnSpc>
                <a:spcPct val="100000"/>
              </a:lnSpc>
              <a:buFont typeface="Wingdings" pitchFamily="2" charset="2"/>
              <a:buChar char="6"/>
            </a:pPr>
            <a:r>
              <a:rPr lang="ru-RU" sz="2600" dirty="0"/>
              <a:t> Почему для сравнения выбирается средняя запись таблицы ?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1974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Выполнение операций – поиск…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60</a:t>
            </a:fld>
            <a:r>
              <a:rPr lang="ru-RU" sz="1200" dirty="0" smtClean="0">
                <a:latin typeface="+mn-lt"/>
              </a:rPr>
              <a:t> из 61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472" y="1196752"/>
            <a:ext cx="84863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Представление таблиц с использованием деревьев поиска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61</a:t>
            </a:fld>
            <a:r>
              <a:rPr lang="ru-RU" sz="1200" dirty="0" smtClean="0">
                <a:latin typeface="+mn-lt"/>
              </a:rPr>
              <a:t> из 61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196752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7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928664" y="1628800"/>
          <a:ext cx="5562600" cy="4616450"/>
        </p:xfrm>
        <a:graphic>
          <a:graphicData uri="http://schemas.openxmlformats.org/presentationml/2006/ole">
            <p:oleObj spid="_x0000_s41989" name="Рисунок" r:id="rId4" imgW="5039360" imgH="4180840" progId="Word.Picture.8">
              <p:embed/>
            </p:oleObj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111974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Выполнение операций – поиск…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8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0472" y="1556792"/>
            <a:ext cx="80291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b="1" dirty="0"/>
              <a:t>Поиск записи с ключом 45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0472" y="111974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Выполнение операций – поиск…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7282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5701346"/>
              </p:ext>
            </p:extLst>
          </p:nvPr>
        </p:nvGraphicFramePr>
        <p:xfrm>
          <a:off x="1828800" y="2051521"/>
          <a:ext cx="5426075" cy="4041775"/>
        </p:xfrm>
        <a:graphic>
          <a:graphicData uri="http://schemas.openxmlformats.org/presentationml/2006/ole">
            <p:oleObj spid="_x0000_s97288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972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56025" y="1619250"/>
          <a:ext cx="5426075" cy="4041775"/>
        </p:xfrm>
        <a:graphic>
          <a:graphicData uri="http://schemas.openxmlformats.org/presentationml/2006/ole">
            <p:oleObj spid="_x0000_s97289" name="Диаграмма" r:id="rId5" imgW="6096000" imgH="405749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9</a:t>
            </a:fld>
            <a:r>
              <a:rPr lang="ru-RU" dirty="0" smtClean="0"/>
              <a:t> из 61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12840" y="6597352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Организация доступа по имени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3.2. Упорядоченные таблицы…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00472" y="1556792"/>
            <a:ext cx="80291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b="1" dirty="0"/>
              <a:t>Поиск записи с ключом 45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111974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cs typeface="Times New Roman" panose="02020603050405020304" pitchFamily="18" charset="0"/>
              </a:rPr>
              <a:t>3. Выполнение операций – поиск…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5234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2168419"/>
              </p:ext>
            </p:extLst>
          </p:nvPr>
        </p:nvGraphicFramePr>
        <p:xfrm>
          <a:off x="1828800" y="2051521"/>
          <a:ext cx="5426075" cy="4041775"/>
        </p:xfrm>
        <a:graphic>
          <a:graphicData uri="http://schemas.openxmlformats.org/presentationml/2006/ole">
            <p:oleObj spid="_x0000_s95240" name="Диаграмма" r:id="rId4" imgW="6096000" imgH="4057498" progId="MSGraph.Chart.8">
              <p:embed followColorScheme="full"/>
            </p:oleObj>
          </a:graphicData>
        </a:graphic>
      </p:graphicFrame>
      <p:graphicFrame>
        <p:nvGraphicFramePr>
          <p:cNvPr id="952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57800" y="1619473"/>
          <a:ext cx="5426075" cy="4041775"/>
        </p:xfrm>
        <a:graphic>
          <a:graphicData uri="http://schemas.openxmlformats.org/presentationml/2006/ole">
            <p:oleObj spid="_x0000_s95241" name="Диаграмма" r:id="rId5" imgW="6096000" imgH="405749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2584</Words>
  <Application>Microsoft Office PowerPoint</Application>
  <PresentationFormat>Лист A4 (210x297 мм)</PresentationFormat>
  <Paragraphs>527</Paragraphs>
  <Slides>61</Slides>
  <Notes>56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6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1_itlab</vt:lpstr>
      <vt:lpstr>Рисунок</vt:lpstr>
      <vt:lpstr>Диаграмма</vt:lpstr>
      <vt:lpstr>Picture</vt:lpstr>
      <vt:lpstr>Формула</vt:lpstr>
      <vt:lpstr>Лист</vt:lpstr>
      <vt:lpstr>Microsoft Word Picture</vt:lpstr>
      <vt:lpstr>Слайд 1</vt:lpstr>
      <vt:lpstr>Слайд 2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- 2</dc:title>
  <dc:subject> Упорядоченные таблицы</dc:subject>
  <dc:creator/>
  <cp:lastModifiedBy/>
  <cp:revision>16</cp:revision>
  <cp:lastPrinted>1900-12-31T20:00:00Z</cp:lastPrinted>
  <dcterms:created xsi:type="dcterms:W3CDTF">1900-12-31T20:00:00Z</dcterms:created>
  <dcterms:modified xsi:type="dcterms:W3CDTF">2016-01-03T07:40:04Z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