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58"/>
  </p:notesMasterIdLst>
  <p:sldIdLst>
    <p:sldId id="462" r:id="rId2"/>
    <p:sldId id="468" r:id="rId3"/>
    <p:sldId id="469" r:id="rId4"/>
    <p:sldId id="473" r:id="rId5"/>
    <p:sldId id="474" r:id="rId6"/>
    <p:sldId id="475" r:id="rId7"/>
    <p:sldId id="476" r:id="rId8"/>
    <p:sldId id="477" r:id="rId9"/>
    <p:sldId id="502" r:id="rId10"/>
    <p:sldId id="499" r:id="rId11"/>
    <p:sldId id="500" r:id="rId12"/>
    <p:sldId id="501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491" r:id="rId53"/>
    <p:sldId id="492" r:id="rId54"/>
    <p:sldId id="493" r:id="rId55"/>
    <p:sldId id="498" r:id="rId56"/>
    <p:sldId id="496" r:id="rId57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9"/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210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18" Type="http://schemas.openxmlformats.org/officeDocument/2006/relationships/image" Target="../media/image4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17" Type="http://schemas.openxmlformats.org/officeDocument/2006/relationships/image" Target="../media/image45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20" Type="http://schemas.openxmlformats.org/officeDocument/2006/relationships/image" Target="../media/image48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19" Type="http://schemas.openxmlformats.org/officeDocument/2006/relationships/image" Target="../media/image47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3.wmf"/><Relationship Id="rId1" Type="http://schemas.openxmlformats.org/officeDocument/2006/relationships/image" Target="../media/image6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72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282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75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69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72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87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53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5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0769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hyperlink" Target="../html/9_table/tree/treetab_h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hyperlink" Target="../html/9_table/tree/treetab_cpp.htm" TargetMode="External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hyperlink" Target="../html/9_table/tree/treetab_cpp.htm" TargetMode="Externa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43.bin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24" Type="http://schemas.openxmlformats.org/officeDocument/2006/relationships/oleObject" Target="../embeddings/oleObject41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40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9.bin"/><Relationship Id="rId27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6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7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hyperlink" Target="../html/9_table/tree/baltree.htm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10 из 56</a:t>
            </a:r>
            <a:endParaRPr lang="ru-RU" sz="1200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93712" y="1052736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Понятие деревьев поиска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0472" y="1480866"/>
            <a:ext cx="97055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ru-RU" b="1" u="sng" dirty="0" smtClean="0"/>
              <a:t>Определение 3.7-8</a:t>
            </a:r>
            <a:r>
              <a:rPr lang="ru-RU" dirty="0" smtClean="0"/>
              <a:t>. </a:t>
            </a:r>
            <a:r>
              <a:rPr lang="ru-RU" i="1" dirty="0" smtClean="0"/>
              <a:t>Упорядоченное дерево</a:t>
            </a:r>
            <a:r>
              <a:rPr lang="ru-RU" dirty="0" smtClean="0"/>
              <a:t> – это дерево, у которого ветви каждого узла упорядочены.</a:t>
            </a:r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852738" y="2286000"/>
          <a:ext cx="3929062" cy="1624013"/>
        </p:xfrm>
        <a:graphic>
          <a:graphicData uri="http://schemas.openxmlformats.org/presentationml/2006/ole">
            <p:oleObj spid="_x0000_s61448" name="Рисунок" r:id="rId3" imgW="3439160" imgH="1417320" progId="Word.Picture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2480" y="3820047"/>
            <a:ext cx="9001000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10000"/>
              </a:spcBef>
            </a:pPr>
            <a:r>
              <a:rPr lang="ru-RU" sz="2400" b="1" u="sng" dirty="0" smtClean="0"/>
              <a:t>Определение 3.7-9</a:t>
            </a:r>
            <a:r>
              <a:rPr lang="ru-RU" sz="2400" dirty="0" smtClean="0"/>
              <a:t>. Упорядоченное дерево степени 2 называется </a:t>
            </a:r>
            <a:r>
              <a:rPr lang="ru-RU" sz="2400" i="1" dirty="0" smtClean="0"/>
              <a:t>бинарным деревом</a:t>
            </a:r>
            <a:r>
              <a:rPr lang="ru-RU" sz="2400" dirty="0" smtClean="0"/>
              <a:t>.</a:t>
            </a:r>
          </a:p>
          <a:p>
            <a:pPr marL="190500" indent="-190500">
              <a:lnSpc>
                <a:spcPct val="100000"/>
              </a:lnSpc>
              <a:spcBef>
                <a:spcPct val="10000"/>
              </a:spcBef>
            </a:pPr>
            <a:r>
              <a:rPr lang="ru-RU" sz="2400" b="1" u="sng" dirty="0" smtClean="0"/>
              <a:t>Определение 3.7-10</a:t>
            </a:r>
            <a:r>
              <a:rPr lang="ru-RU" sz="2400" dirty="0" smtClean="0"/>
              <a:t>. Если для любой вершины бинарного дерева значения в левом потомке меньше значения узла, а значение в правом потомке больше значения узла, то такое дерево называется </a:t>
            </a:r>
            <a:r>
              <a:rPr lang="ru-RU" sz="2400" b="1" i="1" dirty="0" smtClean="0"/>
              <a:t>деревом поиска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6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11 из 56</a:t>
            </a:r>
            <a:endParaRPr lang="ru-RU" sz="1200" dirty="0">
              <a:latin typeface="+mn-lt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98908" y="1600500"/>
            <a:ext cx="7130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endParaRPr lang="ru-RU" alt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8908" y="2811272"/>
            <a:ext cx="763441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6"/>
            </a:pPr>
            <a:endParaRPr lang="en-US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7914" y="4430265"/>
            <a:ext cx="7543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3. Структура хранения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480" y="1539598"/>
            <a:ext cx="9289032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200" dirty="0" err="1" smtClean="0">
                <a:latin typeface="Courier New Cyr" pitchFamily="49" charset="-52"/>
              </a:rPr>
              <a:t>class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r>
              <a:rPr lang="ru-RU" sz="2200" dirty="0" err="1" smtClean="0">
                <a:latin typeface="Courier New Cyr" pitchFamily="49" charset="-52"/>
              </a:rPr>
              <a:t>TTreeNode</a:t>
            </a:r>
            <a:r>
              <a:rPr lang="ru-RU" sz="2200" dirty="0" smtClean="0">
                <a:latin typeface="Courier New Cyr" pitchFamily="49" charset="-52"/>
              </a:rPr>
              <a:t> : </a:t>
            </a:r>
            <a:r>
              <a:rPr lang="ru-RU" sz="2200" dirty="0" err="1" smtClean="0">
                <a:latin typeface="Courier New Cyr" pitchFamily="49" charset="-52"/>
              </a:rPr>
              <a:t>public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r>
              <a:rPr lang="ru-RU" sz="2200" dirty="0" err="1" smtClean="0">
                <a:latin typeface="Courier New Cyr" pitchFamily="49" charset="-52"/>
              </a:rPr>
              <a:t>TTabRecord</a:t>
            </a:r>
            <a:r>
              <a:rPr lang="ru-RU" sz="2200" dirty="0" smtClean="0">
                <a:latin typeface="Courier New Cyr" pitchFamily="49" charset="-52"/>
              </a:rPr>
              <a:t> {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200" dirty="0" smtClean="0">
                <a:latin typeface="Courier New Cyr" pitchFamily="49" charset="-52"/>
              </a:rPr>
              <a:t>  </a:t>
            </a:r>
            <a:r>
              <a:rPr lang="ru-RU" sz="2200" dirty="0" err="1" smtClean="0">
                <a:latin typeface="Courier New Cyr" pitchFamily="49" charset="-52"/>
              </a:rPr>
              <a:t>protected</a:t>
            </a:r>
            <a:r>
              <a:rPr lang="ru-RU" sz="2200" dirty="0" smtClean="0">
                <a:latin typeface="Courier New Cyr" pitchFamily="49" charset="-52"/>
              </a:rPr>
              <a:t>:</a:t>
            </a:r>
            <a:r>
              <a:rPr lang="en-US" sz="2200" dirty="0" smtClean="0">
                <a:latin typeface="Courier New Cyr" pitchFamily="49" charset="-52"/>
              </a:rPr>
              <a:t> </a:t>
            </a:r>
            <a:r>
              <a:rPr lang="ru-RU" sz="2200" dirty="0" smtClean="0">
                <a:latin typeface="Courier New Cyr" pitchFamily="49" charset="-52"/>
              </a:rPr>
              <a:t>// указатели на поддеревья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200" dirty="0" smtClean="0">
                <a:latin typeface="Courier New Cyr" pitchFamily="49" charset="-52"/>
              </a:rPr>
              <a:t>    </a:t>
            </a:r>
            <a:r>
              <a:rPr lang="ru-RU" sz="2200" dirty="0" err="1" smtClean="0">
                <a:latin typeface="Courier New Cyr" pitchFamily="49" charset="-52"/>
              </a:rPr>
              <a:t>PTTreeNode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r>
              <a:rPr lang="ru-RU" sz="2200" dirty="0" err="1" smtClean="0">
                <a:latin typeface="Courier New Cyr" pitchFamily="49" charset="-52"/>
              </a:rPr>
              <a:t>pLeft</a:t>
            </a:r>
            <a:r>
              <a:rPr lang="ru-RU" sz="2200" dirty="0" smtClean="0">
                <a:latin typeface="Courier New Cyr" pitchFamily="49" charset="-52"/>
              </a:rPr>
              <a:t>, </a:t>
            </a:r>
            <a:r>
              <a:rPr lang="ru-RU" sz="2200" dirty="0" err="1" smtClean="0">
                <a:latin typeface="Courier New Cyr" pitchFamily="49" charset="-52"/>
              </a:rPr>
              <a:t>pRight</a:t>
            </a:r>
            <a:r>
              <a:rPr lang="ru-RU" sz="2200" dirty="0" smtClean="0">
                <a:latin typeface="Courier New Cyr" pitchFamily="49" charset="-52"/>
              </a:rPr>
              <a:t>;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200" dirty="0" smtClean="0">
                <a:latin typeface="Courier New Cyr" pitchFamily="49" charset="-52"/>
              </a:rPr>
              <a:t>  </a:t>
            </a:r>
            <a:r>
              <a:rPr lang="ru-RU" sz="2200" dirty="0" err="1" smtClean="0">
                <a:latin typeface="Courier New Cyr" pitchFamily="49" charset="-52"/>
              </a:rPr>
              <a:t>public</a:t>
            </a:r>
            <a:r>
              <a:rPr lang="ru-RU" sz="2200" dirty="0" smtClean="0">
                <a:latin typeface="Courier New Cyr" pitchFamily="49" charset="-52"/>
              </a:rPr>
              <a:t>: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200" dirty="0" smtClean="0">
                <a:latin typeface="Courier New Cyr" pitchFamily="49" charset="-52"/>
              </a:rPr>
              <a:t>    </a:t>
            </a:r>
            <a:r>
              <a:rPr lang="ru-RU" sz="2200" dirty="0" err="1" smtClean="0">
                <a:latin typeface="Courier New Cyr" pitchFamily="49" charset="-52"/>
              </a:rPr>
              <a:t>TTreeNode</a:t>
            </a:r>
            <a:r>
              <a:rPr lang="ru-RU" sz="2200" dirty="0" smtClean="0">
                <a:latin typeface="Courier New Cyr" pitchFamily="49" charset="-52"/>
              </a:rPr>
              <a:t> ( </a:t>
            </a:r>
            <a:r>
              <a:rPr lang="ru-RU" sz="2200" dirty="0" err="1" smtClean="0">
                <a:latin typeface="Courier New Cyr" pitchFamily="49" charset="-52"/>
              </a:rPr>
              <a:t>TKey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r>
              <a:rPr lang="ru-RU" sz="2200" dirty="0" err="1" smtClean="0">
                <a:latin typeface="Courier New Cyr" pitchFamily="49" charset="-52"/>
              </a:rPr>
              <a:t>k=</a:t>
            </a:r>
            <a:r>
              <a:rPr lang="ru-RU" sz="2200" dirty="0" smtClean="0">
                <a:latin typeface="Courier New Cyr" pitchFamily="49" charset="-52"/>
              </a:rPr>
              <a:t>"", </a:t>
            </a:r>
            <a:r>
              <a:rPr lang="ru-RU" sz="2200" dirty="0" err="1" smtClean="0">
                <a:latin typeface="Courier New Cyr" pitchFamily="49" charset="-52"/>
              </a:rPr>
              <a:t>PTDatValue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r>
              <a:rPr lang="ru-RU" sz="2200" dirty="0" err="1" smtClean="0">
                <a:latin typeface="Courier New Cyr" pitchFamily="49" charset="-52"/>
              </a:rPr>
              <a:t>pVal=NULL</a:t>
            </a:r>
            <a:r>
              <a:rPr lang="ru-RU" sz="2200" dirty="0" smtClean="0">
                <a:latin typeface="Courier New Cyr" pitchFamily="49" charset="-52"/>
              </a:rPr>
              <a:t>,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200" dirty="0" smtClean="0">
                <a:latin typeface="Courier New Cyr" pitchFamily="49" charset="-52"/>
              </a:rPr>
              <a:t>      </a:t>
            </a:r>
            <a:r>
              <a:rPr lang="ru-RU" sz="2200" dirty="0" err="1" smtClean="0">
                <a:latin typeface="Courier New Cyr" pitchFamily="49" charset="-52"/>
              </a:rPr>
              <a:t>PTTreeNode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r>
              <a:rPr lang="ru-RU" sz="2200" dirty="0" err="1" smtClean="0">
                <a:latin typeface="Courier New Cyr" pitchFamily="49" charset="-52"/>
              </a:rPr>
              <a:t>pL=NULL</a:t>
            </a:r>
            <a:r>
              <a:rPr lang="ru-RU" sz="2200" dirty="0" smtClean="0">
                <a:latin typeface="Courier New Cyr" pitchFamily="49" charset="-52"/>
              </a:rPr>
              <a:t>, </a:t>
            </a:r>
            <a:r>
              <a:rPr lang="ru-RU" sz="2200" dirty="0" err="1" smtClean="0">
                <a:latin typeface="Courier New Cyr" pitchFamily="49" charset="-52"/>
              </a:rPr>
              <a:t>PTTreeNode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r>
              <a:rPr lang="ru-RU" sz="2200" dirty="0" err="1" smtClean="0">
                <a:latin typeface="Courier New Cyr" pitchFamily="49" charset="-52"/>
              </a:rPr>
              <a:t>pR=NULL</a:t>
            </a:r>
            <a:r>
              <a:rPr lang="ru-RU" sz="2200" dirty="0" smtClean="0">
                <a:latin typeface="Courier New Cyr" pitchFamily="49" charset="-52"/>
              </a:rPr>
              <a:t> )</a:t>
            </a:r>
            <a:r>
              <a:rPr lang="en-US" sz="2200" dirty="0" smtClean="0">
                <a:latin typeface="Courier New Cyr" pitchFamily="49" charset="-52"/>
              </a:rPr>
              <a:t>;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en-US" sz="2200" dirty="0" smtClean="0">
                <a:latin typeface="Courier New Cyr" pitchFamily="49" charset="-52"/>
              </a:rPr>
              <a:t>    </a:t>
            </a:r>
            <a:r>
              <a:rPr lang="ru-RU" sz="2200" dirty="0" err="1" smtClean="0">
                <a:latin typeface="Courier New Cyr" pitchFamily="49" charset="-52"/>
              </a:rPr>
              <a:t>PTTreeNode</a:t>
            </a:r>
            <a:r>
              <a:rPr lang="ru-RU" sz="2200" dirty="0" smtClean="0">
                <a:latin typeface="Courier New Cyr" pitchFamily="49" charset="-52"/>
              </a:rPr>
              <a:t>  </a:t>
            </a:r>
            <a:r>
              <a:rPr lang="ru-RU" sz="2200" dirty="0" err="1" smtClean="0">
                <a:latin typeface="Courier New Cyr" pitchFamily="49" charset="-52"/>
              </a:rPr>
              <a:t>GetLeft</a:t>
            </a:r>
            <a:r>
              <a:rPr lang="ru-RU" sz="2200" dirty="0" smtClean="0">
                <a:latin typeface="Courier New Cyr" pitchFamily="49" charset="-52"/>
              </a:rPr>
              <a:t>  ( </a:t>
            </a:r>
            <a:r>
              <a:rPr lang="ru-RU" sz="2200" dirty="0" err="1" smtClean="0">
                <a:latin typeface="Courier New Cyr" pitchFamily="49" charset="-52"/>
              </a:rPr>
              <a:t>void</a:t>
            </a:r>
            <a:r>
              <a:rPr lang="ru-RU" sz="2200" dirty="0" smtClean="0">
                <a:latin typeface="Courier New Cyr" pitchFamily="49" charset="-52"/>
              </a:rPr>
              <a:t> ) </a:t>
            </a:r>
            <a:r>
              <a:rPr lang="ru-RU" sz="2200" dirty="0" err="1" smtClean="0">
                <a:latin typeface="Courier New Cyr" pitchFamily="49" charset="-52"/>
              </a:rPr>
              <a:t>const</a:t>
            </a:r>
            <a:r>
              <a:rPr lang="en-US" sz="2200" dirty="0" smtClean="0">
                <a:latin typeface="Courier New Cyr" pitchFamily="49" charset="-52"/>
              </a:rPr>
              <a:t>;</a:t>
            </a:r>
            <a:r>
              <a:rPr lang="ru-RU" sz="2200" dirty="0" smtClean="0">
                <a:latin typeface="Courier New Cyr" pitchFamily="49" charset="-52"/>
              </a:rPr>
              <a:t> </a:t>
            </a:r>
            <a:endParaRPr lang="en-US" sz="2200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en-US" sz="2200" dirty="0" smtClean="0">
                <a:latin typeface="Courier New Cyr" pitchFamily="49" charset="-52"/>
              </a:rPr>
              <a:t>    </a:t>
            </a:r>
            <a:r>
              <a:rPr lang="ru-RU" sz="2200" dirty="0" err="1" smtClean="0">
                <a:latin typeface="Courier New Cyr" pitchFamily="49" charset="-52"/>
              </a:rPr>
              <a:t>PTTreeNode</a:t>
            </a:r>
            <a:r>
              <a:rPr lang="ru-RU" sz="2200" dirty="0" smtClean="0">
                <a:latin typeface="Courier New Cyr" pitchFamily="49" charset="-52"/>
              </a:rPr>
              <a:t>  </a:t>
            </a:r>
            <a:r>
              <a:rPr lang="ru-RU" sz="2200" dirty="0" err="1" smtClean="0">
                <a:latin typeface="Courier New Cyr" pitchFamily="49" charset="-52"/>
              </a:rPr>
              <a:t>GetRight</a:t>
            </a:r>
            <a:r>
              <a:rPr lang="ru-RU" sz="2200" dirty="0" smtClean="0">
                <a:latin typeface="Courier New Cyr" pitchFamily="49" charset="-52"/>
              </a:rPr>
              <a:t> ( </a:t>
            </a:r>
            <a:r>
              <a:rPr lang="ru-RU" sz="2200" dirty="0" err="1" smtClean="0">
                <a:latin typeface="Courier New Cyr" pitchFamily="49" charset="-52"/>
              </a:rPr>
              <a:t>void</a:t>
            </a:r>
            <a:r>
              <a:rPr lang="ru-RU" sz="2200" dirty="0" smtClean="0">
                <a:latin typeface="Courier New Cyr" pitchFamily="49" charset="-52"/>
              </a:rPr>
              <a:t> ) </a:t>
            </a:r>
            <a:r>
              <a:rPr lang="ru-RU" sz="2200" dirty="0" err="1" smtClean="0">
                <a:latin typeface="Courier New Cyr" pitchFamily="49" charset="-52"/>
              </a:rPr>
              <a:t>const</a:t>
            </a:r>
            <a:r>
              <a:rPr lang="en-US" sz="2200" dirty="0" smtClean="0">
                <a:latin typeface="Courier New Cyr" pitchFamily="49" charset="-52"/>
              </a:rPr>
              <a:t>;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200" dirty="0" smtClean="0">
                <a:latin typeface="Courier New Cyr" pitchFamily="49" charset="-52"/>
              </a:rPr>
              <a:t>};</a:t>
            </a:r>
            <a:endParaRPr lang="ru-RU" sz="2200" dirty="0">
              <a:latin typeface="Courier New Cyr" pitchFamily="49" charset="-52"/>
            </a:endParaRPr>
          </a:p>
        </p:txBody>
      </p:sp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2706216" y="4662065"/>
          <a:ext cx="4191000" cy="1719263"/>
        </p:xfrm>
        <a:graphic>
          <a:graphicData uri="http://schemas.openxmlformats.org/presentationml/2006/ole">
            <p:oleObj spid="_x0000_s60439" name="Рисунок" r:id="rId3" imgW="2438400" imgH="1000760" progId="Word.Picture.8">
              <p:embed/>
            </p:oleObj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8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  <p:bldP spid="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r>
              <a:rPr lang="ru-RU" sz="1200" dirty="0" smtClean="0">
                <a:latin typeface="+mn-lt"/>
              </a:rPr>
              <a:t>    12 из 56</a:t>
            </a:r>
            <a:endParaRPr lang="ru-RU" sz="1200" dirty="0">
              <a:latin typeface="+mn-lt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0472" y="1522842"/>
            <a:ext cx="9578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endParaRPr lang="ru-RU" altLang="ru-RU" dirty="0">
              <a:sym typeface="Symbol" panose="05050102010706020507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2" y="1191757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Реализация – схема наследования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4780855"/>
              </p:ext>
            </p:extLst>
          </p:nvPr>
        </p:nvGraphicFramePr>
        <p:xfrm>
          <a:off x="1384300" y="2514600"/>
          <a:ext cx="1858963" cy="2743200"/>
        </p:xfrm>
        <a:graphic>
          <a:graphicData uri="http://schemas.openxmlformats.org/presentationml/2006/ole">
            <p:oleObj spid="_x0000_s91145" name="Picture" r:id="rId3" imgW="1362240" imgH="2009880" progId="Word.Picture.8">
              <p:embed/>
            </p:oleObj>
          </a:graphicData>
        </a:graphic>
      </p:graphicFrame>
      <p:sp>
        <p:nvSpPr>
          <p:cNvPr id="11" name="AutoShape 2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209800" y="5715000"/>
            <a:ext cx="457200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4495800" y="1988840"/>
            <a:ext cx="3886200" cy="1335782"/>
          </a:xfrm>
          <a:prstGeom prst="wedgeRoundRectCallout">
            <a:avLst>
              <a:gd name="adj1" fmla="val -82843"/>
              <a:gd name="adj2" fmla="val 89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Абстрактный базовый класс – спецификации методов таблицы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4495800" y="3962400"/>
            <a:ext cx="3886200" cy="1295400"/>
          </a:xfrm>
          <a:prstGeom prst="wedgeRoundRectCallout">
            <a:avLst>
              <a:gd name="adj1" fmla="val -83088"/>
              <a:gd name="adj2" fmla="val 2437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/>
            <a:r>
              <a:rPr lang="ru-RU" sz="2400" dirty="0"/>
              <a:t>Класс, обеспечивающий представление таблиц при помощи деревьев поиска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1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utoUpdateAnimBg="0"/>
      <p:bldP spid="1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13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00472" y="1556792"/>
            <a:ext cx="9578266" cy="40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90500" indent="-190500"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dirty="0" smtClean="0"/>
              <a:t> Обработка дерева – выполнение необходимой операции для каждой узла дерева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Ä"/>
            </a:pPr>
            <a:r>
              <a:rPr lang="ru-RU" dirty="0" smtClean="0"/>
              <a:t> Реализация подобного типа действий предполагает умение </a:t>
            </a:r>
            <a:r>
              <a:rPr lang="ru-RU" i="1" dirty="0" smtClean="0"/>
              <a:t>обхода</a:t>
            </a:r>
            <a:r>
              <a:rPr lang="ru-RU" dirty="0" smtClean="0"/>
              <a:t> (</a:t>
            </a:r>
            <a:r>
              <a:rPr lang="ru-RU" i="1" dirty="0" err="1" smtClean="0"/>
              <a:t>обхода</a:t>
            </a:r>
            <a:r>
              <a:rPr lang="ru-RU" dirty="0" smtClean="0"/>
              <a:t>) дерева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dirty="0" smtClean="0"/>
              <a:t>Представим дерево в общем виде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en-US" dirty="0" smtClean="0"/>
              <a:t>T – top</a:t>
            </a:r>
            <a:r>
              <a:rPr lang="ru-RU" dirty="0" smtClean="0"/>
              <a:t> (корень)</a:t>
            </a:r>
            <a:br>
              <a:rPr lang="ru-RU" dirty="0" smtClean="0"/>
            </a:br>
            <a:r>
              <a:rPr lang="en-US" dirty="0" smtClean="0"/>
              <a:t>                              </a:t>
            </a:r>
            <a:r>
              <a:rPr lang="ru-RU" dirty="0" smtClean="0"/>
              <a:t> </a:t>
            </a:r>
            <a:r>
              <a:rPr lang="en-US" dirty="0" smtClean="0"/>
              <a:t>L – left </a:t>
            </a:r>
            <a:r>
              <a:rPr lang="ru-RU" dirty="0" smtClean="0"/>
              <a:t>(левое поддерево)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R – right</a:t>
            </a:r>
            <a:r>
              <a:rPr lang="ru-RU" dirty="0" smtClean="0"/>
              <a:t> (правое поддерево)</a:t>
            </a:r>
          </a:p>
          <a:p>
            <a:pPr marL="190500" indent="-190500">
              <a:lnSpc>
                <a:spcPct val="100000"/>
              </a:lnSpc>
              <a:spcBef>
                <a:spcPct val="10000"/>
              </a:spcBef>
            </a:pPr>
            <a:r>
              <a:rPr lang="ru-RU" dirty="0" smtClean="0"/>
              <a:t>Тогда возможны следующие варианты обхода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endParaRPr lang="ru-RU" altLang="ru-RU" dirty="0">
              <a:sym typeface="Symbol" panose="05050102010706020507" pitchFamily="18" charset="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052736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</a:t>
            </a:r>
            <a:r>
              <a:rPr lang="ru-RU" altLang="ru-RU" sz="2800" b="1" kern="0" dirty="0" smtClean="0">
                <a:solidFill>
                  <a:schemeClr val="tx2"/>
                </a:solidFill>
                <a:ea typeface="+mj-ea"/>
                <a:cs typeface="Times New Roman" panose="02020603050405020304" pitchFamily="18" charset="0"/>
              </a:rPr>
              <a:t>Реализация – алгоритмы обхода…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488504" y="3717032"/>
          <a:ext cx="1714500" cy="1181100"/>
        </p:xfrm>
        <a:graphic>
          <a:graphicData uri="http://schemas.openxmlformats.org/presentationml/2006/ole">
            <p:oleObj spid="_x0000_s90121" name="Рисунок" r:id="rId3" imgW="1717040" imgH="1183640" progId="Word.Picture.8">
              <p:embed/>
            </p:oleObj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066800" y="5257800"/>
            <a:ext cx="3733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AutoNum type="arabicPeriod"/>
            </a:pPr>
            <a:r>
              <a:rPr lang="en-US" dirty="0"/>
              <a:t>T, L, R – </a:t>
            </a:r>
            <a:r>
              <a:rPr lang="ru-RU" dirty="0"/>
              <a:t>сверху вниз</a:t>
            </a:r>
            <a:endParaRPr lang="en-US" dirty="0"/>
          </a:p>
          <a:p>
            <a:pPr marL="285750" indent="-285750"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dirty="0"/>
              <a:t>L, T, R</a:t>
            </a:r>
            <a:r>
              <a:rPr lang="ru-RU" dirty="0"/>
              <a:t> – слева направо</a:t>
            </a:r>
          </a:p>
          <a:p>
            <a:pPr marL="285750" indent="-285750"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dirty="0"/>
              <a:t>L, R, T </a:t>
            </a:r>
            <a:r>
              <a:rPr lang="ru-RU" dirty="0"/>
              <a:t>– снизу вверх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876800" y="5257800"/>
            <a:ext cx="3733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ru-RU" dirty="0"/>
              <a:t>4. </a:t>
            </a:r>
            <a:r>
              <a:rPr lang="en-US" dirty="0"/>
              <a:t>T, R, L</a:t>
            </a:r>
            <a:r>
              <a:rPr lang="ru-RU" dirty="0"/>
              <a:t> – сверху вниз</a:t>
            </a:r>
            <a:endParaRPr lang="en-US" dirty="0"/>
          </a:p>
          <a:p>
            <a:pPr marL="457200" indent="-457200">
              <a:spcBef>
                <a:spcPct val="10000"/>
              </a:spcBef>
            </a:pPr>
            <a:r>
              <a:rPr lang="en-US" dirty="0"/>
              <a:t>5. R, T, L</a:t>
            </a:r>
            <a:r>
              <a:rPr lang="ru-RU" dirty="0"/>
              <a:t> – справа налево</a:t>
            </a:r>
            <a:endParaRPr lang="en-US" dirty="0"/>
          </a:p>
          <a:p>
            <a:pPr marL="457200" indent="-457200">
              <a:spcBef>
                <a:spcPct val="10000"/>
              </a:spcBef>
            </a:pPr>
            <a:r>
              <a:rPr lang="en-US" dirty="0"/>
              <a:t>6. R, L, T </a:t>
            </a:r>
            <a:r>
              <a:rPr lang="ru-RU" dirty="0"/>
              <a:t> – снизу вверх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8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14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9578266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þ"/>
            </a:pPr>
            <a:endParaRPr lang="ru-RU" altLang="ru-RU" sz="26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</a:t>
            </a:r>
            <a:r>
              <a:rPr lang="ru-RU" altLang="ru-RU" sz="2800" b="1" kern="0" dirty="0" smtClean="0">
                <a:solidFill>
                  <a:schemeClr val="tx2"/>
                </a:solidFill>
                <a:ea typeface="+mj-ea"/>
                <a:cs typeface="Times New Roman" panose="02020603050405020304" pitchFamily="18" charset="0"/>
              </a:rPr>
              <a:t>Реализация – алгоритмы обхода…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8504" y="1556792"/>
            <a:ext cx="7543800" cy="1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800" b="1" u="sng" dirty="0"/>
              <a:t>Пример</a:t>
            </a:r>
            <a:r>
              <a:rPr lang="ru-RU" sz="2800" dirty="0"/>
              <a:t>: Представление арифметического выражения в виде бинарного дерева</a:t>
            </a:r>
          </a:p>
          <a:p>
            <a:pPr marL="190500" indent="-190500" algn="ctr">
              <a:lnSpc>
                <a:spcPct val="100000"/>
              </a:lnSpc>
              <a:spcBef>
                <a:spcPct val="15000"/>
              </a:spcBef>
            </a:pP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a+b</a:t>
            </a:r>
            <a:r>
              <a:rPr lang="en-US" sz="2400" dirty="0">
                <a:solidFill>
                  <a:schemeClr val="tx1"/>
                </a:solidFill>
              </a:rPr>
              <a:t>/c)*(d-e*f)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2661675"/>
              </p:ext>
            </p:extLst>
          </p:nvPr>
        </p:nvGraphicFramePr>
        <p:xfrm>
          <a:off x="1016373" y="2852936"/>
          <a:ext cx="4191000" cy="3252788"/>
        </p:xfrm>
        <a:graphic>
          <a:graphicData uri="http://schemas.openxmlformats.org/presentationml/2006/ole">
            <p:oleObj spid="_x0000_s89097" name="Рисунок" r:id="rId3" imgW="3103880" imgH="2407920" progId="Word.Picture.8">
              <p:embed/>
            </p:oleObj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67064" y="3319707"/>
            <a:ext cx="396240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dirty="0"/>
              <a:t>Сверху вниз </a:t>
            </a:r>
            <a:r>
              <a:rPr lang="en-US" sz="2400" dirty="0"/>
              <a:t>TLR</a:t>
            </a:r>
            <a:br>
              <a:rPr lang="en-US" sz="2400" dirty="0"/>
            </a:br>
            <a:r>
              <a:rPr lang="ru-RU" sz="2400" dirty="0">
                <a:solidFill>
                  <a:schemeClr val="tx1"/>
                </a:solidFill>
              </a:rPr>
              <a:t>*+</a:t>
            </a:r>
            <a:r>
              <a:rPr lang="en-US" sz="2400" dirty="0">
                <a:solidFill>
                  <a:schemeClr val="tx1"/>
                </a:solidFill>
              </a:rPr>
              <a:t>a/</a:t>
            </a:r>
            <a:r>
              <a:rPr lang="en-US" sz="2400" dirty="0" err="1">
                <a:solidFill>
                  <a:schemeClr val="tx1"/>
                </a:solidFill>
              </a:rPr>
              <a:t>bbc</a:t>
            </a:r>
            <a:r>
              <a:rPr lang="en-US" sz="2400" dirty="0">
                <a:solidFill>
                  <a:schemeClr val="tx1"/>
                </a:solidFill>
              </a:rPr>
              <a:t>-d*</a:t>
            </a:r>
            <a:r>
              <a:rPr lang="en-US" sz="2400" dirty="0" err="1">
                <a:solidFill>
                  <a:schemeClr val="tx1"/>
                </a:solidFill>
              </a:rPr>
              <a:t>ef</a:t>
            </a:r>
            <a:r>
              <a:rPr lang="en-US" sz="2400" dirty="0"/>
              <a:t> </a:t>
            </a:r>
            <a:r>
              <a:rPr lang="ru-RU" sz="2400" dirty="0"/>
              <a:t>- префиксная</a:t>
            </a:r>
          </a:p>
          <a:p>
            <a:pPr marL="190500" indent="-190500">
              <a:lnSpc>
                <a:spcPct val="90000"/>
              </a:lnSpc>
              <a:spcBef>
                <a:spcPct val="15000"/>
              </a:spcBef>
              <a:buFont typeface="Wingdings" pitchFamily="2" charset="2"/>
              <a:buAutoNum type="arabicPeriod"/>
            </a:pPr>
            <a:r>
              <a:rPr lang="ru-RU" sz="2400" dirty="0"/>
              <a:t>Слева направо </a:t>
            </a:r>
            <a:r>
              <a:rPr lang="en-US" sz="2400" dirty="0"/>
              <a:t>LTR</a:t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a+b</a:t>
            </a:r>
            <a:r>
              <a:rPr lang="en-US" sz="2400" dirty="0">
                <a:solidFill>
                  <a:schemeClr val="tx1"/>
                </a:solidFill>
              </a:rPr>
              <a:t>/c)*(d-e*f)</a:t>
            </a:r>
            <a:r>
              <a:rPr lang="en-US" sz="2400" dirty="0"/>
              <a:t> </a:t>
            </a:r>
            <a:r>
              <a:rPr lang="ru-RU" sz="2400" dirty="0"/>
              <a:t>-</a:t>
            </a:r>
            <a:r>
              <a:rPr lang="en-US" sz="2400" dirty="0"/>
              <a:t> </a:t>
            </a:r>
            <a:r>
              <a:rPr lang="ru-RU" sz="2400" dirty="0"/>
              <a:t>инфиксная</a:t>
            </a:r>
          </a:p>
          <a:p>
            <a:pPr marL="190500" indent="-190500">
              <a:lnSpc>
                <a:spcPct val="90000"/>
              </a:lnSpc>
              <a:spcBef>
                <a:spcPct val="15000"/>
              </a:spcBef>
              <a:buFont typeface="Wingdings" pitchFamily="2" charset="2"/>
              <a:buAutoNum type="arabicPeriod"/>
            </a:pPr>
            <a:r>
              <a:rPr lang="ru-RU" sz="2400" dirty="0"/>
              <a:t> Снизу вверх </a:t>
            </a:r>
            <a:r>
              <a:rPr lang="en-US" sz="2400" dirty="0"/>
              <a:t>LRT</a:t>
            </a:r>
            <a:br>
              <a:rPr lang="en-US" sz="2400" dirty="0"/>
            </a:br>
            <a:r>
              <a:rPr lang="en-US" sz="2400" dirty="0" err="1">
                <a:solidFill>
                  <a:schemeClr val="tx1"/>
                </a:solidFill>
              </a:rPr>
              <a:t>abc</a:t>
            </a:r>
            <a:r>
              <a:rPr lang="en-US" sz="2400" dirty="0">
                <a:solidFill>
                  <a:schemeClr val="tx1"/>
                </a:solidFill>
              </a:rPr>
              <a:t>/+def*-*</a:t>
            </a:r>
            <a:r>
              <a:rPr lang="en-US" sz="2400" dirty="0"/>
              <a:t> </a:t>
            </a:r>
            <a:r>
              <a:rPr lang="ru-RU" sz="2400" dirty="0"/>
              <a:t>- постфиксная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2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15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9578266" cy="454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600" b="1" u="sng" dirty="0" smtClean="0"/>
              <a:t>Пример</a:t>
            </a:r>
            <a:r>
              <a:rPr lang="ru-RU" sz="2600" dirty="0" smtClean="0"/>
              <a:t>: Печать значений дерева поиска </a:t>
            </a:r>
          </a:p>
          <a:p>
            <a:pPr marL="190500" indent="-190500"/>
            <a:r>
              <a:rPr lang="ru-RU" sz="2600" dirty="0" smtClean="0"/>
              <a:t>                 (схема </a:t>
            </a:r>
            <a:r>
              <a:rPr lang="en-US" sz="2600" dirty="0" smtClean="0"/>
              <a:t>LTR</a:t>
            </a:r>
            <a:r>
              <a:rPr lang="ru-RU" sz="2600" dirty="0" smtClean="0"/>
              <a:t>, рекурсия)</a:t>
            </a:r>
          </a:p>
          <a:p>
            <a:pPr marL="190500" indent="-190500">
              <a:lnSpc>
                <a:spcPct val="100000"/>
              </a:lnSpc>
            </a:pPr>
            <a:r>
              <a:rPr lang="ru-RU" dirty="0" err="1" smtClean="0">
                <a:latin typeface="Courier New Cyr" pitchFamily="49" charset="-52"/>
              </a:rPr>
              <a:t>void</a:t>
            </a:r>
            <a:r>
              <a:rPr lang="ru-RU" dirty="0" smtClean="0">
                <a:latin typeface="Courier New Cyr" pitchFamily="49" charset="-52"/>
              </a:rPr>
              <a:t> </a:t>
            </a:r>
            <a:r>
              <a:rPr lang="ru-RU" dirty="0" err="1" smtClean="0">
                <a:latin typeface="Courier New Cyr" pitchFamily="49" charset="-52"/>
              </a:rPr>
              <a:t>TTreeTable</a:t>
            </a:r>
            <a:r>
              <a:rPr lang="ru-RU" dirty="0" smtClean="0">
                <a:latin typeface="Courier New Cyr" pitchFamily="49" charset="-52"/>
              </a:rPr>
              <a:t> :: </a:t>
            </a:r>
            <a:r>
              <a:rPr lang="ru-RU" dirty="0" err="1" smtClean="0">
                <a:latin typeface="Courier New Cyr" pitchFamily="49" charset="-52"/>
              </a:rPr>
              <a:t>PrintTreeTab</a:t>
            </a:r>
            <a:r>
              <a:rPr lang="ru-RU" dirty="0" smtClean="0">
                <a:latin typeface="Courier New Cyr" pitchFamily="49" charset="-52"/>
              </a:rPr>
              <a:t>(</a:t>
            </a:r>
            <a:r>
              <a:rPr lang="ru-RU" dirty="0" err="1" smtClean="0">
                <a:latin typeface="Courier New Cyr" pitchFamily="49" charset="-52"/>
              </a:rPr>
              <a:t>ostream</a:t>
            </a:r>
            <a:r>
              <a:rPr lang="ru-RU" dirty="0" smtClean="0">
                <a:latin typeface="Courier New Cyr" pitchFamily="49" charset="-52"/>
              </a:rPr>
              <a:t> &amp;</a:t>
            </a:r>
            <a:r>
              <a:rPr lang="ru-RU" dirty="0" err="1" smtClean="0">
                <a:latin typeface="Courier New Cyr" pitchFamily="49" charset="-52"/>
              </a:rPr>
              <a:t>os</a:t>
            </a:r>
            <a:r>
              <a:rPr lang="ru-RU" dirty="0" smtClean="0">
                <a:latin typeface="Courier New Cyr" pitchFamily="49" charset="-52"/>
              </a:rPr>
              <a:t>, </a:t>
            </a:r>
            <a:r>
              <a:rPr lang="ru-RU" dirty="0" err="1" smtClean="0">
                <a:latin typeface="Courier New Cyr" pitchFamily="49" charset="-52"/>
              </a:rPr>
              <a:t>PTTreeNode</a:t>
            </a:r>
            <a:r>
              <a:rPr lang="ru-RU" dirty="0" smtClean="0">
                <a:latin typeface="Courier New Cyr" pitchFamily="49" charset="-52"/>
              </a:rPr>
              <a:t> </a:t>
            </a:r>
            <a:r>
              <a:rPr lang="ru-RU" dirty="0" err="1" smtClean="0">
                <a:latin typeface="Courier New Cyr" pitchFamily="49" charset="-52"/>
              </a:rPr>
              <a:t>pNode</a:t>
            </a:r>
            <a:r>
              <a:rPr lang="ru-RU" dirty="0" smtClean="0">
                <a:latin typeface="Courier New Cyr" pitchFamily="49" charset="-52"/>
              </a:rPr>
              <a:t>) {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dirty="0" smtClean="0">
                <a:latin typeface="Courier New Cyr" pitchFamily="49" charset="-52"/>
              </a:rPr>
              <a:t>  </a:t>
            </a:r>
            <a:r>
              <a:rPr lang="ru-RU" dirty="0" err="1" smtClean="0">
                <a:latin typeface="Courier New Cyr" pitchFamily="49" charset="-52"/>
              </a:rPr>
              <a:t>if</a:t>
            </a:r>
            <a:r>
              <a:rPr lang="ru-RU" dirty="0" smtClean="0">
                <a:latin typeface="Courier New Cyr" pitchFamily="49" charset="-52"/>
              </a:rPr>
              <a:t> ( </a:t>
            </a:r>
            <a:r>
              <a:rPr lang="ru-RU" dirty="0" err="1" smtClean="0">
                <a:latin typeface="Courier New Cyr" pitchFamily="49" charset="-52"/>
              </a:rPr>
              <a:t>pNode</a:t>
            </a:r>
            <a:r>
              <a:rPr lang="ru-RU" dirty="0" smtClean="0">
                <a:latin typeface="Courier New Cyr" pitchFamily="49" charset="-52"/>
              </a:rPr>
              <a:t> != NULL ) { // печать дерева с вершиной </a:t>
            </a:r>
            <a:r>
              <a:rPr lang="ru-RU" dirty="0" err="1" smtClean="0">
                <a:latin typeface="Courier New Cyr" pitchFamily="49" charset="-52"/>
              </a:rPr>
              <a:t>pNode</a:t>
            </a:r>
            <a:endParaRPr lang="ru-RU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dirty="0" smtClean="0">
                <a:latin typeface="Courier New Cyr" pitchFamily="49" charset="-52"/>
              </a:rPr>
              <a:t>    </a:t>
            </a:r>
            <a:r>
              <a:rPr lang="ru-RU" dirty="0" err="1" smtClean="0">
                <a:latin typeface="Courier New Cyr" pitchFamily="49" charset="-52"/>
              </a:rPr>
              <a:t>PrintTreeTab</a:t>
            </a:r>
            <a:r>
              <a:rPr lang="ru-RU" dirty="0" smtClean="0">
                <a:latin typeface="Courier New Cyr" pitchFamily="49" charset="-52"/>
              </a:rPr>
              <a:t>(</a:t>
            </a:r>
            <a:r>
              <a:rPr lang="ru-RU" dirty="0" err="1" smtClean="0">
                <a:latin typeface="Courier New Cyr" pitchFamily="49" charset="-52"/>
              </a:rPr>
              <a:t>os,pNode</a:t>
            </a:r>
            <a:r>
              <a:rPr lang="ru-RU" dirty="0" smtClean="0">
                <a:latin typeface="Courier New Cyr" pitchFamily="49" charset="-52"/>
              </a:rPr>
              <a:t>-&gt;</a:t>
            </a:r>
            <a:r>
              <a:rPr lang="ru-RU" dirty="0" err="1" smtClean="0">
                <a:latin typeface="Courier New Cyr" pitchFamily="49" charset="-52"/>
              </a:rPr>
              <a:t>pLeft</a:t>
            </a:r>
            <a:r>
              <a:rPr lang="ru-RU" dirty="0" smtClean="0">
                <a:latin typeface="Courier New Cyr" pitchFamily="49" charset="-52"/>
              </a:rPr>
              <a:t>);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dirty="0" smtClean="0">
                <a:latin typeface="Courier New Cyr" pitchFamily="49" charset="-52"/>
              </a:rPr>
              <a:t>    </a:t>
            </a:r>
            <a:r>
              <a:rPr lang="ru-RU" dirty="0" err="1" smtClean="0">
                <a:latin typeface="Courier New Cyr" pitchFamily="49" charset="-52"/>
              </a:rPr>
              <a:t>pNode</a:t>
            </a:r>
            <a:r>
              <a:rPr lang="ru-RU" dirty="0" smtClean="0">
                <a:latin typeface="Courier New Cyr" pitchFamily="49" charset="-52"/>
              </a:rPr>
              <a:t>-&gt;</a:t>
            </a:r>
            <a:r>
              <a:rPr lang="ru-RU" dirty="0" err="1" smtClean="0">
                <a:latin typeface="Courier New Cyr" pitchFamily="49" charset="-52"/>
              </a:rPr>
              <a:t>Print</a:t>
            </a:r>
            <a:r>
              <a:rPr lang="ru-RU" dirty="0" smtClean="0">
                <a:latin typeface="Courier New Cyr" pitchFamily="49" charset="-52"/>
              </a:rPr>
              <a:t>(</a:t>
            </a:r>
            <a:r>
              <a:rPr lang="ru-RU" dirty="0" err="1" smtClean="0">
                <a:latin typeface="Courier New Cyr" pitchFamily="49" charset="-52"/>
              </a:rPr>
              <a:t>os</a:t>
            </a:r>
            <a:r>
              <a:rPr lang="ru-RU" dirty="0" smtClean="0">
                <a:latin typeface="Courier New Cyr" pitchFamily="49" charset="-52"/>
              </a:rPr>
              <a:t>); </a:t>
            </a:r>
            <a:r>
              <a:rPr lang="ru-RU" dirty="0" err="1" smtClean="0">
                <a:latin typeface="Courier New Cyr" pitchFamily="49" charset="-52"/>
              </a:rPr>
              <a:t>os</a:t>
            </a:r>
            <a:r>
              <a:rPr lang="ru-RU" dirty="0" smtClean="0">
                <a:latin typeface="Courier New Cyr" pitchFamily="49" charset="-52"/>
              </a:rPr>
              <a:t> &lt;&lt; </a:t>
            </a:r>
            <a:r>
              <a:rPr lang="ru-RU" dirty="0" err="1" smtClean="0">
                <a:latin typeface="Courier New Cyr" pitchFamily="49" charset="-52"/>
              </a:rPr>
              <a:t>endl</a:t>
            </a:r>
            <a:r>
              <a:rPr lang="ru-RU" dirty="0" smtClean="0">
                <a:latin typeface="Courier New Cyr" pitchFamily="49" charset="-52"/>
              </a:rPr>
              <a:t>;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dirty="0" smtClean="0">
                <a:latin typeface="Courier New Cyr" pitchFamily="49" charset="-52"/>
              </a:rPr>
              <a:t>    </a:t>
            </a:r>
            <a:r>
              <a:rPr lang="ru-RU" dirty="0" err="1" smtClean="0">
                <a:latin typeface="Courier New Cyr" pitchFamily="49" charset="-52"/>
              </a:rPr>
              <a:t>PrintTreeTab</a:t>
            </a:r>
            <a:r>
              <a:rPr lang="ru-RU" dirty="0" smtClean="0">
                <a:latin typeface="Courier New Cyr" pitchFamily="49" charset="-52"/>
              </a:rPr>
              <a:t>(</a:t>
            </a:r>
            <a:r>
              <a:rPr lang="ru-RU" dirty="0" err="1" smtClean="0">
                <a:latin typeface="Courier New Cyr" pitchFamily="49" charset="-52"/>
              </a:rPr>
              <a:t>os,pNode</a:t>
            </a:r>
            <a:r>
              <a:rPr lang="ru-RU" dirty="0" smtClean="0">
                <a:latin typeface="Courier New Cyr" pitchFamily="49" charset="-52"/>
              </a:rPr>
              <a:t>-&gt;</a:t>
            </a:r>
            <a:r>
              <a:rPr lang="ru-RU" dirty="0" err="1" smtClean="0">
                <a:latin typeface="Courier New Cyr" pitchFamily="49" charset="-52"/>
              </a:rPr>
              <a:t>pRight</a:t>
            </a:r>
            <a:r>
              <a:rPr lang="ru-RU" dirty="0" smtClean="0">
                <a:latin typeface="Courier New Cyr" pitchFamily="49" charset="-52"/>
              </a:rPr>
              <a:t>);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dirty="0" smtClean="0">
                <a:latin typeface="Courier New Cyr" pitchFamily="49" charset="-52"/>
              </a:rPr>
              <a:t>  }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dirty="0" smtClean="0">
                <a:latin typeface="Courier New Cyr" pitchFamily="49" charset="-52"/>
              </a:rPr>
              <a:t>} </a:t>
            </a:r>
            <a:endParaRPr lang="ru-RU" dirty="0">
              <a:latin typeface="Courier New Cyr" pitchFamily="49" charset="-5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en-US" altLang="ru-RU" sz="28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ru-RU" altLang="ru-RU" sz="28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Реализация – алгоритмы обхода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16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8410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endParaRPr lang="ru-RU" alt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191757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solidFill>
                  <a:schemeClr val="tx2"/>
                </a:solidFill>
                <a:ea typeface="+mj-ea"/>
                <a:cs typeface="Times New Roman" panose="02020603050405020304" pitchFamily="18" charset="0"/>
              </a:rPr>
              <a:t>5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Выполнение операций – поиск…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 Box 1039"/>
          <p:cNvSpPr txBox="1">
            <a:spLocks noChangeArrowheads="1"/>
          </p:cNvSpPr>
          <p:nvPr/>
        </p:nvSpPr>
        <p:spPr bwMode="auto">
          <a:xfrm>
            <a:off x="1066800" y="17526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sng" dirty="0"/>
              <a:t>Пример</a:t>
            </a:r>
            <a:r>
              <a:rPr lang="ru-RU" sz="2400" dirty="0"/>
              <a:t>: Поиск записи с ключом </a:t>
            </a:r>
            <a:r>
              <a:rPr lang="ru-RU" sz="2400" b="1" dirty="0">
                <a:solidFill>
                  <a:schemeClr val="tx1"/>
                </a:solidFill>
              </a:rPr>
              <a:t>8</a:t>
            </a:r>
          </a:p>
        </p:txBody>
      </p:sp>
      <p:graphicFrame>
        <p:nvGraphicFramePr>
          <p:cNvPr id="9" name="Object 1040"/>
          <p:cNvGraphicFramePr>
            <a:graphicFrameLocks noChangeAspect="1"/>
          </p:cNvGraphicFramePr>
          <p:nvPr/>
        </p:nvGraphicFramePr>
        <p:xfrm>
          <a:off x="3200400" y="2563813"/>
          <a:ext cx="3962400" cy="3074987"/>
        </p:xfrm>
        <a:graphic>
          <a:graphicData uri="http://schemas.openxmlformats.org/presentationml/2006/ole">
            <p:oleObj spid="_x0000_s87049" name="Picture" r:id="rId3" imgW="3098800" imgH="2413000" progId="Word.Picture.8">
              <p:embed/>
            </p:oleObj>
          </a:graphicData>
        </a:graphic>
      </p:graphicFrame>
      <p:sp>
        <p:nvSpPr>
          <p:cNvPr id="10" name="Line 1041"/>
          <p:cNvSpPr>
            <a:spLocks noChangeShapeType="1"/>
          </p:cNvSpPr>
          <p:nvPr/>
        </p:nvSpPr>
        <p:spPr bwMode="auto">
          <a:xfrm>
            <a:off x="3429000" y="2762250"/>
            <a:ext cx="1219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Line 1042"/>
          <p:cNvSpPr>
            <a:spLocks noChangeShapeType="1"/>
          </p:cNvSpPr>
          <p:nvPr/>
        </p:nvSpPr>
        <p:spPr bwMode="auto">
          <a:xfrm flipH="1">
            <a:off x="4229100" y="3048000"/>
            <a:ext cx="800100" cy="457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" name="Line 1043"/>
          <p:cNvSpPr>
            <a:spLocks noChangeShapeType="1"/>
          </p:cNvSpPr>
          <p:nvPr/>
        </p:nvSpPr>
        <p:spPr bwMode="auto">
          <a:xfrm>
            <a:off x="3943350" y="4000500"/>
            <a:ext cx="247650" cy="2857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Oval 1044"/>
          <p:cNvSpPr>
            <a:spLocks noChangeArrowheads="1"/>
          </p:cNvSpPr>
          <p:nvPr/>
        </p:nvSpPr>
        <p:spPr bwMode="auto">
          <a:xfrm>
            <a:off x="4171950" y="43434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5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17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011258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Выполнение операций – поиск…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0472" y="1600200"/>
            <a:ext cx="8410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</a:pPr>
            <a:endParaRPr lang="ru-RU" altLang="ru-RU" dirty="0"/>
          </a:p>
        </p:txBody>
      </p:sp>
      <p:graphicFrame>
        <p:nvGraphicFramePr>
          <p:cNvPr id="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9876778"/>
              </p:ext>
            </p:extLst>
          </p:nvPr>
        </p:nvGraphicFramePr>
        <p:xfrm>
          <a:off x="1981200" y="1498624"/>
          <a:ext cx="5791200" cy="4738688"/>
        </p:xfrm>
        <a:graphic>
          <a:graphicData uri="http://schemas.openxmlformats.org/presentationml/2006/ole">
            <p:oleObj spid="_x0000_s86025" name="Рисунок" r:id="rId3" imgW="4876800" imgH="3992880" progId="Word.Picture.8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  <p:pic>
        <p:nvPicPr>
          <p:cNvPr id="11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136" y="996601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0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41432" y="6408738"/>
            <a:ext cx="935567" cy="449262"/>
          </a:xfrm>
        </p:spPr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18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107140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Выполнение операций – поиск…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8504" y="1556792"/>
            <a:ext cx="8928992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100000"/>
              </a:lnSpc>
            </a:pPr>
            <a:r>
              <a:rPr lang="en-US" sz="2400" dirty="0" smtClean="0">
                <a:latin typeface="Courier New Cyr" pitchFamily="49" charset="-52"/>
              </a:rPr>
              <a:t>// </a:t>
            </a:r>
            <a:r>
              <a:rPr lang="ru-RU" sz="2400" dirty="0" smtClean="0">
                <a:latin typeface="Courier New Cyr" pitchFamily="49" charset="-52"/>
              </a:rPr>
              <a:t>поиск в дереве поиска - </a:t>
            </a:r>
            <a:r>
              <a:rPr lang="ru-RU" sz="2400" b="1" dirty="0" smtClean="0">
                <a:latin typeface="Courier New Cyr" pitchFamily="49" charset="-52"/>
              </a:rPr>
              <a:t>рекурсия</a:t>
            </a:r>
          </a:p>
          <a:p>
            <a:pPr marL="190500" indent="-190500">
              <a:lnSpc>
                <a:spcPct val="100000"/>
              </a:lnSpc>
              <a:spcBef>
                <a:spcPct val="10000"/>
              </a:spcBef>
            </a:pPr>
            <a:r>
              <a:rPr lang="ru-RU" sz="2400" dirty="0" err="1" smtClean="0">
                <a:latin typeface="Courier New Cyr" pitchFamily="49" charset="-52"/>
              </a:rPr>
              <a:t>PTTreeNode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endParaRPr lang="en-US" sz="2400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0000"/>
              </a:spcBef>
            </a:pPr>
            <a:r>
              <a:rPr lang="en-US" sz="2400" dirty="0" smtClean="0">
                <a:latin typeface="Courier New Cyr" pitchFamily="49" charset="-52"/>
              </a:rPr>
              <a:t> </a:t>
            </a:r>
            <a:r>
              <a:rPr lang="en-US" sz="2400" dirty="0" err="1" smtClean="0">
                <a:latin typeface="Courier New Cyr" pitchFamily="49" charset="-52"/>
              </a:rPr>
              <a:t>FindRecord</a:t>
            </a:r>
            <a:r>
              <a:rPr lang="ru-RU" sz="2400" dirty="0" smtClean="0">
                <a:latin typeface="Courier New Cyr" pitchFamily="49" charset="-52"/>
              </a:rPr>
              <a:t>(</a:t>
            </a:r>
            <a:r>
              <a:rPr lang="en-US" sz="2400" dirty="0" err="1" smtClean="0">
                <a:latin typeface="Courier New Cyr" pitchFamily="49" charset="-52"/>
              </a:rPr>
              <a:t>TKey</a:t>
            </a:r>
            <a:r>
              <a:rPr lang="en-US" sz="2400" dirty="0" smtClean="0">
                <a:latin typeface="Courier New Cyr" pitchFamily="49" charset="-52"/>
              </a:rPr>
              <a:t> k,</a:t>
            </a:r>
            <a:r>
              <a:rPr lang="ru-RU" sz="2400" dirty="0" err="1" smtClean="0">
                <a:latin typeface="Courier New Cyr" pitchFamily="49" charset="-52"/>
              </a:rPr>
              <a:t>PTTreeNode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){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if</a:t>
            </a:r>
            <a:r>
              <a:rPr lang="ru-RU" sz="2400" dirty="0" smtClean="0">
                <a:latin typeface="Courier New Cyr" pitchFamily="49" charset="-52"/>
              </a:rPr>
              <a:t> ( </a:t>
            </a:r>
            <a:r>
              <a:rPr lang="ru-RU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 != NULL ) { // лист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  </a:t>
            </a:r>
            <a:r>
              <a:rPr lang="en-US" sz="2400" dirty="0" smtClean="0">
                <a:latin typeface="Courier New Cyr" pitchFamily="49" charset="-52"/>
              </a:rPr>
              <a:t>if (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-&gt;Key &lt; k ) // </a:t>
            </a:r>
            <a:r>
              <a:rPr lang="ru-RU" sz="2400" dirty="0" smtClean="0">
                <a:latin typeface="Courier New Cyr" pitchFamily="49" charset="-52"/>
              </a:rPr>
              <a:t>вправо</a:t>
            </a:r>
            <a:endParaRPr lang="en-US" sz="2400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  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 = </a:t>
            </a:r>
            <a:r>
              <a:rPr lang="en-US" sz="2400" dirty="0" err="1" smtClean="0">
                <a:latin typeface="Courier New Cyr" pitchFamily="49" charset="-52"/>
              </a:rPr>
              <a:t>FindRecord</a:t>
            </a:r>
            <a:r>
              <a:rPr lang="en-US" sz="2400" dirty="0" smtClean="0">
                <a:latin typeface="Courier New Cyr" pitchFamily="49" charset="-52"/>
              </a:rPr>
              <a:t>(</a:t>
            </a:r>
            <a:r>
              <a:rPr lang="en-US" sz="2400" dirty="0" err="1" smtClean="0">
                <a:latin typeface="Courier New Cyr" pitchFamily="49" charset="-52"/>
              </a:rPr>
              <a:t>k,pNode</a:t>
            </a:r>
            <a:r>
              <a:rPr lang="en-US" sz="2400" dirty="0" smtClean="0">
                <a:latin typeface="Courier New Cyr" pitchFamily="49" charset="-52"/>
              </a:rPr>
              <a:t>-&gt;Right)</a:t>
            </a:r>
            <a:r>
              <a:rPr lang="ru-RU" sz="2400" dirty="0" smtClean="0">
                <a:latin typeface="Courier New Cyr" pitchFamily="49" charset="-52"/>
              </a:rPr>
              <a:t>;</a:t>
            </a:r>
            <a:endParaRPr lang="en-US" sz="2400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en-US" sz="2400" dirty="0" smtClean="0">
                <a:latin typeface="Courier New Cyr" pitchFamily="49" charset="-52"/>
              </a:rPr>
              <a:t>if (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-&gt;Key &gt; k ) //</a:t>
            </a:r>
            <a:r>
              <a:rPr lang="ru-RU" sz="2400" dirty="0" smtClean="0">
                <a:latin typeface="Courier New Cyr" pitchFamily="49" charset="-52"/>
              </a:rPr>
              <a:t> влево</a:t>
            </a:r>
            <a:endParaRPr lang="en-US" sz="2400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  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 = </a:t>
            </a:r>
            <a:r>
              <a:rPr lang="en-US" sz="2400" dirty="0" err="1" smtClean="0">
                <a:latin typeface="Courier New Cyr" pitchFamily="49" charset="-52"/>
              </a:rPr>
              <a:t>FindRecord</a:t>
            </a:r>
            <a:r>
              <a:rPr lang="en-US" sz="2400" dirty="0" smtClean="0">
                <a:latin typeface="Courier New Cyr" pitchFamily="49" charset="-52"/>
              </a:rPr>
              <a:t>(</a:t>
            </a:r>
            <a:r>
              <a:rPr lang="en-US" sz="2400" dirty="0" err="1" smtClean="0">
                <a:latin typeface="Courier New Cyr" pitchFamily="49" charset="-52"/>
              </a:rPr>
              <a:t>k,pNode</a:t>
            </a:r>
            <a:r>
              <a:rPr lang="en-US" sz="2400" dirty="0" smtClean="0">
                <a:latin typeface="Courier New Cyr" pitchFamily="49" charset="-52"/>
              </a:rPr>
              <a:t>-&gt;Left)</a:t>
            </a:r>
            <a:r>
              <a:rPr lang="ru-RU" sz="2400" dirty="0" smtClean="0">
                <a:latin typeface="Courier New Cyr" pitchFamily="49" charset="-52"/>
              </a:rPr>
              <a:t>;</a:t>
            </a: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</a:t>
            </a:r>
            <a:r>
              <a:rPr lang="ru-RU" sz="2400" dirty="0" smtClean="0">
                <a:latin typeface="Courier New Cyr" pitchFamily="49" charset="-52"/>
              </a:rPr>
              <a:t>}</a:t>
            </a:r>
            <a:endParaRPr lang="en-US" sz="2400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return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;</a:t>
            </a:r>
            <a:endParaRPr lang="ru-RU" sz="2400" dirty="0" smtClean="0">
              <a:latin typeface="Courier New Cyr" pitchFamily="49" charset="-52"/>
            </a:endParaRPr>
          </a:p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} </a:t>
            </a:r>
            <a:endParaRPr lang="ru-RU" sz="2400" dirty="0">
              <a:latin typeface="Courier New Cyr" pitchFamily="49" charset="-5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19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93712" y="1191757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Выполнение операций – поиск…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1981200" y="2428875"/>
          <a:ext cx="4902200" cy="3284538"/>
        </p:xfrm>
        <a:graphic>
          <a:graphicData uri="http://schemas.openxmlformats.org/presentationml/2006/ole">
            <p:oleObj spid="_x0000_s92169" name="Picture" r:id="rId3" imgW="3093720" imgH="2077720" progId="Word.Picture.8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536" y="1700808"/>
            <a:ext cx="2857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u="sng" dirty="0" smtClean="0"/>
              <a:t>Введение барьера</a:t>
            </a:r>
            <a:endParaRPr lang="ru-RU" sz="26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992560" y="3746284"/>
            <a:ext cx="8420100" cy="83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3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3.3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20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0472" y="1102161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altLang="ru-RU" sz="2800" b="1" kern="0" dirty="0" smtClean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5. Выполнение операций – поиск…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512" y="1556792"/>
            <a:ext cx="9001000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600" b="1" u="sng" dirty="0" smtClean="0"/>
              <a:t>Введение барьера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ourier New Cyr" pitchFamily="49" charset="-52"/>
              </a:rPr>
              <a:t>// </a:t>
            </a:r>
            <a:r>
              <a:rPr lang="ru-RU" sz="2400" dirty="0" smtClean="0">
                <a:latin typeface="Courier New Cyr" pitchFamily="49" charset="-52"/>
              </a:rPr>
              <a:t>поиск в дереве поиска - </a:t>
            </a:r>
            <a:r>
              <a:rPr lang="ru-RU" sz="2400" b="1" dirty="0" smtClean="0">
                <a:latin typeface="Courier New Cyr" pitchFamily="49" charset="-52"/>
              </a:rPr>
              <a:t>рекурсия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ru-RU" sz="2400" dirty="0" err="1" smtClean="0">
                <a:latin typeface="Courier New Cyr" pitchFamily="49" charset="-52"/>
              </a:rPr>
              <a:t>PTTreeNode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endParaRPr lang="en-US" sz="2400" dirty="0" smtClean="0">
              <a:latin typeface="Courier New Cyr" pitchFamily="49" charset="-52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400" dirty="0" smtClean="0">
                <a:latin typeface="Courier New Cyr" pitchFamily="49" charset="-52"/>
              </a:rPr>
              <a:t> </a:t>
            </a:r>
            <a:r>
              <a:rPr lang="en-US" sz="2400" dirty="0" err="1" smtClean="0">
                <a:latin typeface="Courier New Cyr" pitchFamily="49" charset="-52"/>
              </a:rPr>
              <a:t>FindRecord</a:t>
            </a:r>
            <a:r>
              <a:rPr lang="ru-RU" sz="2400" dirty="0" smtClean="0">
                <a:latin typeface="Courier New Cyr" pitchFamily="49" charset="-52"/>
              </a:rPr>
              <a:t>(</a:t>
            </a:r>
            <a:r>
              <a:rPr lang="en-US" sz="2400" dirty="0" err="1" smtClean="0">
                <a:latin typeface="Courier New Cyr" pitchFamily="49" charset="-52"/>
              </a:rPr>
              <a:t>TKey</a:t>
            </a:r>
            <a:r>
              <a:rPr lang="en-US" sz="2400" dirty="0" smtClean="0">
                <a:latin typeface="Courier New Cyr" pitchFamily="49" charset="-52"/>
              </a:rPr>
              <a:t> k,</a:t>
            </a:r>
            <a:r>
              <a:rPr lang="ru-RU" sz="2400" dirty="0" err="1" smtClean="0">
                <a:latin typeface="Courier New Cyr" pitchFamily="49" charset="-52"/>
              </a:rPr>
              <a:t>PTTreeNode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){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en-US" sz="2400" dirty="0" smtClean="0">
                <a:latin typeface="Courier New Cyr" pitchFamily="49" charset="-52"/>
              </a:rPr>
              <a:t>if (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-&gt;Key &lt; k ) // </a:t>
            </a:r>
            <a:r>
              <a:rPr lang="ru-RU" sz="2400" dirty="0" smtClean="0">
                <a:latin typeface="Courier New Cyr" pitchFamily="49" charset="-52"/>
              </a:rPr>
              <a:t>вправо</a:t>
            </a:r>
            <a:endParaRPr lang="en-US" sz="2400" dirty="0" smtClean="0">
              <a:latin typeface="Courier New Cyr" pitchFamily="49" charset="-52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 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 = </a:t>
            </a:r>
            <a:r>
              <a:rPr lang="en-US" sz="2400" dirty="0" err="1" smtClean="0">
                <a:latin typeface="Courier New Cyr" pitchFamily="49" charset="-52"/>
              </a:rPr>
              <a:t>FindRecord</a:t>
            </a:r>
            <a:r>
              <a:rPr lang="en-US" sz="2400" dirty="0" smtClean="0">
                <a:latin typeface="Courier New Cyr" pitchFamily="49" charset="-52"/>
              </a:rPr>
              <a:t>(</a:t>
            </a:r>
            <a:r>
              <a:rPr lang="en-US" sz="2400" dirty="0" err="1" smtClean="0">
                <a:latin typeface="Courier New Cyr" pitchFamily="49" charset="-52"/>
              </a:rPr>
              <a:t>k,pNode</a:t>
            </a:r>
            <a:r>
              <a:rPr lang="en-US" sz="2400" dirty="0" smtClean="0">
                <a:latin typeface="Courier New Cyr" pitchFamily="49" charset="-52"/>
              </a:rPr>
              <a:t>-&gt;Right)</a:t>
            </a:r>
            <a:r>
              <a:rPr lang="ru-RU" sz="2400" dirty="0" smtClean="0">
                <a:latin typeface="Courier New Cyr" pitchFamily="49" charset="-52"/>
              </a:rPr>
              <a:t>;</a:t>
            </a:r>
            <a:endParaRPr lang="en-US" sz="2400" dirty="0" smtClean="0">
              <a:latin typeface="Courier New Cyr" pitchFamily="49" charset="-52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if (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-&gt;Key &gt; k ) //</a:t>
            </a:r>
            <a:r>
              <a:rPr lang="ru-RU" sz="2400" dirty="0" smtClean="0">
                <a:latin typeface="Courier New Cyr" pitchFamily="49" charset="-52"/>
              </a:rPr>
              <a:t> влево</a:t>
            </a:r>
            <a:endParaRPr lang="en-US" sz="2400" dirty="0" smtClean="0">
              <a:latin typeface="Courier New Cyr" pitchFamily="49" charset="-52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sz="2400" dirty="0" smtClean="0">
                <a:latin typeface="Courier New Cyr" pitchFamily="49" charset="-52"/>
              </a:rPr>
              <a:t>  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 = </a:t>
            </a:r>
            <a:r>
              <a:rPr lang="en-US" sz="2400" dirty="0" err="1" smtClean="0">
                <a:latin typeface="Courier New Cyr" pitchFamily="49" charset="-52"/>
              </a:rPr>
              <a:t>FindRecord</a:t>
            </a:r>
            <a:r>
              <a:rPr lang="en-US" sz="2400" dirty="0" smtClean="0">
                <a:latin typeface="Courier New Cyr" pitchFamily="49" charset="-52"/>
              </a:rPr>
              <a:t>(</a:t>
            </a:r>
            <a:r>
              <a:rPr lang="en-US" sz="2400" dirty="0" err="1" smtClean="0">
                <a:latin typeface="Courier New Cyr" pitchFamily="49" charset="-52"/>
              </a:rPr>
              <a:t>k,pNode</a:t>
            </a:r>
            <a:r>
              <a:rPr lang="en-US" sz="2400" dirty="0" smtClean="0">
                <a:latin typeface="Courier New Cyr" pitchFamily="49" charset="-52"/>
              </a:rPr>
              <a:t>-&gt;Left)</a:t>
            </a:r>
            <a:r>
              <a:rPr lang="ru-RU" sz="2400" dirty="0" smtClean="0">
                <a:latin typeface="Courier New Cyr" pitchFamily="49" charset="-52"/>
              </a:rPr>
              <a:t>;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en-US" sz="2400" dirty="0" smtClean="0">
                <a:latin typeface="Courier New Cyr" pitchFamily="49" charset="-52"/>
              </a:rPr>
              <a:t>return </a:t>
            </a:r>
            <a:r>
              <a:rPr lang="ru-RU" sz="2400" dirty="0" smtClean="0">
                <a:latin typeface="Courier New Cyr" pitchFamily="49" charset="-52"/>
              </a:rPr>
              <a:t>(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==</a:t>
            </a:r>
            <a:r>
              <a:rPr lang="en-US" sz="2400" dirty="0" err="1" smtClean="0">
                <a:latin typeface="Courier New Cyr" pitchFamily="49" charset="-52"/>
              </a:rPr>
              <a:t>pBarrier</a:t>
            </a:r>
            <a:r>
              <a:rPr lang="en-US" sz="2400" dirty="0" smtClean="0">
                <a:latin typeface="Courier New Cyr" pitchFamily="49" charset="-52"/>
              </a:rPr>
              <a:t>) ? NULL : </a:t>
            </a:r>
            <a:r>
              <a:rPr lang="en-US" sz="2400" dirty="0" err="1" smtClean="0">
                <a:latin typeface="Courier New Cyr" pitchFamily="49" charset="-52"/>
              </a:rPr>
              <a:t>pNode</a:t>
            </a:r>
            <a:r>
              <a:rPr lang="en-US" sz="2400" dirty="0" smtClean="0">
                <a:latin typeface="Courier New Cyr" pitchFamily="49" charset="-52"/>
              </a:rPr>
              <a:t>;</a:t>
            </a:r>
            <a:endParaRPr lang="ru-RU" sz="2400" dirty="0" smtClean="0">
              <a:latin typeface="Courier New Cyr" pitchFamily="49" charset="-52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} </a:t>
            </a:r>
          </a:p>
          <a:p>
            <a:endParaRPr lang="ru-RU" sz="24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21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472" y="1119749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5. Выполнение операций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– вставка…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4528" y="1700808"/>
            <a:ext cx="55547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u="sng" dirty="0" smtClean="0"/>
              <a:t>Поиск до тупика и вставка</a:t>
            </a:r>
            <a:r>
              <a:rPr lang="ru-RU" sz="2600" dirty="0" smtClean="0"/>
              <a:t> (ключ </a:t>
            </a:r>
            <a:r>
              <a:rPr lang="ru-RU" sz="2600" b="1" dirty="0" smtClean="0"/>
              <a:t>7</a:t>
            </a:r>
            <a:r>
              <a:rPr lang="ru-RU" sz="2600" dirty="0" smtClean="0"/>
              <a:t>)</a:t>
            </a:r>
            <a:endParaRPr lang="ru-RU" sz="2600" dirty="0"/>
          </a:p>
        </p:txBody>
      </p:sp>
      <p:graphicFrame>
        <p:nvGraphicFramePr>
          <p:cNvPr id="12" name="Object 1032"/>
          <p:cNvGraphicFramePr>
            <a:graphicFrameLocks noChangeAspect="1"/>
          </p:cNvGraphicFramePr>
          <p:nvPr/>
        </p:nvGraphicFramePr>
        <p:xfrm>
          <a:off x="990600" y="2563813"/>
          <a:ext cx="3962400" cy="3074987"/>
        </p:xfrm>
        <a:graphic>
          <a:graphicData uri="http://schemas.openxmlformats.org/presentationml/2006/ole">
            <p:oleObj spid="_x0000_s51245" name="Рисунок" r:id="rId3" imgW="3103880" imgH="2407920" progId="Word.Picture.8">
              <p:embed/>
            </p:oleObj>
          </a:graphicData>
        </a:graphic>
      </p:graphicFrame>
      <p:sp>
        <p:nvSpPr>
          <p:cNvPr id="13" name="Line 1033"/>
          <p:cNvSpPr>
            <a:spLocks noChangeShapeType="1"/>
          </p:cNvSpPr>
          <p:nvPr/>
        </p:nvSpPr>
        <p:spPr bwMode="auto">
          <a:xfrm>
            <a:off x="1219200" y="2762250"/>
            <a:ext cx="1219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Line 1034"/>
          <p:cNvSpPr>
            <a:spLocks noChangeShapeType="1"/>
          </p:cNvSpPr>
          <p:nvPr/>
        </p:nvSpPr>
        <p:spPr bwMode="auto">
          <a:xfrm flipH="1">
            <a:off x="2019300" y="3048000"/>
            <a:ext cx="800100" cy="457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" name="Line 1035"/>
          <p:cNvSpPr>
            <a:spLocks noChangeShapeType="1"/>
          </p:cNvSpPr>
          <p:nvPr/>
        </p:nvSpPr>
        <p:spPr bwMode="auto">
          <a:xfrm>
            <a:off x="1733550" y="4000500"/>
            <a:ext cx="247650" cy="2857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Oval 1036"/>
          <p:cNvSpPr>
            <a:spLocks noChangeArrowheads="1"/>
          </p:cNvSpPr>
          <p:nvPr/>
        </p:nvSpPr>
        <p:spPr bwMode="auto">
          <a:xfrm>
            <a:off x="1962150" y="43434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" name="Object 1037"/>
          <p:cNvGraphicFramePr>
            <a:graphicFrameLocks noChangeAspect="1"/>
          </p:cNvGraphicFramePr>
          <p:nvPr/>
        </p:nvGraphicFramePr>
        <p:xfrm>
          <a:off x="4724400" y="2563813"/>
          <a:ext cx="3962400" cy="3074987"/>
        </p:xfrm>
        <a:graphic>
          <a:graphicData uri="http://schemas.openxmlformats.org/presentationml/2006/ole">
            <p:oleObj spid="_x0000_s51246" name="Рисунок" r:id="rId4" imgW="3103880" imgH="2407920" progId="Word.Picture.8">
              <p:embed/>
            </p:oleObj>
          </a:graphicData>
        </a:graphic>
      </p:graphicFrame>
      <p:sp>
        <p:nvSpPr>
          <p:cNvPr id="18" name="AutoShape 104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676400" y="5943600"/>
            <a:ext cx="457200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3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22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0472" y="1191757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5. Выполнение операций – удаление…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520" y="1700808"/>
            <a:ext cx="40021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u="sng" dirty="0" smtClean="0"/>
              <a:t>Удаление листа</a:t>
            </a:r>
            <a:r>
              <a:rPr lang="ru-RU" sz="2600" dirty="0" smtClean="0"/>
              <a:t> (ключ </a:t>
            </a:r>
            <a:r>
              <a:rPr lang="ru-RU" sz="2600" b="1" dirty="0" smtClean="0"/>
              <a:t>12</a:t>
            </a:r>
            <a:r>
              <a:rPr lang="ru-RU" sz="2600" dirty="0" smtClean="0"/>
              <a:t>)</a:t>
            </a:r>
            <a:endParaRPr lang="ru-RU" sz="2600" b="1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066800" y="2590800"/>
          <a:ext cx="3657600" cy="2838450"/>
        </p:xfrm>
        <a:graphic>
          <a:graphicData uri="http://schemas.openxmlformats.org/presentationml/2006/ole">
            <p:oleObj spid="_x0000_s63524" name="Рисунок" r:id="rId3" imgW="3103880" imgH="2407920" progId="Word.Picture.8">
              <p:embed/>
            </p:oleObj>
          </a:graphicData>
        </a:graphic>
      </p:graphicFrame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952750" y="42291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4953000" y="2544763"/>
          <a:ext cx="3733800" cy="2897187"/>
        </p:xfrm>
        <a:graphic>
          <a:graphicData uri="http://schemas.openxmlformats.org/presentationml/2006/ole">
            <p:oleObj spid="_x0000_s63525" name="Рисунок" r:id="rId4" imgW="3103880" imgH="2407920" progId="Word.Picture.8">
              <p:embed/>
            </p:oleObj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8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23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0472" y="1102161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5. Выполнение операций – удаление…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0512" y="1628800"/>
            <a:ext cx="708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600" b="1" u="sng" dirty="0"/>
              <a:t>Удаление узла с одним потомком</a:t>
            </a:r>
            <a:r>
              <a:rPr lang="ru-RU" sz="2600" dirty="0"/>
              <a:t> (ключ </a:t>
            </a:r>
            <a:r>
              <a:rPr lang="ru-RU" sz="2600" b="1" dirty="0">
                <a:solidFill>
                  <a:schemeClr val="tx1"/>
                </a:solidFill>
              </a:rPr>
              <a:t>15</a:t>
            </a:r>
            <a:r>
              <a:rPr lang="ru-RU" sz="2600" dirty="0"/>
              <a:t>)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066800" y="2590800"/>
          <a:ext cx="3657600" cy="2838450"/>
        </p:xfrm>
        <a:graphic>
          <a:graphicData uri="http://schemas.openxmlformats.org/presentationml/2006/ole">
            <p:oleObj spid="_x0000_s52279" name="Рисунок" r:id="rId3" imgW="3103880" imgH="2407920" progId="Word.Picture.8">
              <p:embed/>
            </p:oleObj>
          </a:graphicData>
        </a:graphic>
      </p:graphicFrame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3429000" y="33909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4953000" y="2544763"/>
          <a:ext cx="3733800" cy="2897187"/>
        </p:xfrm>
        <a:graphic>
          <a:graphicData uri="http://schemas.openxmlformats.org/presentationml/2006/ole">
            <p:oleObj spid="_x0000_s52280" name="Рисунок" r:id="rId4" imgW="3103880" imgH="2407920" progId="Word.Picture.8">
              <p:embed/>
            </p:oleObj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7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24</a:t>
            </a:fld>
            <a:r>
              <a:rPr lang="ru-RU" dirty="0"/>
              <a:t> </a:t>
            </a:r>
            <a:r>
              <a:rPr lang="ru-RU" dirty="0" smtClean="0"/>
              <a:t>из 56</a:t>
            </a: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3116" y="1119749"/>
            <a:ext cx="9575622" cy="437043"/>
          </a:xfr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Выполнение операций – удаление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560512" y="1628800"/>
            <a:ext cx="708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600" b="1" u="sng" dirty="0"/>
              <a:t>Удаление узла с двумя потомком</a:t>
            </a:r>
            <a:r>
              <a:rPr lang="ru-RU" sz="2600" dirty="0"/>
              <a:t> (ключ </a:t>
            </a:r>
            <a:r>
              <a:rPr lang="ru-RU" sz="2600" b="1" dirty="0">
                <a:solidFill>
                  <a:schemeClr val="tx1"/>
                </a:solidFill>
              </a:rPr>
              <a:t>10</a:t>
            </a:r>
            <a:r>
              <a:rPr lang="ru-RU" sz="2600" dirty="0"/>
              <a:t>)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2053"/>
          <p:cNvGraphicFramePr>
            <a:graphicFrameLocks noChangeAspect="1"/>
          </p:cNvGraphicFramePr>
          <p:nvPr/>
        </p:nvGraphicFramePr>
        <p:xfrm>
          <a:off x="1066800" y="2590800"/>
          <a:ext cx="3657600" cy="2838450"/>
        </p:xfrm>
        <a:graphic>
          <a:graphicData uri="http://schemas.openxmlformats.org/presentationml/2006/ole">
            <p:oleObj spid="_x0000_s94225" name="Рисунок" r:id="rId3" imgW="3103880" imgH="2407920" progId="Word.Picture.8">
              <p:embed/>
            </p:oleObj>
          </a:graphicData>
        </a:graphic>
      </p:graphicFrame>
      <p:sp>
        <p:nvSpPr>
          <p:cNvPr id="12" name="Oval 2054"/>
          <p:cNvSpPr>
            <a:spLocks noChangeArrowheads="1"/>
          </p:cNvSpPr>
          <p:nvPr/>
        </p:nvSpPr>
        <p:spPr bwMode="auto">
          <a:xfrm>
            <a:off x="2571750" y="260985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" name="Object 2055"/>
          <p:cNvGraphicFramePr>
            <a:graphicFrameLocks noChangeAspect="1"/>
          </p:cNvGraphicFramePr>
          <p:nvPr/>
        </p:nvGraphicFramePr>
        <p:xfrm>
          <a:off x="4953000" y="2544763"/>
          <a:ext cx="3733800" cy="2897187"/>
        </p:xfrm>
        <a:graphic>
          <a:graphicData uri="http://schemas.openxmlformats.org/presentationml/2006/ole">
            <p:oleObj spid="_x0000_s94226" name="Рисунок" r:id="rId4" imgW="3103880" imgH="2407920" progId="Word.Picture.8">
              <p:embed/>
            </p:oleObj>
          </a:graphicData>
        </a:graphic>
      </p:graphicFrame>
      <p:sp>
        <p:nvSpPr>
          <p:cNvPr id="15" name="Oval 2056"/>
          <p:cNvSpPr>
            <a:spLocks noChangeArrowheads="1"/>
          </p:cNvSpPr>
          <p:nvPr/>
        </p:nvSpPr>
        <p:spPr bwMode="auto">
          <a:xfrm>
            <a:off x="1962150" y="4229100"/>
            <a:ext cx="381000" cy="381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6" name="Group 2059"/>
          <p:cNvGrpSpPr>
            <a:grpSpLocks/>
          </p:cNvGrpSpPr>
          <p:nvPr/>
        </p:nvGrpSpPr>
        <p:grpSpPr bwMode="auto">
          <a:xfrm>
            <a:off x="2133600" y="3143250"/>
            <a:ext cx="514350" cy="1028700"/>
            <a:chOff x="1344" y="1980"/>
            <a:chExt cx="324" cy="648"/>
          </a:xfrm>
        </p:grpSpPr>
        <p:sp>
          <p:nvSpPr>
            <p:cNvPr id="17" name="Line 2057"/>
            <p:cNvSpPr>
              <a:spLocks noChangeShapeType="1"/>
            </p:cNvSpPr>
            <p:nvPr/>
          </p:nvSpPr>
          <p:spPr bwMode="auto">
            <a:xfrm flipV="1">
              <a:off x="1440" y="1980"/>
              <a:ext cx="228" cy="6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lg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" name="Text Box 2058"/>
            <p:cNvSpPr txBox="1">
              <a:spLocks noChangeArrowheads="1"/>
            </p:cNvSpPr>
            <p:nvPr/>
          </p:nvSpPr>
          <p:spPr bwMode="auto">
            <a:xfrm>
              <a:off x="1344" y="2160"/>
              <a:ext cx="24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66FF"/>
                  </a:solidFill>
                </a:rPr>
                <a:t>8</a:t>
              </a:r>
              <a:endParaRPr lang="ru-RU" b="1">
                <a:solidFill>
                  <a:srgbClr val="FF66FF"/>
                </a:solidFill>
              </a:endParaRPr>
            </a:p>
          </p:txBody>
        </p:sp>
      </p:grpSp>
      <p:grpSp>
        <p:nvGrpSpPr>
          <p:cNvPr id="19" name="Group 2062"/>
          <p:cNvGrpSpPr>
            <a:grpSpLocks/>
          </p:cNvGrpSpPr>
          <p:nvPr/>
        </p:nvGrpSpPr>
        <p:grpSpPr bwMode="auto">
          <a:xfrm>
            <a:off x="1828800" y="4095750"/>
            <a:ext cx="685800" cy="685800"/>
            <a:chOff x="1152" y="2580"/>
            <a:chExt cx="432" cy="432"/>
          </a:xfrm>
        </p:grpSpPr>
        <p:sp>
          <p:nvSpPr>
            <p:cNvPr id="20" name="Line 2060"/>
            <p:cNvSpPr>
              <a:spLocks noChangeShapeType="1"/>
            </p:cNvSpPr>
            <p:nvPr/>
          </p:nvSpPr>
          <p:spPr bwMode="auto">
            <a:xfrm>
              <a:off x="1152" y="2640"/>
              <a:ext cx="432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1" name="Line 2061"/>
            <p:cNvSpPr>
              <a:spLocks noChangeShapeType="1"/>
            </p:cNvSpPr>
            <p:nvPr/>
          </p:nvSpPr>
          <p:spPr bwMode="auto">
            <a:xfrm rot="-2812032">
              <a:off x="1152" y="2652"/>
              <a:ext cx="432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22" name="AutoShape 2063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2514600" y="5715000"/>
            <a:ext cx="457200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0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nimBg="1"/>
      <p:bldP spid="15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25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3" name="Rectangle 2050"/>
          <p:cNvSpPr txBox="1">
            <a:spLocks noChangeArrowheads="1"/>
          </p:cNvSpPr>
          <p:nvPr/>
        </p:nvSpPr>
        <p:spPr bwMode="auto">
          <a:xfrm>
            <a:off x="203116" y="1052736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>
                <a:cs typeface="Times New Roman" panose="02020603050405020304" pitchFamily="18" charset="0"/>
              </a:rPr>
              <a:t>5. Выполнение операций – итератор…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472" y="1484784"/>
            <a:ext cx="956151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/>
              <a:t>Схема обхода </a:t>
            </a:r>
            <a:r>
              <a:rPr lang="en-US" sz="2400" dirty="0" smtClean="0"/>
              <a:t>LTR</a:t>
            </a:r>
            <a:r>
              <a:rPr lang="ru-RU" sz="2400" dirty="0" smtClean="0"/>
              <a:t>, </a:t>
            </a:r>
            <a:r>
              <a:rPr lang="ru-RU" sz="2400" dirty="0" err="1" smtClean="0"/>
              <a:t>нерекурсивный</a:t>
            </a:r>
            <a:r>
              <a:rPr lang="ru-RU" sz="2400" dirty="0" smtClean="0"/>
              <a:t> вариант</a:t>
            </a:r>
          </a:p>
          <a:p>
            <a:pPr marL="381000" indent="-381000"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/>
              <a:t>Неиспользованные узлы пути до текущей вершины запоминаются в стеке (</a:t>
            </a:r>
            <a:r>
              <a:rPr lang="ru-RU" sz="2400" i="1" dirty="0" smtClean="0"/>
              <a:t>фиксатор пути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1371600" y="3181350"/>
          <a:ext cx="3657600" cy="2838450"/>
        </p:xfrm>
        <a:graphic>
          <a:graphicData uri="http://schemas.openxmlformats.org/presentationml/2006/ole">
            <p:oleObj spid="_x0000_s64672" name="Рисунок" r:id="rId3" imgW="3103880" imgH="2407920" progId="Word.Picture.8">
              <p:embed/>
            </p:oleObj>
          </a:graphicData>
        </a:graphic>
      </p:graphicFrame>
      <p:graphicFrame>
        <p:nvGraphicFramePr>
          <p:cNvPr id="63" name="Object 17"/>
          <p:cNvGraphicFramePr>
            <a:graphicFrameLocks noChangeAspect="1"/>
          </p:cNvGraphicFramePr>
          <p:nvPr/>
        </p:nvGraphicFramePr>
        <p:xfrm>
          <a:off x="5770563" y="3257550"/>
          <a:ext cx="1089025" cy="2085975"/>
        </p:xfrm>
        <a:graphic>
          <a:graphicData uri="http://schemas.openxmlformats.org/presentationml/2006/ole">
            <p:oleObj spid="_x0000_s64673" name="Рисунок" r:id="rId4" imgW="574040" imgH="1097280" progId="Word.Picture.8">
              <p:embed/>
            </p:oleObj>
          </a:graphicData>
        </a:graphic>
      </p:graphicFrame>
      <p:sp>
        <p:nvSpPr>
          <p:cNvPr id="64" name="Line 21"/>
          <p:cNvSpPr>
            <a:spLocks noChangeShapeType="1"/>
          </p:cNvSpPr>
          <p:nvPr/>
        </p:nvSpPr>
        <p:spPr bwMode="auto">
          <a:xfrm flipH="1">
            <a:off x="1981200" y="3409950"/>
            <a:ext cx="742950" cy="4000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 flipH="1">
            <a:off x="1466850" y="4324350"/>
            <a:ext cx="3048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rot="16200000">
            <a:off x="1771650" y="4495800"/>
            <a:ext cx="361950" cy="3619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 rot="16200000" flipH="1">
            <a:off x="2047875" y="4600575"/>
            <a:ext cx="304800" cy="2095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H="1">
            <a:off x="1905000" y="5105400"/>
            <a:ext cx="3048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9" name="Line 27"/>
          <p:cNvSpPr>
            <a:spLocks noChangeShapeType="1"/>
          </p:cNvSpPr>
          <p:nvPr/>
        </p:nvSpPr>
        <p:spPr bwMode="auto">
          <a:xfrm rot="16200000">
            <a:off x="2228850" y="5353050"/>
            <a:ext cx="361950" cy="3619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 flipV="1">
            <a:off x="2609850" y="3733800"/>
            <a:ext cx="361950" cy="10287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>
            <a:off x="3105150" y="3733800"/>
            <a:ext cx="55245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 flipH="1">
            <a:off x="3352800" y="4343400"/>
            <a:ext cx="20955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3" name="Line 32"/>
          <p:cNvSpPr>
            <a:spLocks noChangeShapeType="1"/>
          </p:cNvSpPr>
          <p:nvPr/>
        </p:nvSpPr>
        <p:spPr bwMode="auto">
          <a:xfrm rot="10800000" flipH="1">
            <a:off x="3752850" y="4495800"/>
            <a:ext cx="20955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>
            <a:off x="3962400" y="4572000"/>
            <a:ext cx="190500" cy="2476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5" name="Oval 36"/>
          <p:cNvSpPr>
            <a:spLocks noChangeArrowheads="1"/>
          </p:cNvSpPr>
          <p:nvPr/>
        </p:nvSpPr>
        <p:spPr bwMode="auto">
          <a:xfrm>
            <a:off x="1371600" y="48006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" name="Oval 37"/>
          <p:cNvSpPr>
            <a:spLocks noChangeArrowheads="1"/>
          </p:cNvSpPr>
          <p:nvPr/>
        </p:nvSpPr>
        <p:spPr bwMode="auto">
          <a:xfrm>
            <a:off x="1847850" y="40005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" name="Oval 38"/>
          <p:cNvSpPr>
            <a:spLocks noChangeArrowheads="1"/>
          </p:cNvSpPr>
          <p:nvPr/>
        </p:nvSpPr>
        <p:spPr bwMode="auto">
          <a:xfrm>
            <a:off x="1790700" y="561975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" name="Oval 39"/>
          <p:cNvSpPr>
            <a:spLocks noChangeArrowheads="1"/>
          </p:cNvSpPr>
          <p:nvPr/>
        </p:nvSpPr>
        <p:spPr bwMode="auto">
          <a:xfrm>
            <a:off x="2266950" y="481965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" name="Oval 40"/>
          <p:cNvSpPr>
            <a:spLocks noChangeArrowheads="1"/>
          </p:cNvSpPr>
          <p:nvPr/>
        </p:nvSpPr>
        <p:spPr bwMode="auto">
          <a:xfrm>
            <a:off x="2876550" y="32004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" name="Oval 41"/>
          <p:cNvSpPr>
            <a:spLocks noChangeArrowheads="1"/>
          </p:cNvSpPr>
          <p:nvPr/>
        </p:nvSpPr>
        <p:spPr bwMode="auto">
          <a:xfrm>
            <a:off x="3257550" y="48006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" name="Oval 42"/>
          <p:cNvSpPr>
            <a:spLocks noChangeArrowheads="1"/>
          </p:cNvSpPr>
          <p:nvPr/>
        </p:nvSpPr>
        <p:spPr bwMode="auto">
          <a:xfrm>
            <a:off x="3752850" y="40005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" name="Oval 43"/>
          <p:cNvSpPr>
            <a:spLocks noChangeArrowheads="1"/>
          </p:cNvSpPr>
          <p:nvPr/>
        </p:nvSpPr>
        <p:spPr bwMode="auto">
          <a:xfrm>
            <a:off x="4191000" y="480060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" name="Object 45"/>
          <p:cNvGraphicFramePr>
            <a:graphicFrameLocks noChangeAspect="1"/>
          </p:cNvGraphicFramePr>
          <p:nvPr/>
        </p:nvGraphicFramePr>
        <p:xfrm>
          <a:off x="5770563" y="3257550"/>
          <a:ext cx="1089025" cy="2085975"/>
        </p:xfrm>
        <a:graphic>
          <a:graphicData uri="http://schemas.openxmlformats.org/presentationml/2006/ole">
            <p:oleObj spid="_x0000_s64674" name="Рисунок" r:id="rId5" imgW="574040" imgH="1097280" progId="Word.Picture.8">
              <p:embed/>
            </p:oleObj>
          </a:graphicData>
        </a:graphic>
      </p:graphicFrame>
      <p:graphicFrame>
        <p:nvGraphicFramePr>
          <p:cNvPr id="84" name="Object 46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75" name="Рисунок" r:id="rId6" imgW="574040" imgH="1097280" progId="Word.Picture.8">
              <p:embed/>
            </p:oleObj>
          </a:graphicData>
        </a:graphic>
      </p:graphicFrame>
      <p:graphicFrame>
        <p:nvGraphicFramePr>
          <p:cNvPr id="85" name="Object 47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76" name="Рисунок" r:id="rId7" imgW="574040" imgH="1097280" progId="Word.Picture.8">
              <p:embed/>
            </p:oleObj>
          </a:graphicData>
        </a:graphic>
      </p:graphicFrame>
      <p:graphicFrame>
        <p:nvGraphicFramePr>
          <p:cNvPr id="86" name="Object 48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77" name="Рисунок" r:id="rId8" imgW="574040" imgH="1097280" progId="Word.Picture.8">
              <p:embed/>
            </p:oleObj>
          </a:graphicData>
        </a:graphic>
      </p:graphicFrame>
      <p:graphicFrame>
        <p:nvGraphicFramePr>
          <p:cNvPr id="87" name="Object 49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78" name="Рисунок" r:id="rId9" imgW="574040" imgH="1097280" progId="Word.Picture.8">
              <p:embed/>
            </p:oleObj>
          </a:graphicData>
        </a:graphic>
      </p:graphicFrame>
      <p:graphicFrame>
        <p:nvGraphicFramePr>
          <p:cNvPr id="88" name="Object 50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79" name="Рисунок" r:id="rId10" imgW="574040" imgH="1097280" progId="Word.Picture.8">
              <p:embed/>
            </p:oleObj>
          </a:graphicData>
        </a:graphic>
      </p:graphicFrame>
      <p:graphicFrame>
        <p:nvGraphicFramePr>
          <p:cNvPr id="89" name="Object 51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0" name="Рисунок" r:id="rId11" imgW="574040" imgH="1097280" progId="Word.Picture.8">
              <p:embed/>
            </p:oleObj>
          </a:graphicData>
        </a:graphic>
      </p:graphicFrame>
      <p:graphicFrame>
        <p:nvGraphicFramePr>
          <p:cNvPr id="90" name="Object 52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1" name="Рисунок" r:id="rId12" imgW="574040" imgH="1097280" progId="Word.Picture.8">
              <p:embed/>
            </p:oleObj>
          </a:graphicData>
        </a:graphic>
      </p:graphicFrame>
      <p:graphicFrame>
        <p:nvGraphicFramePr>
          <p:cNvPr id="91" name="Object 53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2" name="Рисунок" r:id="rId13" imgW="574040" imgH="1097280" progId="Word.Picture.8">
              <p:embed/>
            </p:oleObj>
          </a:graphicData>
        </a:graphic>
      </p:graphicFrame>
      <p:graphicFrame>
        <p:nvGraphicFramePr>
          <p:cNvPr id="92" name="Object 54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3" name="Рисунок" r:id="rId14" imgW="574040" imgH="1097280" progId="Word.Picture.8">
              <p:embed/>
            </p:oleObj>
          </a:graphicData>
        </a:graphic>
      </p:graphicFrame>
      <p:graphicFrame>
        <p:nvGraphicFramePr>
          <p:cNvPr id="93" name="Object 55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4" name="Рисунок" r:id="rId15" imgW="574040" imgH="1097280" progId="Word.Picture.8">
              <p:embed/>
            </p:oleObj>
          </a:graphicData>
        </a:graphic>
      </p:graphicFrame>
      <p:graphicFrame>
        <p:nvGraphicFramePr>
          <p:cNvPr id="94" name="Object 56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5" name="Рисунок" r:id="rId16" imgW="574040" imgH="1097280" progId="Word.Picture.8">
              <p:embed/>
            </p:oleObj>
          </a:graphicData>
        </a:graphic>
      </p:graphicFrame>
      <p:graphicFrame>
        <p:nvGraphicFramePr>
          <p:cNvPr id="95" name="Object 57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6" name="Рисунок" r:id="rId17" imgW="574040" imgH="1097280" progId="Word.Picture.8">
              <p:embed/>
            </p:oleObj>
          </a:graphicData>
        </a:graphic>
      </p:graphicFrame>
      <p:graphicFrame>
        <p:nvGraphicFramePr>
          <p:cNvPr id="96" name="Object 58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7" name="Рисунок" r:id="rId18" imgW="574040" imgH="1097280" progId="Word.Picture.8">
              <p:embed/>
            </p:oleObj>
          </a:graphicData>
        </a:graphic>
      </p:graphicFrame>
      <p:graphicFrame>
        <p:nvGraphicFramePr>
          <p:cNvPr id="97" name="Object 59"/>
          <p:cNvGraphicFramePr>
            <a:graphicFrameLocks noChangeAspect="1"/>
          </p:cNvGraphicFramePr>
          <p:nvPr/>
        </p:nvGraphicFramePr>
        <p:xfrm>
          <a:off x="5772150" y="3257550"/>
          <a:ext cx="1089025" cy="2085975"/>
        </p:xfrm>
        <a:graphic>
          <a:graphicData uri="http://schemas.openxmlformats.org/presentationml/2006/ole">
            <p:oleObj spid="_x0000_s64688" name="Рисунок" r:id="rId19" imgW="574040" imgH="1097280" progId="Word.Picture.8">
              <p:embed/>
            </p:oleObj>
          </a:graphicData>
        </a:graphic>
      </p:graphicFrame>
      <p:graphicFrame>
        <p:nvGraphicFramePr>
          <p:cNvPr id="98" name="Object 60"/>
          <p:cNvGraphicFramePr>
            <a:graphicFrameLocks noChangeAspect="1"/>
          </p:cNvGraphicFramePr>
          <p:nvPr/>
        </p:nvGraphicFramePr>
        <p:xfrm>
          <a:off x="4572000" y="5761038"/>
          <a:ext cx="4040188" cy="592137"/>
        </p:xfrm>
        <a:graphic>
          <a:graphicData uri="http://schemas.openxmlformats.org/presentationml/2006/ole">
            <p:oleObj spid="_x0000_s64689" name="Рисунок" r:id="rId20" imgW="2407920" imgH="350520" progId="Word.Picture.8">
              <p:embed/>
            </p:oleObj>
          </a:graphicData>
        </a:graphic>
      </p:graphicFrame>
      <p:graphicFrame>
        <p:nvGraphicFramePr>
          <p:cNvPr id="99" name="Object 62"/>
          <p:cNvGraphicFramePr>
            <a:graphicFrameLocks noChangeAspect="1"/>
          </p:cNvGraphicFramePr>
          <p:nvPr/>
        </p:nvGraphicFramePr>
        <p:xfrm>
          <a:off x="4572000" y="5762625"/>
          <a:ext cx="4040188" cy="592138"/>
        </p:xfrm>
        <a:graphic>
          <a:graphicData uri="http://schemas.openxmlformats.org/presentationml/2006/ole">
            <p:oleObj spid="_x0000_s64690" name="Рисунок" r:id="rId21" imgW="2407920" imgH="350520" progId="Word.Picture.8">
              <p:embed/>
            </p:oleObj>
          </a:graphicData>
        </a:graphic>
      </p:graphicFrame>
      <p:graphicFrame>
        <p:nvGraphicFramePr>
          <p:cNvPr id="100" name="Object 63"/>
          <p:cNvGraphicFramePr>
            <a:graphicFrameLocks noChangeAspect="1"/>
          </p:cNvGraphicFramePr>
          <p:nvPr/>
        </p:nvGraphicFramePr>
        <p:xfrm>
          <a:off x="4572000" y="5762625"/>
          <a:ext cx="4040188" cy="592138"/>
        </p:xfrm>
        <a:graphic>
          <a:graphicData uri="http://schemas.openxmlformats.org/presentationml/2006/ole">
            <p:oleObj spid="_x0000_s64691" name="Рисунок" r:id="rId22" imgW="2407920" imgH="350520" progId="Word.Picture.8">
              <p:embed/>
            </p:oleObj>
          </a:graphicData>
        </a:graphic>
      </p:graphicFrame>
      <p:graphicFrame>
        <p:nvGraphicFramePr>
          <p:cNvPr id="101" name="Object 64"/>
          <p:cNvGraphicFramePr>
            <a:graphicFrameLocks noChangeAspect="1"/>
          </p:cNvGraphicFramePr>
          <p:nvPr/>
        </p:nvGraphicFramePr>
        <p:xfrm>
          <a:off x="4572000" y="5762625"/>
          <a:ext cx="4040188" cy="592138"/>
        </p:xfrm>
        <a:graphic>
          <a:graphicData uri="http://schemas.openxmlformats.org/presentationml/2006/ole">
            <p:oleObj spid="_x0000_s64692" name="Рисунок" r:id="rId23" imgW="2407920" imgH="350520" progId="Word.Picture.8">
              <p:embed/>
            </p:oleObj>
          </a:graphicData>
        </a:graphic>
      </p:graphicFrame>
      <p:graphicFrame>
        <p:nvGraphicFramePr>
          <p:cNvPr id="102" name="Object 65"/>
          <p:cNvGraphicFramePr>
            <a:graphicFrameLocks noChangeAspect="1"/>
          </p:cNvGraphicFramePr>
          <p:nvPr/>
        </p:nvGraphicFramePr>
        <p:xfrm>
          <a:off x="4572000" y="5762625"/>
          <a:ext cx="4040188" cy="592138"/>
        </p:xfrm>
        <a:graphic>
          <a:graphicData uri="http://schemas.openxmlformats.org/presentationml/2006/ole">
            <p:oleObj spid="_x0000_s64693" name="Рисунок" r:id="rId24" imgW="2407920" imgH="350520" progId="Word.Picture.8">
              <p:embed/>
            </p:oleObj>
          </a:graphicData>
        </a:graphic>
      </p:graphicFrame>
      <p:graphicFrame>
        <p:nvGraphicFramePr>
          <p:cNvPr id="103" name="Object 66"/>
          <p:cNvGraphicFramePr>
            <a:graphicFrameLocks noChangeAspect="1"/>
          </p:cNvGraphicFramePr>
          <p:nvPr/>
        </p:nvGraphicFramePr>
        <p:xfrm>
          <a:off x="4572000" y="5762625"/>
          <a:ext cx="4040188" cy="592138"/>
        </p:xfrm>
        <a:graphic>
          <a:graphicData uri="http://schemas.openxmlformats.org/presentationml/2006/ole">
            <p:oleObj spid="_x0000_s64694" name="Рисунок" r:id="rId25" imgW="2407920" imgH="350520" progId="Word.Picture.8">
              <p:embed/>
            </p:oleObj>
          </a:graphicData>
        </a:graphic>
      </p:graphicFrame>
      <p:graphicFrame>
        <p:nvGraphicFramePr>
          <p:cNvPr id="104" name="Object 67"/>
          <p:cNvGraphicFramePr>
            <a:graphicFrameLocks noChangeAspect="1"/>
          </p:cNvGraphicFramePr>
          <p:nvPr/>
        </p:nvGraphicFramePr>
        <p:xfrm>
          <a:off x="4572000" y="5762625"/>
          <a:ext cx="4040188" cy="592138"/>
        </p:xfrm>
        <a:graphic>
          <a:graphicData uri="http://schemas.openxmlformats.org/presentationml/2006/ole">
            <p:oleObj spid="_x0000_s64695" name="Рисунок" r:id="rId26" imgW="2407920" imgH="350520" progId="Word.Picture.8">
              <p:embed/>
            </p:oleObj>
          </a:graphicData>
        </a:graphic>
      </p:graphicFrame>
      <p:graphicFrame>
        <p:nvGraphicFramePr>
          <p:cNvPr id="105" name="Object 68"/>
          <p:cNvGraphicFramePr>
            <a:graphicFrameLocks noChangeAspect="1"/>
          </p:cNvGraphicFramePr>
          <p:nvPr/>
        </p:nvGraphicFramePr>
        <p:xfrm>
          <a:off x="4572000" y="5762625"/>
          <a:ext cx="4040188" cy="592138"/>
        </p:xfrm>
        <a:graphic>
          <a:graphicData uri="http://schemas.openxmlformats.org/presentationml/2006/ole">
            <p:oleObj spid="_x0000_s64696" name="Рисунок" r:id="rId27" imgW="2407920" imgH="350520" progId="Word.Picture.8">
              <p:embed/>
            </p:oleObj>
          </a:graphicData>
        </a:graphic>
      </p:graphicFrame>
      <p:sp>
        <p:nvSpPr>
          <p:cNvPr id="106" name="Freeform 69"/>
          <p:cNvSpPr>
            <a:spLocks/>
          </p:cNvSpPr>
          <p:nvPr/>
        </p:nvSpPr>
        <p:spPr bwMode="auto">
          <a:xfrm>
            <a:off x="3429000" y="3429000"/>
            <a:ext cx="1143000" cy="1295400"/>
          </a:xfrm>
          <a:custGeom>
            <a:avLst/>
            <a:gdLst>
              <a:gd name="T0" fmla="*/ 720 w 720"/>
              <a:gd name="T1" fmla="*/ 816 h 816"/>
              <a:gd name="T2" fmla="*/ 528 w 720"/>
              <a:gd name="T3" fmla="*/ 288 h 816"/>
              <a:gd name="T4" fmla="*/ 0 w 720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816">
                <a:moveTo>
                  <a:pt x="720" y="816"/>
                </a:moveTo>
                <a:cubicBezTo>
                  <a:pt x="684" y="620"/>
                  <a:pt x="648" y="424"/>
                  <a:pt x="528" y="288"/>
                </a:cubicBezTo>
                <a:cubicBezTo>
                  <a:pt x="408" y="152"/>
                  <a:pt x="88" y="48"/>
                  <a:pt x="0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26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20" name="Rectangle 2050"/>
          <p:cNvSpPr txBox="1">
            <a:spLocks noChangeArrowheads="1"/>
          </p:cNvSpPr>
          <p:nvPr/>
        </p:nvSpPr>
        <p:spPr bwMode="auto">
          <a:xfrm>
            <a:off x="417938" y="1119749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>
                <a:cs typeface="Times New Roman" panose="02020603050405020304" pitchFamily="18" charset="0"/>
              </a:rPr>
              <a:t>5. Выполнение операций – итератор…</a:t>
            </a:r>
            <a:endParaRPr lang="ru-RU" altLang="ru-RU" sz="2800" b="1" kern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488" y="1700808"/>
            <a:ext cx="914501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þ"/>
            </a:pPr>
            <a:r>
              <a:rPr lang="ru-RU" sz="2800" dirty="0" smtClean="0"/>
              <a:t>Инициализация </a:t>
            </a:r>
            <a:r>
              <a:rPr lang="en-US" sz="2800" dirty="0" smtClean="0"/>
              <a:t>(Reset) – </a:t>
            </a:r>
            <a:r>
              <a:rPr lang="ru-RU" sz="2800" dirty="0" smtClean="0"/>
              <a:t>переход к крайнему левому узлу</a:t>
            </a:r>
          </a:p>
          <a:p>
            <a:pPr marL="381000" indent="-19050">
              <a:lnSpc>
                <a:spcPct val="90000"/>
              </a:lnSpc>
              <a:spcBef>
                <a:spcPct val="15000"/>
              </a:spcBef>
            </a:pPr>
            <a:r>
              <a:rPr lang="ru-RU" sz="2400" dirty="0" err="1" smtClean="0">
                <a:latin typeface="Courier New Cyr" pitchFamily="49" charset="-52"/>
              </a:rPr>
              <a:t>PTTreeNode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 = </a:t>
            </a:r>
            <a:r>
              <a:rPr lang="ru-RU" sz="2400" dirty="0" err="1" smtClean="0">
                <a:latin typeface="Courier New Cyr" pitchFamily="49" charset="-52"/>
              </a:rPr>
              <a:t>pCurrent</a:t>
            </a:r>
            <a:r>
              <a:rPr lang="ru-RU" sz="2400" dirty="0" smtClean="0">
                <a:latin typeface="Courier New Cyr" pitchFamily="49" charset="-52"/>
              </a:rPr>
              <a:t> = </a:t>
            </a:r>
            <a:r>
              <a:rPr lang="ru-RU" sz="2400" dirty="0" err="1" smtClean="0">
                <a:latin typeface="Courier New Cyr" pitchFamily="49" charset="-52"/>
              </a:rPr>
              <a:t>pRoot</a:t>
            </a:r>
            <a:r>
              <a:rPr lang="ru-RU" sz="2400" dirty="0" smtClean="0">
                <a:latin typeface="Courier New Cyr" pitchFamily="49" charset="-52"/>
              </a:rPr>
              <a:t>;</a:t>
            </a:r>
          </a:p>
          <a:p>
            <a:pPr marL="381000" indent="-19050">
              <a:lnSpc>
                <a:spcPct val="90000"/>
              </a:lnSpc>
              <a:spcBef>
                <a:spcPct val="15000"/>
              </a:spcBef>
            </a:pPr>
            <a:r>
              <a:rPr lang="ru-RU" sz="2400" dirty="0" err="1" smtClean="0">
                <a:latin typeface="Courier New Cyr" pitchFamily="49" charset="-52"/>
              </a:rPr>
              <a:t>CurrPos</a:t>
            </a:r>
            <a:r>
              <a:rPr lang="ru-RU" sz="2400" dirty="0" smtClean="0">
                <a:latin typeface="Courier New Cyr" pitchFamily="49" charset="-52"/>
              </a:rPr>
              <a:t> = 0;</a:t>
            </a:r>
          </a:p>
          <a:p>
            <a:pPr marL="381000" indent="-19050">
              <a:lnSpc>
                <a:spcPct val="90000"/>
              </a:lnSpc>
              <a:spcBef>
                <a:spcPct val="15000"/>
              </a:spcBef>
            </a:pPr>
            <a:r>
              <a:rPr lang="ru-RU" sz="2400" dirty="0" err="1" smtClean="0">
                <a:latin typeface="Courier New Cyr" pitchFamily="49" charset="-52"/>
              </a:rPr>
              <a:t>while</a:t>
            </a:r>
            <a:r>
              <a:rPr lang="ru-RU" sz="2400" dirty="0" smtClean="0">
                <a:latin typeface="Courier New Cyr" pitchFamily="49" charset="-52"/>
              </a:rPr>
              <a:t> ( </a:t>
            </a:r>
            <a:r>
              <a:rPr lang="ru-RU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 != NULL ) { </a:t>
            </a:r>
          </a:p>
          <a:p>
            <a:pPr marL="381000" indent="-19050">
              <a:lnSpc>
                <a:spcPct val="9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  </a:t>
            </a:r>
            <a:r>
              <a:rPr lang="ru-RU" sz="2400" dirty="0" err="1" smtClean="0">
                <a:latin typeface="Courier New Cyr" pitchFamily="49" charset="-52"/>
              </a:rPr>
              <a:t>St.push</a:t>
            </a:r>
            <a:r>
              <a:rPr lang="ru-RU" sz="2400" dirty="0" smtClean="0">
                <a:latin typeface="Courier New Cyr" pitchFamily="49" charset="-52"/>
              </a:rPr>
              <a:t>(</a:t>
            </a:r>
            <a:r>
              <a:rPr lang="ru-RU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); </a:t>
            </a:r>
          </a:p>
          <a:p>
            <a:pPr marL="381000" indent="-19050">
              <a:lnSpc>
                <a:spcPct val="9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  </a:t>
            </a:r>
            <a:r>
              <a:rPr lang="ru-RU" sz="2400" dirty="0" err="1" smtClean="0">
                <a:latin typeface="Courier New Cyr" pitchFamily="49" charset="-52"/>
              </a:rPr>
              <a:t>pCurrent</a:t>
            </a:r>
            <a:r>
              <a:rPr lang="ru-RU" sz="2400" dirty="0" smtClean="0">
                <a:latin typeface="Courier New Cyr" pitchFamily="49" charset="-52"/>
              </a:rPr>
              <a:t> = </a:t>
            </a:r>
            <a:r>
              <a:rPr lang="ru-RU" sz="2400" dirty="0" err="1" smtClean="0">
                <a:latin typeface="Courier New Cyr" pitchFamily="49" charset="-52"/>
              </a:rPr>
              <a:t>pNode</a:t>
            </a:r>
            <a:r>
              <a:rPr lang="ru-RU" sz="2400" dirty="0" smtClean="0">
                <a:latin typeface="Courier New Cyr" pitchFamily="49" charset="-52"/>
              </a:rPr>
              <a:t>;</a:t>
            </a:r>
          </a:p>
          <a:p>
            <a:pPr marL="381000" indent="-19050">
              <a:lnSpc>
                <a:spcPct val="9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  </a:t>
            </a:r>
            <a:r>
              <a:rPr lang="ru-RU" sz="2400" dirty="0" err="1" smtClean="0">
                <a:latin typeface="Courier New Cyr" pitchFamily="49" charset="-52"/>
              </a:rPr>
              <a:t>pNode=pNode</a:t>
            </a:r>
            <a:r>
              <a:rPr lang="ru-RU" sz="2400" dirty="0" smtClean="0">
                <a:latin typeface="Courier New Cyr" pitchFamily="49" charset="-52"/>
              </a:rPr>
              <a:t>-&gt;</a:t>
            </a:r>
            <a:r>
              <a:rPr lang="ru-RU" sz="2400" dirty="0" err="1" smtClean="0">
                <a:latin typeface="Courier New Cyr" pitchFamily="49" charset="-52"/>
              </a:rPr>
              <a:t>GetLeft</a:t>
            </a:r>
            <a:r>
              <a:rPr lang="ru-RU" sz="2400" dirty="0" smtClean="0">
                <a:latin typeface="Courier New Cyr" pitchFamily="49" charset="-52"/>
              </a:rPr>
              <a:t>();</a:t>
            </a:r>
          </a:p>
          <a:p>
            <a:pPr marL="381000" indent="-19050">
              <a:lnSpc>
                <a:spcPct val="90000"/>
              </a:lnSpc>
              <a:spcBef>
                <a:spcPct val="15000"/>
              </a:spcBef>
            </a:pPr>
            <a:r>
              <a:rPr lang="ru-RU" sz="2400" dirty="0" smtClean="0">
                <a:latin typeface="Courier New Cyr" pitchFamily="49" charset="-52"/>
              </a:rPr>
              <a:t>}</a:t>
            </a:r>
          </a:p>
          <a:p>
            <a:pPr marL="381000" indent="-381000">
              <a:lnSpc>
                <a:spcPct val="90000"/>
              </a:lnSpc>
              <a:spcBef>
                <a:spcPct val="15000"/>
              </a:spcBef>
            </a:pPr>
            <a:endParaRPr lang="ru-RU" sz="2400" dirty="0">
              <a:latin typeface="Courier New Cyr" pitchFamily="49" charset="-5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27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3116" y="1119749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>
                <a:cs typeface="Times New Roman" panose="02020603050405020304" pitchFamily="18" charset="0"/>
              </a:rPr>
              <a:t>5. Выполнение операций – итератор…</a:t>
            </a:r>
            <a:endParaRPr lang="ru-RU" altLang="ru-RU" sz="2800" b="1" kern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512" y="1789451"/>
            <a:ext cx="8424936" cy="17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800" dirty="0" smtClean="0"/>
              <a:t> Проверка завершения </a:t>
            </a:r>
            <a:r>
              <a:rPr lang="en-US" sz="2800" dirty="0" smtClean="0"/>
              <a:t>(</a:t>
            </a:r>
            <a:r>
              <a:rPr lang="en-US" sz="2800" dirty="0" err="1" smtClean="0"/>
              <a:t>IsTabEnded</a:t>
            </a:r>
            <a:r>
              <a:rPr lang="en-US" sz="2800" dirty="0" smtClean="0"/>
              <a:t>) – </a:t>
            </a:r>
            <a:r>
              <a:rPr lang="ru-RU" sz="2800" dirty="0" smtClean="0"/>
              <a:t>оценка   номера текущего узла</a:t>
            </a:r>
          </a:p>
          <a:p>
            <a:pPr marL="381000" indent="-381000">
              <a:lnSpc>
                <a:spcPct val="90000"/>
              </a:lnSpc>
              <a:spcBef>
                <a:spcPct val="15000"/>
              </a:spcBef>
            </a:pPr>
            <a:endParaRPr lang="ru-RU" sz="2800" dirty="0" smtClean="0">
              <a:latin typeface="Courier New Cyr" pitchFamily="49" charset="-52"/>
            </a:endParaRPr>
          </a:p>
          <a:p>
            <a:pPr marL="381000" indent="-381000">
              <a:lnSpc>
                <a:spcPct val="90000"/>
              </a:lnSpc>
              <a:spcBef>
                <a:spcPct val="15000"/>
              </a:spcBef>
            </a:pPr>
            <a:r>
              <a:rPr lang="ru-RU" sz="2800" dirty="0" err="1" smtClean="0">
                <a:latin typeface="Courier New Cyr" pitchFamily="49" charset="-52"/>
              </a:rPr>
              <a:t>return</a:t>
            </a:r>
            <a:r>
              <a:rPr lang="ru-RU" sz="2800" dirty="0" smtClean="0">
                <a:latin typeface="Courier New Cyr" pitchFamily="49" charset="-52"/>
              </a:rPr>
              <a:t> </a:t>
            </a:r>
            <a:r>
              <a:rPr lang="ru-RU" sz="2800" dirty="0" err="1" smtClean="0">
                <a:latin typeface="Courier New Cyr" pitchFamily="49" charset="-52"/>
              </a:rPr>
              <a:t>CurrPos</a:t>
            </a:r>
            <a:r>
              <a:rPr lang="ru-RU" sz="2800" dirty="0" smtClean="0">
                <a:latin typeface="Courier New Cyr" pitchFamily="49" charset="-52"/>
              </a:rPr>
              <a:t> &gt;= </a:t>
            </a:r>
            <a:r>
              <a:rPr lang="ru-RU" sz="2800" dirty="0" err="1" smtClean="0">
                <a:latin typeface="Courier New Cyr" pitchFamily="49" charset="-52"/>
              </a:rPr>
              <a:t>DataCount</a:t>
            </a:r>
            <a:r>
              <a:rPr lang="ru-RU" sz="2800" dirty="0" smtClean="0">
                <a:latin typeface="Courier New Cyr" pitchFamily="49" charset="-52"/>
              </a:rPr>
              <a:t>;</a:t>
            </a:r>
            <a:endParaRPr lang="ru-RU" sz="2800" dirty="0">
              <a:latin typeface="Courier New Cyr" pitchFamily="49" charset="-5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28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633962" y="1191757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>
                <a:cs typeface="Times New Roman" panose="02020603050405020304" pitchFamily="18" charset="0"/>
              </a:rPr>
              <a:t>5. Выполнение операций – итератор…</a:t>
            </a:r>
            <a:endParaRPr lang="ru-RU" altLang="ru-RU" sz="2800" b="1" kern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512" y="1700808"/>
            <a:ext cx="8424936" cy="309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en-US" sz="2800" dirty="0" smtClean="0"/>
              <a:t> </a:t>
            </a:r>
            <a:r>
              <a:rPr lang="ru-RU" sz="2800" dirty="0" smtClean="0"/>
              <a:t>Переход к следующему узлу </a:t>
            </a:r>
            <a:r>
              <a:rPr lang="en-US" sz="2800" dirty="0" smtClean="0"/>
              <a:t>(</a:t>
            </a:r>
            <a:r>
              <a:rPr lang="en-US" sz="2800" dirty="0" err="1" smtClean="0"/>
              <a:t>GoNext</a:t>
            </a:r>
            <a:r>
              <a:rPr lang="en-US" sz="2800" dirty="0" smtClean="0"/>
              <a:t>) </a:t>
            </a:r>
            <a:r>
              <a:rPr lang="ru-RU" sz="2800" dirty="0" smtClean="0"/>
              <a:t>от узла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r>
              <a:rPr lang="en-US" sz="2800" dirty="0" err="1" smtClean="0"/>
              <a:t>pCurrent</a:t>
            </a:r>
            <a:r>
              <a:rPr lang="ru-RU" sz="2800" dirty="0" smtClean="0"/>
              <a:t> </a:t>
            </a:r>
            <a:r>
              <a:rPr lang="en-US" sz="2800" dirty="0" smtClean="0"/>
              <a:t> (</a:t>
            </a:r>
            <a:r>
              <a:rPr lang="ru-RU" sz="2800" dirty="0" smtClean="0"/>
              <a:t>располагается на вершине стека)</a:t>
            </a:r>
            <a:endParaRPr lang="en-US" sz="2800" dirty="0" smtClean="0"/>
          </a:p>
          <a:p>
            <a:pPr marL="381000" lvl="1" indent="-190500">
              <a:lnSpc>
                <a:spcPct val="110000"/>
              </a:lnSpc>
              <a:spcBef>
                <a:spcPct val="15000"/>
              </a:spcBef>
              <a:buFontTx/>
              <a:buChar char="•"/>
            </a:pPr>
            <a:r>
              <a:rPr lang="ru-RU" sz="2800" dirty="0" smtClean="0"/>
              <a:t>Переход к правому потомку</a:t>
            </a:r>
          </a:p>
          <a:p>
            <a:pPr marL="381000" lvl="1" indent="-190500">
              <a:lnSpc>
                <a:spcPct val="110000"/>
              </a:lnSpc>
              <a:spcBef>
                <a:spcPct val="15000"/>
              </a:spcBef>
              <a:buFontTx/>
              <a:buChar char="•"/>
            </a:pPr>
            <a:r>
              <a:rPr lang="ru-RU" sz="2800" dirty="0" smtClean="0"/>
              <a:t>Если правый потомок имеется, то переход к крайней левой вершине</a:t>
            </a:r>
          </a:p>
          <a:p>
            <a:pPr marL="381000" lvl="1" indent="-190500">
              <a:lnSpc>
                <a:spcPct val="110000"/>
              </a:lnSpc>
              <a:spcBef>
                <a:spcPct val="15000"/>
              </a:spcBef>
              <a:buFontTx/>
              <a:buChar char="•"/>
            </a:pPr>
            <a:r>
              <a:rPr lang="ru-RU" sz="2800" dirty="0" smtClean="0"/>
              <a:t>Если правого потомка нет, выборка узла из стека</a:t>
            </a:r>
            <a:endParaRPr lang="ru-RU" sz="2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29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3116" y="1119749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>
                <a:cs typeface="Times New Roman" panose="02020603050405020304" pitchFamily="18" charset="0"/>
              </a:rPr>
              <a:t>5. Выполнение операций – итератор…</a:t>
            </a:r>
            <a:endParaRPr lang="ru-RU" altLang="ru-RU" sz="2800" b="1" kern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480" y="1556792"/>
            <a:ext cx="9217024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en-US" dirty="0"/>
              <a:t> </a:t>
            </a:r>
            <a:r>
              <a:rPr lang="ru-RU" sz="2400" dirty="0"/>
              <a:t>Переход к следующему узлу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chemeClr val="tx1"/>
                </a:solidFill>
              </a:rPr>
              <a:t>GoNext</a:t>
            </a:r>
            <a:r>
              <a:rPr lang="en-US" sz="2400" dirty="0"/>
              <a:t>)</a:t>
            </a:r>
            <a:endParaRPr lang="ru-RU" sz="2400" dirty="0"/>
          </a:p>
          <a:p>
            <a:pPr indent="266700">
              <a:spcBef>
                <a:spcPct val="60000"/>
              </a:spcBef>
            </a:pP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if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(!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IsTabEnded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() &amp;&amp; (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pCurrent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!= NULL)) {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pNode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=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pCurrent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=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pCurrent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-&gt;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GetRight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();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St.pop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(); </a:t>
            </a:r>
            <a:r>
              <a:rPr lang="en-US" dirty="0">
                <a:solidFill>
                  <a:schemeClr val="tx1"/>
                </a:solidFill>
                <a:latin typeface="Courier New Cyr" pitchFamily="49" charset="-52"/>
              </a:rPr>
              <a:t>// 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исключение из стека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while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(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pNode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!= NULL ) { 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  // переход к крайней левой вершине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 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St.push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pNode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); </a:t>
            </a:r>
            <a:r>
              <a:rPr lang="en-US" dirty="0">
                <a:solidFill>
                  <a:schemeClr val="tx1"/>
                </a:solidFill>
                <a:latin typeface="Courier New Cyr" pitchFamily="49" charset="-52"/>
              </a:rPr>
              <a:t>// 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добавить в стек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 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pCurrent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=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pNode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; 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 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pNode=pNode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-&gt;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GetLeft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();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}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if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( (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pCurrent==NULL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) &amp;&amp; !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St.empty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() )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 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pCurrent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=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St.top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();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urier New Cyr" pitchFamily="49" charset="-52"/>
              </a:rPr>
              <a:t>CurrPos++</a:t>
            </a: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;</a:t>
            </a:r>
          </a:p>
          <a:p>
            <a:pPr indent="266700"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}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  <p:pic>
        <p:nvPicPr>
          <p:cNvPr id="1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128" y="1500657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56</a:t>
            </a:r>
            <a:endParaRPr lang="ru-RU" sz="1200" dirty="0">
              <a:latin typeface="+mn-lt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4747" y="1066085"/>
            <a:ext cx="874869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доступа по имени</a:t>
            </a:r>
          </a:p>
          <a:p>
            <a:pPr marL="190500" lvl="1" indent="0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Представление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с использованием деревьев поиска</a:t>
            </a: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подхода</a:t>
            </a: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деревьев поиска</a:t>
            </a: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хранения</a:t>
            </a: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(схема наследования, алгоритмы обхода)</a:t>
            </a: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операций (поиск, вставка, удаление, итератор)</a:t>
            </a: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</a:t>
            </a:r>
          </a:p>
          <a:p>
            <a:pPr marL="190500" lvl="1" indent="0">
              <a:spcBef>
                <a:spcPts val="0"/>
              </a:spcBef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Сбалансированные деревья поиска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сбалансированного дерева</a:t>
            </a:r>
          </a:p>
          <a:p>
            <a:pPr marL="666750" lvl="2" indent="-285750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Балансировка дерева при вставке новых узлов</a:t>
            </a:r>
          </a:p>
          <a:p>
            <a:pPr marL="190500" lvl="1" indent="0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30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0472" y="1191757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6. Оценка эффективности…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512" y="1772816"/>
            <a:ext cx="8424936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•</a:t>
            </a:r>
            <a:r>
              <a:rPr lang="ru-RU" sz="2400" dirty="0" smtClean="0"/>
              <a:t> </a:t>
            </a:r>
            <a:r>
              <a:rPr lang="en-US" sz="2600" dirty="0" err="1" smtClean="0"/>
              <a:t>T</a:t>
            </a:r>
            <a:r>
              <a:rPr lang="en-US" sz="2600" baseline="-25000" dirty="0" err="1" smtClean="0"/>
              <a:t>min</a:t>
            </a:r>
            <a:r>
              <a:rPr lang="en-US" sz="2600" baseline="-25000" dirty="0" smtClean="0"/>
              <a:t> </a:t>
            </a:r>
            <a:r>
              <a:rPr lang="ru-RU" sz="2600" dirty="0" smtClean="0"/>
              <a:t>= 1</a:t>
            </a:r>
            <a:endParaRPr lang="en-US" sz="2600" baseline="-25000" dirty="0" smtClean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 smtClean="0"/>
              <a:t> </a:t>
            </a:r>
            <a:r>
              <a:rPr lang="en-US" sz="2600" dirty="0" smtClean="0">
                <a:cs typeface="Times New Roman" pitchFamily="18" charset="0"/>
              </a:rPr>
              <a:t>•</a:t>
            </a:r>
            <a:r>
              <a:rPr lang="ru-RU" sz="2600" dirty="0" smtClean="0"/>
              <a:t> </a:t>
            </a:r>
            <a:r>
              <a:rPr lang="en-US" sz="2600" dirty="0" err="1" smtClean="0"/>
              <a:t>T</a:t>
            </a:r>
            <a:r>
              <a:rPr lang="en-US" sz="2600" baseline="-25000" dirty="0" err="1" smtClean="0"/>
              <a:t>max</a:t>
            </a:r>
            <a:r>
              <a:rPr lang="en-US" sz="2600" baseline="-25000" dirty="0" smtClean="0"/>
              <a:t> </a:t>
            </a:r>
            <a:r>
              <a:rPr lang="ru-RU" sz="2600" dirty="0" smtClean="0"/>
              <a:t>=  </a:t>
            </a:r>
            <a:r>
              <a:rPr lang="en-US" sz="2600" dirty="0" smtClean="0"/>
              <a:t>log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N  (</a:t>
            </a:r>
            <a:r>
              <a:rPr lang="ru-RU" sz="2600" dirty="0" smtClean="0"/>
              <a:t>при сбалансированном дереве)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 smtClean="0"/>
              <a:t> </a:t>
            </a:r>
            <a:r>
              <a:rPr lang="en-US" sz="2600" dirty="0" smtClean="0">
                <a:cs typeface="Times New Roman" pitchFamily="18" charset="0"/>
              </a:rPr>
              <a:t>•</a:t>
            </a:r>
            <a:r>
              <a:rPr lang="ru-RU" sz="2600" dirty="0" smtClean="0"/>
              <a:t> </a:t>
            </a:r>
            <a:r>
              <a:rPr lang="en-US" sz="2600" dirty="0" err="1" smtClean="0"/>
              <a:t>T</a:t>
            </a:r>
            <a:r>
              <a:rPr lang="en-US" sz="2600" baseline="-25000" dirty="0" err="1" smtClean="0"/>
              <a:t>max</a:t>
            </a:r>
            <a:r>
              <a:rPr lang="en-US" sz="2600" baseline="-25000" dirty="0" smtClean="0"/>
              <a:t> </a:t>
            </a:r>
            <a:r>
              <a:rPr lang="ru-RU" sz="2600" dirty="0" smtClean="0"/>
              <a:t>=  </a:t>
            </a:r>
            <a:r>
              <a:rPr lang="en-US" sz="2600" dirty="0" smtClean="0"/>
              <a:t>N </a:t>
            </a:r>
            <a:r>
              <a:rPr lang="ru-RU" sz="2600" dirty="0" smtClean="0"/>
              <a:t>       </a:t>
            </a:r>
            <a:r>
              <a:rPr lang="en-US" sz="2600" dirty="0" smtClean="0"/>
              <a:t> (</a:t>
            </a:r>
            <a:r>
              <a:rPr lang="ru-RU" sz="2600" dirty="0" smtClean="0"/>
              <a:t>при вырожденном дереве)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 smtClean="0"/>
              <a:t> </a:t>
            </a:r>
            <a:r>
              <a:rPr lang="en-US" sz="2600" dirty="0" smtClean="0">
                <a:cs typeface="Times New Roman" pitchFamily="18" charset="0"/>
              </a:rPr>
              <a:t>•</a:t>
            </a:r>
            <a:r>
              <a:rPr lang="ru-RU" sz="2600" dirty="0" smtClean="0"/>
              <a:t> </a:t>
            </a:r>
            <a:r>
              <a:rPr lang="en-US" sz="2600" dirty="0" smtClean="0"/>
              <a:t>T</a:t>
            </a:r>
            <a:r>
              <a:rPr lang="ru-RU" sz="2600" baseline="-25000" dirty="0" smtClean="0"/>
              <a:t>ср   </a:t>
            </a:r>
            <a:r>
              <a:rPr lang="en-US" sz="2600" baseline="-25000" dirty="0" smtClean="0"/>
              <a:t> </a:t>
            </a:r>
            <a:r>
              <a:rPr lang="ru-RU" sz="2600" dirty="0" smtClean="0"/>
              <a:t>=  </a:t>
            </a:r>
            <a:r>
              <a:rPr lang="en-US" sz="2600" dirty="0" smtClean="0"/>
              <a:t>?</a:t>
            </a:r>
            <a:endParaRPr lang="ru-RU" sz="26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31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9140" y="1119749"/>
            <a:ext cx="777422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>
                <a:cs typeface="Times New Roman" panose="02020603050405020304" pitchFamily="18" charset="0"/>
              </a:rPr>
              <a:t>6. Оценка эффективности…</a:t>
            </a:r>
            <a:endParaRPr lang="ru-RU" altLang="ru-RU" sz="2800" b="1" kern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0180628"/>
              </p:ext>
            </p:extLst>
          </p:nvPr>
        </p:nvGraphicFramePr>
        <p:xfrm>
          <a:off x="736431" y="1628800"/>
          <a:ext cx="8753073" cy="4582654"/>
        </p:xfrm>
        <a:graphic>
          <a:graphicData uri="http://schemas.openxmlformats.org/presentationml/2006/ole">
            <p:oleObj spid="_x0000_s97290" name="Формула" r:id="rId3" imgW="3708400" imgH="1943100" progId="Equation.3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32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6496" y="1124744"/>
            <a:ext cx="741802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6. Оценка эффективности…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7381573"/>
              </p:ext>
            </p:extLst>
          </p:nvPr>
        </p:nvGraphicFramePr>
        <p:xfrm>
          <a:off x="488504" y="1751634"/>
          <a:ext cx="9115676" cy="3621582"/>
        </p:xfrm>
        <a:graphic>
          <a:graphicData uri="http://schemas.openxmlformats.org/presentationml/2006/ole">
            <p:oleObj spid="_x0000_s98315" r:id="rId3" imgW="3479800" imgH="1384300" progId="Equation.3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33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6496" y="1119749"/>
            <a:ext cx="936224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6. Оценка эффективности…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493617"/>
              </p:ext>
            </p:extLst>
          </p:nvPr>
        </p:nvGraphicFramePr>
        <p:xfrm>
          <a:off x="307076" y="1741643"/>
          <a:ext cx="9254436" cy="4079153"/>
        </p:xfrm>
        <a:graphic>
          <a:graphicData uri="http://schemas.openxmlformats.org/presentationml/2006/ole">
            <p:oleObj spid="_x0000_s99338" name="Формула" r:id="rId3" imgW="4089400" imgH="1803400" progId="Equation.3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34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6496" y="1119749"/>
            <a:ext cx="936224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6. Оценка эффективности…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3847085"/>
              </p:ext>
            </p:extLst>
          </p:nvPr>
        </p:nvGraphicFramePr>
        <p:xfrm>
          <a:off x="481315" y="1741644"/>
          <a:ext cx="9227685" cy="3775588"/>
        </p:xfrm>
        <a:graphic>
          <a:graphicData uri="http://schemas.openxmlformats.org/presentationml/2006/ole">
            <p:oleObj spid="_x0000_s100362" name="Формула" r:id="rId3" imgW="3098800" imgH="1270000" progId="Equation.3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35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6496" y="1119749"/>
            <a:ext cx="936224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6. Оценка эффективности…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7569277"/>
              </p:ext>
            </p:extLst>
          </p:nvPr>
        </p:nvGraphicFramePr>
        <p:xfrm>
          <a:off x="416496" y="1628800"/>
          <a:ext cx="9537248" cy="2412697"/>
        </p:xfrm>
        <a:graphic>
          <a:graphicData uri="http://schemas.openxmlformats.org/presentationml/2006/ole">
            <p:oleObj spid="_x0000_s101386" r:id="rId3" imgW="3200400" imgH="8128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4528" y="4221088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 smtClean="0"/>
              <a:t>Экспериментальная оценка сложности</a:t>
            </a:r>
            <a:r>
              <a:rPr lang="ru-RU" sz="2600" dirty="0" smtClean="0"/>
              <a:t>: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</a:t>
            </a:r>
            <a:endParaRPr lang="ru-RU" altLang="ru-RU" sz="2800" b="1" dirty="0">
              <a:latin typeface="+mj-lt"/>
            </a:endParaRPr>
          </a:p>
        </p:txBody>
      </p:sp>
      <p:pic>
        <p:nvPicPr>
          <p:cNvPr id="1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216" y="4221088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36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3116" y="1191757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1. Понятие сбалансированного дерева…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488" y="1700808"/>
            <a:ext cx="8928992" cy="3741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110000"/>
              </a:lnSpc>
              <a:spcBef>
                <a:spcPct val="20000"/>
              </a:spcBef>
            </a:pPr>
            <a:r>
              <a:rPr lang="ru-RU" sz="2600" b="1" u="sng" dirty="0" smtClean="0"/>
              <a:t>Определение 3.8</a:t>
            </a:r>
            <a:r>
              <a:rPr lang="ru-RU" sz="2600" dirty="0" smtClean="0"/>
              <a:t>. Дерево является </a:t>
            </a:r>
            <a:r>
              <a:rPr lang="ru-RU" sz="2600" i="1" dirty="0" smtClean="0"/>
              <a:t>идеально сбалансированным</a:t>
            </a:r>
            <a:r>
              <a:rPr lang="ru-RU" sz="2600" dirty="0" smtClean="0"/>
              <a:t>, если для каждого его узла количество узлов в левом и правом поддеревьях различаются не более, чем на 1</a:t>
            </a:r>
            <a:endParaRPr lang="ru-RU" sz="2600" i="1" dirty="0" smtClean="0"/>
          </a:p>
          <a:p>
            <a:pPr marL="190500" indent="-190500">
              <a:lnSpc>
                <a:spcPct val="110000"/>
              </a:lnSpc>
              <a:spcBef>
                <a:spcPct val="40000"/>
              </a:spcBef>
            </a:pPr>
            <a:r>
              <a:rPr lang="ru-RU" sz="2600" b="1" u="sng" dirty="0" smtClean="0"/>
              <a:t>Определение 3.9</a:t>
            </a:r>
            <a:r>
              <a:rPr lang="ru-RU" sz="2600" dirty="0" smtClean="0"/>
              <a:t>. (Адельсон-Вельский, Ландис) Дерево является </a:t>
            </a:r>
            <a:r>
              <a:rPr lang="ru-RU" sz="2600" i="1" dirty="0" smtClean="0"/>
              <a:t>сбалансированным</a:t>
            </a:r>
            <a:r>
              <a:rPr lang="ru-RU" sz="2600" dirty="0" smtClean="0"/>
              <a:t>, если для каждого его узла высота левого и правого поддеревьев различаются не более, чем на 1 (</a:t>
            </a:r>
            <a:r>
              <a:rPr lang="ru-RU" sz="2600" i="1" dirty="0" err="1" smtClean="0"/>
              <a:t>АВЛ-деревья</a:t>
            </a:r>
            <a:r>
              <a:rPr lang="ru-RU" sz="2600" dirty="0" smtClean="0"/>
              <a:t>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37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3116" y="1119749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1. Понятие сбалансированного дерева…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488" y="1700808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 smtClean="0"/>
              <a:t>Свойства</a:t>
            </a:r>
            <a:r>
              <a:rPr lang="ru-RU" sz="2600" dirty="0" smtClean="0"/>
              <a:t>.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 smtClean="0"/>
              <a:t> Идеально сбалансированные деревья являются сбалансированными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 smtClean="0"/>
              <a:t> Операции обработки сбалансированных деревьев (поиск,</a:t>
            </a:r>
            <a:r>
              <a:rPr lang="en-US" sz="2600" dirty="0" smtClean="0"/>
              <a:t> </a:t>
            </a:r>
            <a:r>
              <a:rPr lang="ru-RU" sz="2600" dirty="0" smtClean="0"/>
              <a:t>вставка, удаление) имеют сложность  </a:t>
            </a:r>
            <a:r>
              <a:rPr lang="en-US" sz="2600" dirty="0" smtClean="0"/>
              <a:t>log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N</a:t>
            </a:r>
          </a:p>
          <a:p>
            <a:pPr marL="190500" indent="-190500">
              <a:lnSpc>
                <a:spcPct val="100000"/>
              </a:lnSpc>
            </a:pPr>
            <a:r>
              <a:rPr lang="ru-RU" sz="2600" b="1" u="sng" dirty="0" smtClean="0"/>
              <a:t>Теорема 3.2</a:t>
            </a:r>
            <a:r>
              <a:rPr lang="ru-RU" sz="2600" dirty="0" smtClean="0"/>
              <a:t>. </a:t>
            </a:r>
            <a:r>
              <a:rPr lang="en-US" sz="2600" dirty="0" smtClean="0"/>
              <a:t>         </a:t>
            </a:r>
            <a:r>
              <a:rPr lang="ru-RU" sz="2600" dirty="0" smtClean="0"/>
              <a:t> </a:t>
            </a:r>
            <a:r>
              <a:rPr lang="en-US" sz="2600" dirty="0" smtClean="0"/>
              <a:t>h</a:t>
            </a:r>
            <a:r>
              <a:rPr lang="ru-RU" sz="2600" baseline="-25000" dirty="0" smtClean="0"/>
              <a:t>АВЛ</a:t>
            </a:r>
            <a:r>
              <a:rPr lang="ru-RU" sz="2600" dirty="0" smtClean="0"/>
              <a:t> </a:t>
            </a:r>
            <a:r>
              <a:rPr lang="en-US" sz="2600" dirty="0" smtClean="0">
                <a:sym typeface="Symbol" pitchFamily="18" charset="2"/>
              </a:rPr>
              <a:t></a:t>
            </a:r>
            <a:r>
              <a:rPr lang="en-US" sz="2600" dirty="0" smtClean="0"/>
              <a:t> </a:t>
            </a:r>
            <a:r>
              <a:rPr lang="ru-RU" sz="2600" dirty="0" smtClean="0"/>
              <a:t>1.45 </a:t>
            </a:r>
            <a:r>
              <a:rPr lang="en-US" sz="2600" dirty="0" smtClean="0"/>
              <a:t>h</a:t>
            </a:r>
            <a:r>
              <a:rPr lang="ru-RU" sz="2600" baseline="-25000" dirty="0" smtClean="0"/>
              <a:t>ИСД</a:t>
            </a:r>
          </a:p>
          <a:p>
            <a:pPr marL="190500" indent="-190500" algn="ctr">
              <a:lnSpc>
                <a:spcPct val="120000"/>
              </a:lnSpc>
              <a:spcBef>
                <a:spcPct val="20000"/>
              </a:spcBef>
            </a:pPr>
            <a:r>
              <a:rPr lang="en-US" sz="2600" dirty="0" smtClean="0"/>
              <a:t>log</a:t>
            </a:r>
            <a:r>
              <a:rPr lang="en-US" sz="2600" baseline="-25000" dirty="0" smtClean="0"/>
              <a:t>2</a:t>
            </a:r>
            <a:r>
              <a:rPr lang="ru-RU" sz="2600" dirty="0" smtClean="0"/>
              <a:t>(</a:t>
            </a:r>
            <a:r>
              <a:rPr lang="en-US" sz="2600" dirty="0" smtClean="0"/>
              <a:t>N</a:t>
            </a:r>
            <a:r>
              <a:rPr lang="ru-RU" sz="2600" dirty="0" smtClean="0"/>
              <a:t>+1</a:t>
            </a:r>
            <a:r>
              <a:rPr lang="en-US" sz="2600" dirty="0" smtClean="0"/>
              <a:t>) </a:t>
            </a:r>
            <a:r>
              <a:rPr lang="en-US" sz="2600" dirty="0" smtClean="0">
                <a:sym typeface="Symbol" pitchFamily="18" charset="2"/>
              </a:rPr>
              <a:t></a:t>
            </a:r>
            <a:r>
              <a:rPr lang="en-US" sz="2600" dirty="0" smtClean="0"/>
              <a:t> h(N) </a:t>
            </a:r>
            <a:r>
              <a:rPr lang="en-US" sz="2600" dirty="0" smtClean="0">
                <a:sym typeface="Symbol" pitchFamily="18" charset="2"/>
              </a:rPr>
              <a:t>1.4404 </a:t>
            </a:r>
            <a:r>
              <a:rPr lang="en-US" sz="2600" dirty="0" smtClean="0"/>
              <a:t>log</a:t>
            </a:r>
            <a:r>
              <a:rPr lang="en-US" sz="2600" baseline="-25000" dirty="0" smtClean="0"/>
              <a:t>2</a:t>
            </a:r>
            <a:r>
              <a:rPr lang="ru-RU" sz="2600" dirty="0" smtClean="0"/>
              <a:t>(</a:t>
            </a:r>
            <a:r>
              <a:rPr lang="en-US" sz="2600" dirty="0" smtClean="0"/>
              <a:t>N</a:t>
            </a:r>
            <a:r>
              <a:rPr lang="ru-RU" sz="2600" dirty="0" smtClean="0"/>
              <a:t>+</a:t>
            </a:r>
            <a:r>
              <a:rPr lang="en-US" sz="2600" dirty="0" smtClean="0"/>
              <a:t>2)-0.328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38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38140" y="1119749"/>
            <a:ext cx="833128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примеры…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43000" y="1819672"/>
            <a:ext cx="29459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Вставка ключа</a:t>
            </a:r>
            <a:r>
              <a:rPr lang="ru-RU" sz="2600" dirty="0"/>
              <a:t> </a:t>
            </a:r>
            <a:r>
              <a:rPr lang="ru-RU" sz="2600" dirty="0" smtClean="0"/>
              <a:t>7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019800" y="1819672"/>
            <a:ext cx="2514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Балансировка ?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25"/>
          <p:cNvGraphicFramePr>
            <a:graphicFrameLocks noChangeAspect="1"/>
          </p:cNvGraphicFramePr>
          <p:nvPr/>
        </p:nvGraphicFramePr>
        <p:xfrm>
          <a:off x="1955800" y="2486025"/>
          <a:ext cx="1435100" cy="1347788"/>
        </p:xfrm>
        <a:graphic>
          <a:graphicData uri="http://schemas.openxmlformats.org/presentationml/2006/ole">
            <p:oleObj spid="_x0000_s103450" name="Рисунок" r:id="rId3" imgW="1097280" imgH="1031240" progId="Word.Picture.8">
              <p:embed/>
            </p:oleObj>
          </a:graphicData>
        </a:graphic>
      </p:graphicFrame>
      <p:graphicFrame>
        <p:nvGraphicFramePr>
          <p:cNvPr id="21" name="Object 26"/>
          <p:cNvGraphicFramePr>
            <a:graphicFrameLocks noChangeAspect="1"/>
          </p:cNvGraphicFramePr>
          <p:nvPr/>
        </p:nvGraphicFramePr>
        <p:xfrm>
          <a:off x="3937000" y="4241800"/>
          <a:ext cx="482600" cy="482600"/>
        </p:xfrm>
        <a:graphic>
          <a:graphicData uri="http://schemas.openxmlformats.org/presentationml/2006/ole">
            <p:oleObj spid="_x0000_s103451" name="Рисунок" r:id="rId4" imgW="352478" imgH="352478" progId="Word.Picture.8">
              <p:embed/>
            </p:oleObj>
          </a:graphicData>
        </a:graphic>
      </p:graphicFrame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1987550" y="2527300"/>
            <a:ext cx="381000" cy="40005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23" name="Object 33"/>
          <p:cNvGraphicFramePr>
            <a:graphicFrameLocks noChangeAspect="1"/>
          </p:cNvGraphicFramePr>
          <p:nvPr/>
        </p:nvGraphicFramePr>
        <p:xfrm>
          <a:off x="5810250" y="2743200"/>
          <a:ext cx="2362200" cy="1362075"/>
        </p:xfrm>
        <a:graphic>
          <a:graphicData uri="http://schemas.openxmlformats.org/presentationml/2006/ole">
            <p:oleObj spid="_x0000_s103452" name="Рисунок" r:id="rId5" imgW="1742440" imgH="1010920" progId="Word.Picture.8">
              <p:embed/>
            </p:oleObj>
          </a:graphicData>
        </a:graphic>
      </p:graphicFrame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3314700" y="3746500"/>
            <a:ext cx="660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2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39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7938" y="1191757"/>
            <a:ext cx="849550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примеры…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43000" y="1819672"/>
            <a:ext cx="27298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Вставка ключа</a:t>
            </a:r>
            <a:r>
              <a:rPr lang="ru-RU" sz="2600" dirty="0"/>
              <a:t> </a:t>
            </a:r>
            <a:r>
              <a:rPr lang="ru-RU" sz="2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19800" y="1819672"/>
            <a:ext cx="2514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Балансировка ?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819400" y="4572000"/>
          <a:ext cx="482600" cy="482600"/>
        </p:xfrm>
        <a:graphic>
          <a:graphicData uri="http://schemas.openxmlformats.org/presentationml/2006/ole">
            <p:oleObj spid="_x0000_s104469" name="Рисунок" r:id="rId3" imgW="352478" imgH="352478" progId="Word.Picture.8">
              <p:embed/>
            </p:oleObj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3657600" y="2743200"/>
          <a:ext cx="2362200" cy="1362075"/>
        </p:xfrm>
        <a:graphic>
          <a:graphicData uri="http://schemas.openxmlformats.org/presentationml/2006/ole">
            <p:oleObj spid="_x0000_s104470" name="Рисунок" r:id="rId4" imgW="1742440" imgH="1010920" progId="Word.Picture.8">
              <p:embed/>
            </p:oleObj>
          </a:graphicData>
        </a:graphic>
      </p:graphicFrame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175000" y="4013200"/>
            <a:ext cx="5461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56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5" y="1095938"/>
            <a:ext cx="9578266" cy="437043"/>
          </a:xfr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характеристика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6" name="Text Box 1034"/>
          <p:cNvSpPr txBox="1">
            <a:spLocks noChangeArrowheads="1"/>
          </p:cNvSpPr>
          <p:nvPr/>
        </p:nvSpPr>
        <p:spPr bwMode="auto">
          <a:xfrm>
            <a:off x="199861" y="1556792"/>
            <a:ext cx="9289643" cy="477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800" dirty="0" smtClean="0"/>
              <a:t>Сложность вставки и удаления в упорядоченных таблицах вызвана использованием непрерывной памяти, что приводит, как следствие, к необходимости </a:t>
            </a:r>
            <a:r>
              <a:rPr lang="ru-RU" sz="2800" dirty="0" err="1" smtClean="0"/>
              <a:t>перепаковок</a:t>
            </a:r>
            <a:r>
              <a:rPr lang="ru-RU" sz="2800" dirty="0" smtClean="0"/>
              <a:t> данных</a:t>
            </a:r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800" dirty="0" smtClean="0"/>
              <a:t>Устранение </a:t>
            </a:r>
            <a:r>
              <a:rPr lang="ru-RU" sz="2800" dirty="0" err="1" smtClean="0"/>
              <a:t>перепаковок</a:t>
            </a:r>
            <a:r>
              <a:rPr lang="ru-RU" sz="2800" dirty="0" smtClean="0"/>
              <a:t> возможно только при использования списковой памяти, но в этом случае теряется возможность прямого доступа к данным</a:t>
            </a:r>
          </a:p>
          <a:p>
            <a:pPr algn="just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Ä"/>
            </a:pPr>
            <a:r>
              <a:rPr lang="ru-RU" dirty="0" smtClean="0"/>
              <a:t>Достижение эффективности двоичного поиска при списковой структуре хранения требует прямого доступа к звену со средней записью таблицы; из этого звена должна существовать возможность доступа (</a:t>
            </a:r>
            <a:r>
              <a:rPr lang="ru-RU" i="1" dirty="0" smtClean="0"/>
              <a:t>указатели</a:t>
            </a:r>
            <a:r>
              <a:rPr lang="ru-RU" dirty="0" smtClean="0"/>
              <a:t>) к средним звеньям левой и правой частей таблицы и т.д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40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89946" y="1191757"/>
            <a:ext cx="791943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примеры…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43000" y="1700808"/>
            <a:ext cx="28738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Вставка ключа</a:t>
            </a:r>
            <a:r>
              <a:rPr lang="ru-RU" sz="2600" dirty="0"/>
              <a:t> </a:t>
            </a:r>
            <a:r>
              <a:rPr lang="ru-RU" sz="2600" dirty="0" smtClean="0"/>
              <a:t>1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19800" y="1700808"/>
            <a:ext cx="2514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Балансировка ?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066800" y="4876800"/>
          <a:ext cx="482600" cy="482600"/>
        </p:xfrm>
        <a:graphic>
          <a:graphicData uri="http://schemas.openxmlformats.org/presentationml/2006/ole">
            <p:oleObj spid="_x0000_s105500" name="Рисунок" r:id="rId3" imgW="352478" imgH="352478" progId="Word.Picture.8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828800" y="2362200"/>
          <a:ext cx="3124200" cy="2178050"/>
        </p:xfrm>
        <a:graphic>
          <a:graphicData uri="http://schemas.openxmlformats.org/presentationml/2006/ole">
            <p:oleObj spid="_x0000_s105501" name="Рисунок" r:id="rId4" imgW="2392680" imgH="1666240" progId="Word.Picture.8">
              <p:embed/>
            </p:oleObj>
          </a:graphicData>
        </a:graphic>
      </p:graphicFrame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1447800" y="4457700"/>
            <a:ext cx="438150" cy="46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705100" y="3219450"/>
            <a:ext cx="381000" cy="40005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5334000" y="2276475"/>
          <a:ext cx="3295650" cy="2295525"/>
        </p:xfrm>
        <a:graphic>
          <a:graphicData uri="http://schemas.openxmlformats.org/presentationml/2006/ole">
            <p:oleObj spid="_x0000_s105502" name="Рисунок" r:id="rId5" imgW="2392680" imgH="166624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41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347132" y="1191757"/>
            <a:ext cx="820626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примеры…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43000" y="1819672"/>
            <a:ext cx="28018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Вставка ключа</a:t>
            </a:r>
            <a:r>
              <a:rPr lang="ru-RU" sz="2600" dirty="0"/>
              <a:t> </a:t>
            </a:r>
            <a:r>
              <a:rPr lang="ru-RU" sz="2600" dirty="0" smtClean="0"/>
              <a:t>3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19800" y="1819672"/>
            <a:ext cx="2514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Балансировка ?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2095500" y="5029200"/>
          <a:ext cx="482600" cy="482600"/>
        </p:xfrm>
        <a:graphic>
          <a:graphicData uri="http://schemas.openxmlformats.org/presentationml/2006/ole">
            <p:oleObj spid="_x0000_s106522" name="Рисунок" r:id="rId3" imgW="352478" imgH="352478" progId="Word.Picture.8">
              <p:embed/>
            </p:oleObj>
          </a:graphicData>
        </a:graphic>
      </p:graphicFrame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2476500" y="4610100"/>
            <a:ext cx="438150" cy="46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1066800" y="2438400"/>
          <a:ext cx="3295650" cy="2295525"/>
        </p:xfrm>
        <a:graphic>
          <a:graphicData uri="http://schemas.openxmlformats.org/presentationml/2006/ole">
            <p:oleObj spid="_x0000_s106523" name="Рисунок" r:id="rId4" imgW="2392680" imgH="1666240" progId="Word.Picture.8">
              <p:embed/>
            </p:oleObj>
          </a:graphicData>
        </a:graphic>
      </p:graphicFrame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2876550" y="2457450"/>
            <a:ext cx="381000" cy="40005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4572000" y="2514600"/>
          <a:ext cx="4038600" cy="2243138"/>
        </p:xfrm>
        <a:graphic>
          <a:graphicData uri="http://schemas.openxmlformats.org/presentationml/2006/ole">
            <p:oleObj spid="_x0000_s106524" name="Рисунок" r:id="rId5" imgW="3027680" imgH="166624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19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42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9140" y="1119749"/>
            <a:ext cx="763020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примеры…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43000" y="1819672"/>
            <a:ext cx="27876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Вставка ключа</a:t>
            </a:r>
            <a:r>
              <a:rPr lang="ru-RU" sz="2600" dirty="0"/>
              <a:t> </a:t>
            </a:r>
            <a:r>
              <a:rPr lang="ru-RU" sz="2600" dirty="0" smtClean="0"/>
              <a:t>6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19800" y="1819672"/>
            <a:ext cx="2514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Балансировка ?</a:t>
            </a:r>
            <a:endParaRPr lang="ru-RU" sz="2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2053"/>
          <p:cNvGraphicFramePr>
            <a:graphicFrameLocks noChangeAspect="1"/>
          </p:cNvGraphicFramePr>
          <p:nvPr/>
        </p:nvGraphicFramePr>
        <p:xfrm>
          <a:off x="3733800" y="4876800"/>
          <a:ext cx="381000" cy="381000"/>
        </p:xfrm>
        <a:graphic>
          <a:graphicData uri="http://schemas.openxmlformats.org/presentationml/2006/ole">
            <p:oleObj spid="_x0000_s107543" name="Рисунок" r:id="rId3" imgW="352478" imgH="352478" progId="Word.Picture.8">
              <p:embed/>
            </p:oleObj>
          </a:graphicData>
        </a:graphic>
      </p:graphicFrame>
      <p:sp>
        <p:nvSpPr>
          <p:cNvPr id="13" name="Line 2055"/>
          <p:cNvSpPr>
            <a:spLocks noChangeShapeType="1"/>
          </p:cNvSpPr>
          <p:nvPr/>
        </p:nvSpPr>
        <p:spPr bwMode="auto">
          <a:xfrm flipH="1">
            <a:off x="4057650" y="4610100"/>
            <a:ext cx="342900" cy="333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4" name="Object 2058"/>
          <p:cNvGraphicFramePr>
            <a:graphicFrameLocks noChangeAspect="1"/>
          </p:cNvGraphicFramePr>
          <p:nvPr/>
        </p:nvGraphicFramePr>
        <p:xfrm>
          <a:off x="1066800" y="2667000"/>
          <a:ext cx="3657600" cy="2032000"/>
        </p:xfrm>
        <a:graphic>
          <a:graphicData uri="http://schemas.openxmlformats.org/presentationml/2006/ole">
            <p:oleObj spid="_x0000_s107544" name="Рисунок" r:id="rId4" imgW="3027680" imgH="1666240" progId="Word.Picture.8">
              <p:embed/>
            </p:oleObj>
          </a:graphicData>
        </a:graphic>
      </p:graphicFrame>
      <p:sp>
        <p:nvSpPr>
          <p:cNvPr id="15" name="Oval 2057"/>
          <p:cNvSpPr>
            <a:spLocks noChangeArrowheads="1"/>
          </p:cNvSpPr>
          <p:nvPr/>
        </p:nvSpPr>
        <p:spPr bwMode="auto">
          <a:xfrm>
            <a:off x="3549650" y="3498850"/>
            <a:ext cx="381000" cy="3810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17" name="Object 2059"/>
          <p:cNvGraphicFramePr>
            <a:graphicFrameLocks noChangeAspect="1"/>
          </p:cNvGraphicFramePr>
          <p:nvPr/>
        </p:nvGraphicFramePr>
        <p:xfrm>
          <a:off x="5276850" y="2590800"/>
          <a:ext cx="3257550" cy="2122488"/>
        </p:xfrm>
        <a:graphic>
          <a:graphicData uri="http://schemas.openxmlformats.org/presentationml/2006/ole">
            <p:oleObj spid="_x0000_s107545" name="Рисунок" r:id="rId5" imgW="2590800" imgH="169672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13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43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3116" y="1052736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общий анализ…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2480" y="1556792"/>
            <a:ext cx="9217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/>
              <a:t> Пусть дано сбалансированное дерево, в котором рассмотрим поддерево с корнем в некотором узле </a:t>
            </a:r>
            <a:r>
              <a:rPr lang="en-US" sz="2400" dirty="0" smtClean="0"/>
              <a:t>r</a:t>
            </a:r>
            <a:r>
              <a:rPr lang="ru-RU" sz="2400" dirty="0" smtClean="0"/>
              <a:t>.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/>
              <a:t> Обозначим через </a:t>
            </a:r>
            <a:r>
              <a:rPr lang="en-US" sz="2400" dirty="0" smtClean="0"/>
              <a:t>L</a:t>
            </a:r>
            <a:r>
              <a:rPr lang="ru-RU" sz="2400" dirty="0" smtClean="0"/>
              <a:t> и </a:t>
            </a:r>
            <a:r>
              <a:rPr lang="en-US" sz="2400" dirty="0" smtClean="0"/>
              <a:t>R</a:t>
            </a:r>
            <a:r>
              <a:rPr lang="ru-RU" sz="2400" dirty="0" smtClean="0"/>
              <a:t> левую и правую части этого поддерева с высотами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</a:t>
            </a:r>
            <a:r>
              <a:rPr lang="ru-RU" sz="2400" dirty="0" smtClean="0"/>
              <a:t> соответственно.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/>
              <a:t> Пусть высота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ru-RU" sz="2400" dirty="0" smtClean="0"/>
              <a:t> после вставки в </a:t>
            </a:r>
            <a:r>
              <a:rPr lang="en-US" sz="2400" dirty="0" smtClean="0"/>
              <a:t>L</a:t>
            </a:r>
            <a:r>
              <a:rPr lang="ru-RU" sz="2400" dirty="0" smtClean="0"/>
              <a:t> нового узла увеличилась на 1.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400" dirty="0" smtClean="0"/>
              <a:t> Возможны три ситуации:</a:t>
            </a:r>
          </a:p>
          <a:p>
            <a:pPr marL="476250" lvl="1" indent="-95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arenR"/>
            </a:pPr>
            <a:r>
              <a:rPr lang="ru-RU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</a:t>
            </a:r>
            <a:r>
              <a:rPr lang="ru-RU" sz="2400" dirty="0" smtClean="0"/>
              <a:t>=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</a:t>
            </a:r>
            <a:r>
              <a:rPr lang="ru-RU" sz="2400" dirty="0" smtClean="0"/>
              <a:t> : после вставки высоты </a:t>
            </a:r>
            <a:r>
              <a:rPr lang="en-US" sz="2400" dirty="0" smtClean="0"/>
              <a:t>L</a:t>
            </a:r>
            <a:r>
              <a:rPr lang="ru-RU" sz="2400" dirty="0" smtClean="0"/>
              <a:t> и </a:t>
            </a:r>
            <a:r>
              <a:rPr lang="en-US" sz="2400" dirty="0" smtClean="0"/>
              <a:t>R</a:t>
            </a:r>
            <a:r>
              <a:rPr lang="ru-RU" sz="2400" dirty="0" smtClean="0"/>
              <a:t> разные, </a:t>
            </a:r>
            <a:br>
              <a:rPr lang="ru-RU" sz="2400" dirty="0" smtClean="0"/>
            </a:br>
            <a:r>
              <a:rPr lang="ru-RU" sz="2400" dirty="0" smtClean="0"/>
              <a:t>                  но условие балансировки не нарушено</a:t>
            </a:r>
          </a:p>
          <a:p>
            <a:pPr marL="476250" lvl="1" indent="-95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arenR"/>
            </a:pPr>
            <a:r>
              <a:rPr lang="ru-RU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&lt;</a:t>
            </a:r>
            <a:r>
              <a:rPr lang="ru-RU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</a:t>
            </a:r>
            <a:r>
              <a:rPr lang="ru-RU" sz="2400" dirty="0" smtClean="0"/>
              <a:t> : после вставки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</a:t>
            </a:r>
            <a:r>
              <a:rPr lang="ru-RU" sz="2400" dirty="0" smtClean="0"/>
              <a:t>=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</a:t>
            </a:r>
            <a:r>
              <a:rPr lang="ru-RU" sz="2400" dirty="0" smtClean="0"/>
              <a:t> и балансировка </a:t>
            </a:r>
            <a:br>
              <a:rPr lang="ru-RU" sz="2400" dirty="0" smtClean="0"/>
            </a:br>
            <a:r>
              <a:rPr lang="ru-RU" sz="2400" dirty="0" smtClean="0"/>
              <a:t>                  поддеревьев улучшается</a:t>
            </a:r>
          </a:p>
          <a:p>
            <a:pPr marL="476250" lvl="1" indent="-95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arenR"/>
            </a:pPr>
            <a:r>
              <a:rPr lang="ru-RU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&gt;</a:t>
            </a:r>
            <a:r>
              <a:rPr lang="ru-RU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</a:t>
            </a:r>
            <a:r>
              <a:rPr lang="ru-RU" sz="2400" dirty="0" smtClean="0"/>
              <a:t> : после вставки условие балансировки</a:t>
            </a:r>
            <a:br>
              <a:rPr lang="ru-RU" sz="2400" dirty="0" smtClean="0"/>
            </a:br>
            <a:r>
              <a:rPr lang="ru-RU" sz="2400" dirty="0" smtClean="0"/>
              <a:t>                  нарушено, необходима балансировка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44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347132" y="1119749"/>
            <a:ext cx="88543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структура хранения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6496" y="1700808"/>
            <a:ext cx="921702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dirty="0" err="1" smtClean="0">
                <a:latin typeface="Courier New Cyr" pitchFamily="49" charset="-52"/>
              </a:rPr>
              <a:t>class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TBalanceNode</a:t>
            </a:r>
            <a:r>
              <a:rPr lang="ru-RU" sz="2400" dirty="0" smtClean="0">
                <a:latin typeface="Courier New Cyr" pitchFamily="49" charset="-52"/>
              </a:rPr>
              <a:t> : </a:t>
            </a:r>
            <a:r>
              <a:rPr lang="ru-RU" sz="2400" dirty="0" err="1" smtClean="0">
                <a:latin typeface="Courier New Cyr" pitchFamily="49" charset="-52"/>
              </a:rPr>
              <a:t>public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TTreeNode</a:t>
            </a:r>
            <a:r>
              <a:rPr lang="ru-RU" sz="2400" dirty="0" smtClean="0">
                <a:latin typeface="Courier New Cyr" pitchFamily="49" charset="-52"/>
              </a:rPr>
              <a:t> {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Courier New Cyr" pitchFamily="49" charset="-52"/>
              </a:rPr>
              <a:t>  </a:t>
            </a:r>
            <a:r>
              <a:rPr lang="ru-RU" sz="2400" dirty="0" err="1" smtClean="0">
                <a:latin typeface="Courier New Cyr" pitchFamily="49" charset="-52"/>
              </a:rPr>
              <a:t>protected</a:t>
            </a:r>
            <a:r>
              <a:rPr lang="ru-RU" sz="2400" dirty="0" smtClean="0">
                <a:latin typeface="Courier New Cyr" pitchFamily="49" charset="-52"/>
              </a:rPr>
              <a:t>: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Courier New Cyr" pitchFamily="49" charset="-52"/>
              </a:rPr>
              <a:t>    </a:t>
            </a:r>
            <a:r>
              <a:rPr lang="ru-RU" sz="2400" dirty="0" err="1" smtClean="0">
                <a:latin typeface="Courier New Cyr" pitchFamily="49" charset="-52"/>
              </a:rPr>
              <a:t>int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Balance</a:t>
            </a:r>
            <a:r>
              <a:rPr lang="ru-RU" sz="2400" dirty="0" smtClean="0">
                <a:latin typeface="Courier New Cyr" pitchFamily="49" charset="-52"/>
              </a:rPr>
              <a:t>; // индекс балансировки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Courier New Cyr" pitchFamily="49" charset="-52"/>
              </a:rPr>
              <a:t>  </a:t>
            </a:r>
            <a:r>
              <a:rPr lang="ru-RU" sz="2400" dirty="0" err="1" smtClean="0">
                <a:latin typeface="Courier New Cyr" pitchFamily="49" charset="-52"/>
              </a:rPr>
              <a:t>public</a:t>
            </a:r>
            <a:r>
              <a:rPr lang="ru-RU" sz="2400" dirty="0" smtClean="0">
                <a:latin typeface="Courier New Cyr" pitchFamily="49" charset="-52"/>
              </a:rPr>
              <a:t>: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Courier New Cyr" pitchFamily="49" charset="-52"/>
              </a:rPr>
              <a:t>    </a:t>
            </a:r>
            <a:r>
              <a:rPr lang="ru-RU" sz="2400" dirty="0" err="1" smtClean="0">
                <a:latin typeface="Courier New Cyr" pitchFamily="49" charset="-52"/>
              </a:rPr>
              <a:t>TBalanceNode</a:t>
            </a:r>
            <a:r>
              <a:rPr lang="ru-RU" sz="2400" dirty="0" smtClean="0">
                <a:latin typeface="Courier New Cyr" pitchFamily="49" charset="-52"/>
              </a:rPr>
              <a:t> ()</a:t>
            </a:r>
            <a:r>
              <a:rPr lang="en-US" sz="2400" dirty="0" smtClean="0">
                <a:latin typeface="Courier New Cyr" pitchFamily="49" charset="-52"/>
              </a:rPr>
              <a:t>;</a:t>
            </a:r>
            <a:endParaRPr lang="ru-RU" sz="2400" dirty="0" smtClean="0">
              <a:latin typeface="Courier New Cyr" pitchFamily="49" charset="-52"/>
            </a:endParaRP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 Cyr" pitchFamily="49" charset="-52"/>
              </a:rPr>
              <a:t>    </a:t>
            </a:r>
            <a:r>
              <a:rPr lang="ru-RU" sz="2400" dirty="0" err="1" smtClean="0">
                <a:latin typeface="Courier New Cyr" pitchFamily="49" charset="-52"/>
              </a:rPr>
              <a:t>int</a:t>
            </a:r>
            <a:r>
              <a:rPr lang="ru-RU" sz="2400" dirty="0" smtClean="0">
                <a:latin typeface="Courier New Cyr" pitchFamily="49" charset="-52"/>
              </a:rPr>
              <a:t>  </a:t>
            </a:r>
            <a:r>
              <a:rPr lang="ru-RU" sz="2400" dirty="0" err="1" smtClean="0">
                <a:latin typeface="Courier New Cyr" pitchFamily="49" charset="-52"/>
              </a:rPr>
              <a:t>GetBalance</a:t>
            </a:r>
            <a:r>
              <a:rPr lang="ru-RU" sz="2400" dirty="0" smtClean="0">
                <a:latin typeface="Courier New Cyr" pitchFamily="49" charset="-52"/>
              </a:rPr>
              <a:t>(</a:t>
            </a:r>
            <a:r>
              <a:rPr lang="ru-RU" sz="2400" dirty="0" err="1" smtClean="0">
                <a:latin typeface="Courier New Cyr" pitchFamily="49" charset="-52"/>
              </a:rPr>
              <a:t>void</a:t>
            </a:r>
            <a:r>
              <a:rPr lang="ru-RU" sz="2400" dirty="0" smtClean="0">
                <a:latin typeface="Courier New Cyr" pitchFamily="49" charset="-52"/>
              </a:rPr>
              <a:t>) </a:t>
            </a:r>
            <a:r>
              <a:rPr lang="ru-RU" sz="2400" dirty="0" err="1" smtClean="0">
                <a:latin typeface="Courier New Cyr" pitchFamily="49" charset="-52"/>
              </a:rPr>
              <a:t>const</a:t>
            </a:r>
            <a:r>
              <a:rPr lang="en-US" sz="2400" dirty="0" smtClean="0">
                <a:latin typeface="Courier New Cyr" pitchFamily="49" charset="-52"/>
              </a:rPr>
              <a:t>;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 Cyr" pitchFamily="49" charset="-52"/>
              </a:rPr>
              <a:t>    </a:t>
            </a:r>
            <a:r>
              <a:rPr lang="ru-RU" sz="2400" dirty="0" err="1" smtClean="0">
                <a:latin typeface="Courier New Cyr" pitchFamily="49" charset="-52"/>
              </a:rPr>
              <a:t>void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SetBalance</a:t>
            </a:r>
            <a:r>
              <a:rPr lang="ru-RU" sz="2400" dirty="0" smtClean="0">
                <a:latin typeface="Courier New Cyr" pitchFamily="49" charset="-52"/>
              </a:rPr>
              <a:t>(</a:t>
            </a:r>
            <a:r>
              <a:rPr lang="ru-RU" sz="2400" dirty="0" err="1" smtClean="0">
                <a:latin typeface="Courier New Cyr" pitchFamily="49" charset="-52"/>
              </a:rPr>
              <a:t>int</a:t>
            </a:r>
            <a:r>
              <a:rPr lang="ru-RU" sz="2400" dirty="0" smtClean="0">
                <a:latin typeface="Courier New Cyr" pitchFamily="49" charset="-52"/>
              </a:rPr>
              <a:t> </a:t>
            </a:r>
            <a:r>
              <a:rPr lang="ru-RU" sz="2400" dirty="0" err="1" smtClean="0">
                <a:latin typeface="Courier New Cyr" pitchFamily="49" charset="-52"/>
              </a:rPr>
              <a:t>bal</a:t>
            </a:r>
            <a:r>
              <a:rPr lang="ru-RU" sz="2400" dirty="0" smtClean="0">
                <a:latin typeface="Courier New Cyr" pitchFamily="49" charset="-52"/>
              </a:rPr>
              <a:t>)</a:t>
            </a:r>
            <a:r>
              <a:rPr lang="en-US" sz="2400" dirty="0" smtClean="0">
                <a:latin typeface="Courier New Cyr" pitchFamily="49" charset="-52"/>
              </a:rPr>
              <a:t>;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 Cyr" pitchFamily="49" charset="-52"/>
              </a:rPr>
              <a:t>}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 Cyr" pitchFamily="49" charset="-52"/>
              </a:rPr>
              <a:t>// </a:t>
            </a:r>
            <a:r>
              <a:rPr lang="ru-RU" sz="2400" dirty="0" err="1" smtClean="0">
                <a:latin typeface="Courier New Cyr" pitchFamily="49" charset="-52"/>
              </a:rPr>
              <a:t>Balance</a:t>
            </a:r>
            <a:r>
              <a:rPr lang="en-US" sz="2400" dirty="0" smtClean="0">
                <a:latin typeface="Courier New Cyr" pitchFamily="49" charset="-52"/>
              </a:rPr>
              <a:t> =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-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 </a:t>
            </a:r>
            <a:r>
              <a:rPr lang="ru-RU" sz="2400" dirty="0" smtClean="0"/>
              <a:t>= </a:t>
            </a:r>
            <a:r>
              <a:rPr lang="en-US" sz="2400" dirty="0" smtClean="0"/>
              <a:t>(-1, 0, +1)</a:t>
            </a:r>
            <a:endParaRPr lang="ru-RU" sz="2400" baseline="-25000" dirty="0" smtClean="0"/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45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203116" y="1052736"/>
            <a:ext cx="957562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алгоритм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2480" y="1484784"/>
            <a:ext cx="9217024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/>
              <a:t> Следовать по пути поиска, пока не окажется, что ключа нет в дереве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/>
              <a:t> Включить новый узел о определить новый показатель сбалансированности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/>
              <a:t> Пройти обратно по пути поиска и проверить показатель сбалансированности у каждого узла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400" dirty="0" smtClean="0"/>
              <a:t>При необходимости балансировки после вставки </a:t>
            </a:r>
            <a:br>
              <a:rPr lang="ru-RU" sz="2400" dirty="0" smtClean="0"/>
            </a:br>
            <a:r>
              <a:rPr lang="ru-RU" sz="2400" dirty="0" smtClean="0"/>
              <a:t>(для примера, в левое поддерево) можно выделить </a:t>
            </a:r>
            <a:br>
              <a:rPr lang="ru-RU" sz="2400" dirty="0" smtClean="0"/>
            </a:br>
            <a:r>
              <a:rPr lang="ru-RU" sz="2400" dirty="0" smtClean="0"/>
              <a:t>две ситуации:</a:t>
            </a:r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/>
              <a:t>   (1) высота левого поддерева левого узла больше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ru-RU" sz="2400" dirty="0" smtClean="0"/>
              <a:t>(т.е. </a:t>
            </a:r>
            <a:r>
              <a:rPr lang="en-US" sz="2400" dirty="0" smtClean="0"/>
              <a:t>Balance</a:t>
            </a:r>
            <a:r>
              <a:rPr lang="ru-RU" sz="2400" dirty="0" smtClean="0"/>
              <a:t> </a:t>
            </a:r>
            <a:r>
              <a:rPr lang="en-US" sz="2400" dirty="0" smtClean="0"/>
              <a:t>=</a:t>
            </a:r>
            <a:r>
              <a:rPr lang="ru-RU" sz="2400" dirty="0" smtClean="0"/>
              <a:t> </a:t>
            </a:r>
            <a:r>
              <a:rPr lang="en-US" sz="2400" dirty="0" smtClean="0"/>
              <a:t>-1)</a:t>
            </a:r>
            <a:endParaRPr lang="ru-RU" sz="2400" dirty="0" smtClean="0"/>
          </a:p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   </a:t>
            </a:r>
            <a:r>
              <a:rPr lang="ru-RU" sz="2400" dirty="0" smtClean="0"/>
              <a:t>(1) высота левого поддерева левого узла меньше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ru-RU" sz="2400" dirty="0" smtClean="0"/>
              <a:t>(т.е. </a:t>
            </a:r>
            <a:r>
              <a:rPr lang="en-US" sz="2400" dirty="0" smtClean="0"/>
              <a:t>Balance</a:t>
            </a:r>
            <a:r>
              <a:rPr lang="ru-RU" sz="2400" dirty="0" smtClean="0"/>
              <a:t> </a:t>
            </a:r>
            <a:r>
              <a:rPr lang="en-US" sz="2400" dirty="0" smtClean="0"/>
              <a:t>=</a:t>
            </a:r>
            <a:r>
              <a:rPr lang="ru-RU" sz="2400" dirty="0" smtClean="0"/>
              <a:t> +</a:t>
            </a:r>
            <a:r>
              <a:rPr lang="en-US" sz="2400" dirty="0" smtClean="0"/>
              <a:t>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46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9140" y="1052736"/>
            <a:ext cx="84943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общая схема 1…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385" y="1556792"/>
            <a:ext cx="500470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/>
              <a:t>Однократный левый </a:t>
            </a:r>
            <a:r>
              <a:rPr lang="en-US" sz="2400" b="1" dirty="0" smtClean="0"/>
              <a:t>(LL) </a:t>
            </a:r>
            <a:r>
              <a:rPr lang="ru-RU" sz="2400" b="1" dirty="0" smtClean="0"/>
              <a:t>поворот</a:t>
            </a:r>
            <a:endParaRPr lang="en-US" sz="2400" b="1" dirty="0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143000" y="2286000"/>
          <a:ext cx="3214688" cy="3733800"/>
        </p:xfrm>
        <a:graphic>
          <a:graphicData uri="http://schemas.openxmlformats.org/presentationml/2006/ole">
            <p:oleObj spid="_x0000_s109586" name="Рисунок" r:id="rId3" imgW="1412240" imgH="1640840" progId="Word.Picture.8">
              <p:embed/>
            </p:oleObj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5181600" y="2286000"/>
          <a:ext cx="3248025" cy="3352800"/>
        </p:xfrm>
        <a:graphic>
          <a:graphicData uri="http://schemas.openxmlformats.org/presentationml/2006/ole">
            <p:oleObj spid="_x0000_s109587" name="Рисунок" r:id="rId4" imgW="1412240" imgH="1457960" progId="Word.Picture.8">
              <p:embed/>
            </p:oleObj>
          </a:graphicData>
        </a:graphic>
      </p:graphicFrame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124200" y="3048000"/>
            <a:ext cx="330200" cy="1219200"/>
            <a:chOff x="1968" y="1920"/>
            <a:chExt cx="208" cy="768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968" y="1920"/>
              <a:ext cx="208" cy="76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2" y="384"/>
                </a:cxn>
                <a:cxn ang="0">
                  <a:pos x="0" y="768"/>
                </a:cxn>
              </a:cxnLst>
              <a:rect l="0" t="0" r="r" b="b"/>
              <a:pathLst>
                <a:path w="208" h="768">
                  <a:moveTo>
                    <a:pt x="96" y="0"/>
                  </a:moveTo>
                  <a:cubicBezTo>
                    <a:pt x="152" y="128"/>
                    <a:pt x="208" y="256"/>
                    <a:pt x="192" y="384"/>
                  </a:cubicBezTo>
                  <a:cubicBezTo>
                    <a:pt x="176" y="512"/>
                    <a:pt x="88" y="640"/>
                    <a:pt x="0" y="768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dash"/>
              <a:round/>
              <a:headEnd/>
              <a:tailEnd type="triangle" w="med" len="sm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064" y="2208"/>
              <a:ext cx="9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743200" y="3048000"/>
            <a:ext cx="304800" cy="457200"/>
            <a:chOff x="1728" y="1920"/>
            <a:chExt cx="192" cy="288"/>
          </a:xfrm>
        </p:grpSpPr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728" y="1920"/>
              <a:ext cx="192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44" y="240"/>
                </a:cxn>
                <a:cxn ang="0">
                  <a:pos x="192" y="0"/>
                </a:cxn>
              </a:cxnLst>
              <a:rect l="0" t="0" r="r" b="b"/>
              <a:pathLst>
                <a:path w="192" h="288">
                  <a:moveTo>
                    <a:pt x="0" y="288"/>
                  </a:moveTo>
                  <a:cubicBezTo>
                    <a:pt x="56" y="288"/>
                    <a:pt x="112" y="288"/>
                    <a:pt x="144" y="240"/>
                  </a:cubicBezTo>
                  <a:cubicBezTo>
                    <a:pt x="176" y="192"/>
                    <a:pt x="184" y="96"/>
                    <a:pt x="192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 type="triangle" w="med" len="sm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788" y="2022"/>
              <a:ext cx="9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47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4774" y="1127065"/>
            <a:ext cx="821063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общая схема 1…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6536" y="1636116"/>
            <a:ext cx="500470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/>
              <a:t>Однократный левый </a:t>
            </a:r>
            <a:r>
              <a:rPr lang="en-US" sz="2400" b="1" dirty="0" smtClean="0"/>
              <a:t>(LL) </a:t>
            </a:r>
            <a:r>
              <a:rPr lang="ru-RU" sz="2400" b="1" dirty="0" smtClean="0"/>
              <a:t>поворот</a:t>
            </a:r>
            <a:endParaRPr lang="en-US" sz="2400" b="1" dirty="0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1066800" y="2286000"/>
          <a:ext cx="1246188" cy="1447800"/>
        </p:xfrm>
        <a:graphic>
          <a:graphicData uri="http://schemas.openxmlformats.org/presentationml/2006/ole">
            <p:oleObj spid="_x0000_s110624" name="Рисунок" r:id="rId3" imgW="1412240" imgH="1640840" progId="Word.Picture.8">
              <p:embed/>
            </p:oleObj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7010400" y="2133600"/>
          <a:ext cx="1403350" cy="1447800"/>
        </p:xfrm>
        <a:graphic>
          <a:graphicData uri="http://schemas.openxmlformats.org/presentationml/2006/ole">
            <p:oleObj spid="_x0000_s110625" name="Рисунок" r:id="rId4" imgW="1412240" imgH="1457960" progId="Word.Picture.8">
              <p:embed/>
            </p:oleObj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1789113" y="2971800"/>
          <a:ext cx="3087687" cy="3276600"/>
        </p:xfrm>
        <a:graphic>
          <a:graphicData uri="http://schemas.openxmlformats.org/presentationml/2006/ole">
            <p:oleObj spid="_x0000_s110626" name="Рисунок" r:id="rId5" imgW="1945640" imgH="2057400" progId="Word.Picture.8">
              <p:embed/>
            </p:oleObj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5029200" y="2971800"/>
          <a:ext cx="3333750" cy="3352800"/>
        </p:xfrm>
        <a:graphic>
          <a:graphicData uri="http://schemas.openxmlformats.org/presentationml/2006/ole">
            <p:oleObj spid="_x0000_s110627" name="Рисунок" r:id="rId6" imgW="2057400" imgH="2066925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48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9140" y="1119749"/>
            <a:ext cx="799024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общая схема 2…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614" y="1556792"/>
            <a:ext cx="59025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/>
              <a:t>Двукратный слева направо </a:t>
            </a:r>
            <a:r>
              <a:rPr lang="en-US" sz="2400" b="1" dirty="0" smtClean="0"/>
              <a:t>(LR) </a:t>
            </a:r>
            <a:r>
              <a:rPr lang="ru-RU" sz="2400" b="1" dirty="0" smtClean="0"/>
              <a:t>поворот</a:t>
            </a:r>
            <a:endParaRPr lang="en-US" sz="2400" b="1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990600" y="2095500"/>
          <a:ext cx="3349625" cy="4114800"/>
        </p:xfrm>
        <a:graphic>
          <a:graphicData uri="http://schemas.openxmlformats.org/presentationml/2006/ole">
            <p:oleObj spid="_x0000_s111638" name="Рисунок" r:id="rId3" imgW="1742440" imgH="2143760" progId="Word.Picture.8">
              <p:embed/>
            </p:oleObj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4675188" y="2506663"/>
          <a:ext cx="3935412" cy="3328987"/>
        </p:xfrm>
        <a:graphic>
          <a:graphicData uri="http://schemas.openxmlformats.org/presentationml/2006/ole">
            <p:oleObj spid="_x0000_s111639" name="Рисунок" r:id="rId4" imgW="2047240" imgH="1732280" progId="Word.Picture.8">
              <p:embed/>
            </p:oleObj>
          </a:graphicData>
        </a:graphic>
      </p:graphicFrame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663700" y="3657600"/>
            <a:ext cx="279400" cy="1143000"/>
            <a:chOff x="1048" y="2304"/>
            <a:chExt cx="176" cy="720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128" y="2625"/>
              <a:ext cx="9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048" y="2304"/>
              <a:ext cx="152" cy="72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336"/>
                </a:cxn>
                <a:cxn ang="0">
                  <a:pos x="152" y="720"/>
                </a:cxn>
              </a:cxnLst>
              <a:rect l="0" t="0" r="r" b="b"/>
              <a:pathLst>
                <a:path w="152" h="720">
                  <a:moveTo>
                    <a:pt x="104" y="0"/>
                  </a:moveTo>
                  <a:cubicBezTo>
                    <a:pt x="52" y="108"/>
                    <a:pt x="0" y="216"/>
                    <a:pt x="8" y="336"/>
                  </a:cubicBezTo>
                  <a:cubicBezTo>
                    <a:pt x="16" y="456"/>
                    <a:pt x="84" y="588"/>
                    <a:pt x="152" y="72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sm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057400" y="3733800"/>
            <a:ext cx="304800" cy="381000"/>
            <a:chOff x="1296" y="2352"/>
            <a:chExt cx="192" cy="240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296" y="2352"/>
              <a:ext cx="192" cy="240"/>
            </a:xfrm>
            <a:custGeom>
              <a:avLst/>
              <a:gdLst/>
              <a:ahLst/>
              <a:cxnLst>
                <a:cxn ang="0">
                  <a:pos x="192" y="240"/>
                </a:cxn>
                <a:cxn ang="0">
                  <a:pos x="48" y="192"/>
                </a:cxn>
                <a:cxn ang="0">
                  <a:pos x="0" y="0"/>
                </a:cxn>
              </a:cxnLst>
              <a:rect l="0" t="0" r="r" b="b"/>
              <a:pathLst>
                <a:path w="192" h="240">
                  <a:moveTo>
                    <a:pt x="192" y="240"/>
                  </a:moveTo>
                  <a:cubicBezTo>
                    <a:pt x="136" y="236"/>
                    <a:pt x="80" y="232"/>
                    <a:pt x="48" y="192"/>
                  </a:cubicBezTo>
                  <a:cubicBezTo>
                    <a:pt x="16" y="152"/>
                    <a:pt x="8" y="76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sm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392" y="2448"/>
              <a:ext cx="9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 rot="-250971">
            <a:off x="3165475" y="2628900"/>
            <a:ext cx="504825" cy="2130425"/>
            <a:chOff x="1872" y="1680"/>
            <a:chExt cx="360" cy="912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076" y="2112"/>
              <a:ext cx="9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872" y="1680"/>
              <a:ext cx="360" cy="91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336" y="528"/>
                </a:cxn>
                <a:cxn ang="0">
                  <a:pos x="0" y="912"/>
                </a:cxn>
              </a:cxnLst>
              <a:rect l="0" t="0" r="r" b="b"/>
              <a:pathLst>
                <a:path w="360" h="912">
                  <a:moveTo>
                    <a:pt x="144" y="0"/>
                  </a:moveTo>
                  <a:cubicBezTo>
                    <a:pt x="252" y="188"/>
                    <a:pt x="360" y="376"/>
                    <a:pt x="336" y="528"/>
                  </a:cubicBezTo>
                  <a:cubicBezTo>
                    <a:pt x="312" y="680"/>
                    <a:pt x="56" y="848"/>
                    <a:pt x="0" y="91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sm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489200" y="2667000"/>
            <a:ext cx="406400" cy="1219200"/>
            <a:chOff x="1568" y="1680"/>
            <a:chExt cx="256" cy="768"/>
          </a:xfrm>
        </p:grpSpPr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1680" y="2112"/>
              <a:ext cx="9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568" y="1680"/>
              <a:ext cx="256" cy="768"/>
            </a:xfrm>
            <a:custGeom>
              <a:avLst/>
              <a:gdLst/>
              <a:ahLst/>
              <a:cxnLst>
                <a:cxn ang="0">
                  <a:pos x="160" y="768"/>
                </a:cxn>
                <a:cxn ang="0">
                  <a:pos x="16" y="432"/>
                </a:cxn>
                <a:cxn ang="0">
                  <a:pos x="256" y="0"/>
                </a:cxn>
              </a:cxnLst>
              <a:rect l="0" t="0" r="r" b="b"/>
              <a:pathLst>
                <a:path w="256" h="768">
                  <a:moveTo>
                    <a:pt x="160" y="768"/>
                  </a:moveTo>
                  <a:cubicBezTo>
                    <a:pt x="80" y="664"/>
                    <a:pt x="0" y="560"/>
                    <a:pt x="16" y="432"/>
                  </a:cubicBezTo>
                  <a:cubicBezTo>
                    <a:pt x="32" y="304"/>
                    <a:pt x="144" y="152"/>
                    <a:pt x="256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49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91148" y="1119749"/>
            <a:ext cx="813426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общая схема 2…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6856" y="1556792"/>
            <a:ext cx="59025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/>
              <a:t>Двукратный слева направо </a:t>
            </a:r>
            <a:r>
              <a:rPr lang="en-US" sz="2400" b="1" dirty="0" smtClean="0"/>
              <a:t>(LR) </a:t>
            </a:r>
            <a:r>
              <a:rPr lang="ru-RU" sz="2400" b="1" dirty="0" smtClean="0"/>
              <a:t>поворот</a:t>
            </a:r>
            <a:endParaRPr lang="en-US" sz="2400" b="1" dirty="0"/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066800" y="1752600"/>
          <a:ext cx="3101975" cy="4565650"/>
        </p:xfrm>
        <a:graphic>
          <a:graphicData uri="http://schemas.openxmlformats.org/presentationml/2006/ole">
            <p:oleObj spid="_x0000_s112672" name="Рисунок" r:id="rId3" imgW="1950720" imgH="2865120" progId="Word.Picture.8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124200" y="2971800"/>
          <a:ext cx="1458913" cy="1790700"/>
        </p:xfrm>
        <a:graphic>
          <a:graphicData uri="http://schemas.openxmlformats.org/presentationml/2006/ole">
            <p:oleObj spid="_x0000_s112673" name="Рисунок" r:id="rId4" imgW="1742440" imgH="2143760" progId="Word.Picture.8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7520880" y="2242468"/>
          <a:ext cx="1714500" cy="1449387"/>
        </p:xfrm>
        <a:graphic>
          <a:graphicData uri="http://schemas.openxmlformats.org/presentationml/2006/ole">
            <p:oleObj spid="_x0000_s112674" name="Рисунок" r:id="rId5" imgW="2047240" imgH="1732280" progId="Word.Picture.8">
              <p:embed/>
            </p:oleObj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5692080" y="3387055"/>
          <a:ext cx="3581400" cy="2562225"/>
        </p:xfrm>
        <a:graphic>
          <a:graphicData uri="http://schemas.openxmlformats.org/presentationml/2006/ole">
            <p:oleObj spid="_x0000_s112675" name="Рисунок" r:id="rId6" imgW="2743200" imgH="196088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56</a:t>
            </a:r>
            <a:endParaRPr lang="ru-RU" dirty="0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9565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263765"/>
            <a:ext cx="7467600" cy="437043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/>
              <a:t>1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характеристика подхода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8" name="Text Box 1034"/>
          <p:cNvSpPr txBox="1">
            <a:spLocks noChangeArrowheads="1"/>
          </p:cNvSpPr>
          <p:nvPr/>
        </p:nvSpPr>
        <p:spPr bwMode="auto">
          <a:xfrm>
            <a:off x="200472" y="1547935"/>
            <a:ext cx="95782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15000"/>
              </a:spcBef>
            </a:pPr>
            <a:endParaRPr lang="ru-RU" altLang="ru-RU" sz="2600" dirty="0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2733675" y="2333625"/>
          <a:ext cx="3675063" cy="2192338"/>
        </p:xfrm>
        <a:graphic>
          <a:graphicData uri="http://schemas.openxmlformats.org/presentationml/2006/ole">
            <p:oleObj spid="_x0000_s70664" name="Рисунок" r:id="rId4" imgW="3677920" imgH="2189480" progId="Word.Picture.8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6496" y="4941168"/>
            <a:ext cx="871296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800" dirty="0" smtClean="0"/>
              <a:t>"Вычисленная" структура хранения является </a:t>
            </a:r>
            <a:r>
              <a:rPr lang="ru-RU" sz="2800" i="1" dirty="0" smtClean="0"/>
              <a:t>деревом поиска</a:t>
            </a:r>
            <a:endParaRPr lang="ru-RU" sz="2800" i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50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r>
              <a:rPr lang="en-US" altLang="ru-RU" sz="2800" b="1" dirty="0" smtClean="0">
                <a:latin typeface="Arial" panose="020B0604020202020204" pitchFamily="34" charset="0"/>
              </a:rPr>
              <a:t>…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91148" y="1191757"/>
            <a:ext cx="784622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2. Балансировка при вставке – реализация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1035"/>
          <p:cNvGraphicFramePr>
            <a:graphicFrameLocks noChangeAspect="1"/>
          </p:cNvGraphicFramePr>
          <p:nvPr/>
        </p:nvGraphicFramePr>
        <p:xfrm>
          <a:off x="1384300" y="2690813"/>
          <a:ext cx="1858963" cy="1741487"/>
        </p:xfrm>
        <a:graphic>
          <a:graphicData uri="http://schemas.openxmlformats.org/presentationml/2006/ole">
            <p:oleObj spid="_x0000_s113677" name="Picture" r:id="rId3" imgW="1361440" imgH="1275080" progId="Word.Picture.8">
              <p:embed/>
            </p:oleObj>
          </a:graphicData>
        </a:graphic>
      </p:graphicFrame>
      <p:sp>
        <p:nvSpPr>
          <p:cNvPr id="13" name="AutoShape 1036"/>
          <p:cNvSpPr>
            <a:spLocks noChangeArrowheads="1"/>
          </p:cNvSpPr>
          <p:nvPr/>
        </p:nvSpPr>
        <p:spPr bwMode="auto">
          <a:xfrm>
            <a:off x="4495800" y="2057400"/>
            <a:ext cx="3886200" cy="1066800"/>
          </a:xfrm>
          <a:prstGeom prst="wedgeRoundRectCallout">
            <a:avLst>
              <a:gd name="adj1" fmla="val -83333"/>
              <a:gd name="adj2" fmla="val 428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/>
            <a:r>
              <a:rPr lang="ru-RU"/>
              <a:t>Класс, обеспечивающий представление таблиц при помощи деревьев поиска</a:t>
            </a:r>
          </a:p>
        </p:txBody>
      </p:sp>
      <p:sp>
        <p:nvSpPr>
          <p:cNvPr id="14" name="AutoShape 1037"/>
          <p:cNvSpPr>
            <a:spLocks noChangeArrowheads="1"/>
          </p:cNvSpPr>
          <p:nvPr/>
        </p:nvSpPr>
        <p:spPr bwMode="auto">
          <a:xfrm>
            <a:off x="4495800" y="3638550"/>
            <a:ext cx="3886200" cy="1371600"/>
          </a:xfrm>
          <a:prstGeom prst="wedgeRoundRectCallout">
            <a:avLst>
              <a:gd name="adj1" fmla="val -82843"/>
              <a:gd name="adj2" fmla="val -1666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/>
            <a:r>
              <a:rPr lang="ru-RU"/>
              <a:t>Класс представления таблиц при помощи сбалансированных деревьев поиска</a:t>
            </a:r>
          </a:p>
        </p:txBody>
      </p:sp>
      <p:sp>
        <p:nvSpPr>
          <p:cNvPr id="15" name="AutoShape 1038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209800" y="5391150"/>
            <a:ext cx="457200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51</a:t>
            </a:fld>
            <a:r>
              <a:rPr lang="ru-RU" dirty="0"/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39322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3.3А.</a:t>
            </a:r>
            <a:r>
              <a:rPr lang="ru-RU" altLang="ru-RU" sz="2800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Сбалансированные деревья поиска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9" name="Rectangle 2050"/>
          <p:cNvSpPr txBox="1">
            <a:spLocks noChangeArrowheads="1"/>
          </p:cNvSpPr>
          <p:nvPr/>
        </p:nvSpPr>
        <p:spPr bwMode="auto">
          <a:xfrm>
            <a:off x="416496" y="1124744"/>
            <a:ext cx="662209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ru-RU" sz="2800" b="1" dirty="0" smtClean="0"/>
              <a:t>3. Оценка сложности</a:t>
            </a:r>
            <a:endParaRPr lang="ru-RU" altLang="ru-RU" sz="2800" b="1" kern="0" dirty="0">
              <a:solidFill>
                <a:schemeClr val="tx2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48544" y="1600200"/>
            <a:ext cx="7315200" cy="21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/>
              <a:t> </a:t>
            </a:r>
            <a:r>
              <a:rPr lang="ru-RU" sz="2600" dirty="0"/>
              <a:t>Эмпирическая проверка показывает, что</a:t>
            </a:r>
            <a:br>
              <a:rPr lang="ru-RU" sz="2600" dirty="0"/>
            </a:br>
            <a:r>
              <a:rPr lang="en-US" sz="2600" dirty="0"/>
              <a:t>                 </a:t>
            </a:r>
            <a:r>
              <a:rPr lang="ru-RU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h</a:t>
            </a:r>
            <a:r>
              <a:rPr lang="ru-RU" sz="2600" baseline="-25000" dirty="0">
                <a:solidFill>
                  <a:schemeClr val="tx1"/>
                </a:solidFill>
              </a:rPr>
              <a:t>АВЛ</a:t>
            </a:r>
            <a:r>
              <a:rPr lang="en-US" sz="2600" dirty="0">
                <a:solidFill>
                  <a:schemeClr val="tx1"/>
                </a:solidFill>
              </a:rPr>
              <a:t> = log</a:t>
            </a:r>
            <a:r>
              <a:rPr lang="en-US" sz="2600" baseline="-25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r>
              <a:rPr lang="ru-RU" sz="2600" dirty="0">
                <a:solidFill>
                  <a:schemeClr val="tx1"/>
                </a:solidFill>
              </a:rPr>
              <a:t> +</a:t>
            </a:r>
            <a:r>
              <a:rPr lang="en-US" sz="2600" dirty="0">
                <a:solidFill>
                  <a:schemeClr val="tx1"/>
                </a:solidFill>
              </a:rPr>
              <a:t> c (c</a:t>
            </a:r>
            <a:r>
              <a:rPr lang="en-US" sz="2600" dirty="0">
                <a:solidFill>
                  <a:schemeClr val="tx1"/>
                </a:solidFill>
                <a:sym typeface="Symbol" pitchFamily="18" charset="2"/>
              </a:rPr>
              <a:t>0.25)</a:t>
            </a:r>
            <a:endParaRPr lang="ru-RU" sz="2600" dirty="0">
              <a:solidFill>
                <a:schemeClr val="tx1"/>
              </a:solidFill>
              <a:sym typeface="Symbol" pitchFamily="18" charset="2"/>
            </a:endParaRP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В среднем балансировка при каждом втором включении, причем однократный и двукратный поворот равновероятны</a:t>
            </a:r>
            <a:endParaRPr lang="en-US" sz="2600" baseline="-25000" dirty="0">
              <a:solidFill>
                <a:schemeClr val="tx1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24744" y="3895725"/>
            <a:ext cx="65485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Экспериментальная оценка сложности</a:t>
            </a:r>
            <a:r>
              <a:rPr lang="ru-RU" sz="2600" dirty="0" smtClean="0"/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232" y="3861048"/>
            <a:ext cx="610520" cy="4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7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r>
              <a:rPr lang="ru-RU" dirty="0" smtClean="0"/>
              <a:t>    </a:t>
            </a:r>
            <a:fld id="{C7986E61-E76A-472D-83C5-C48F183D2D6B}" type="slidenum">
              <a:rPr lang="ru-RU" smtClean="0"/>
              <a:pPr/>
              <a:t>52</a:t>
            </a:fld>
            <a:r>
              <a:rPr lang="ru-RU" dirty="0" smtClean="0"/>
              <a:t> из 56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1124744"/>
            <a:ext cx="9217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Представление таблиц при помощи деревьев поиска обеспечивает сложность в среднем  </a:t>
            </a:r>
            <a:r>
              <a:rPr lang="en-US" sz="2800" dirty="0" smtClean="0">
                <a:sym typeface="Symbol" pitchFamily="18" charset="2"/>
              </a:rPr>
              <a:t>log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N</a:t>
            </a:r>
            <a:r>
              <a:rPr lang="ru-RU" sz="2800" dirty="0" smtClean="0">
                <a:sym typeface="Symbol" pitchFamily="18" charset="2"/>
              </a:rPr>
              <a:t> </a:t>
            </a:r>
            <a:r>
              <a:rPr lang="ru-RU" sz="2800" dirty="0" smtClean="0"/>
              <a:t>для всех операций обработки (поиска, вставки и удаления)</a:t>
            </a:r>
          </a:p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Максимальная сложность обработки деревьев поиска имеет порядок </a:t>
            </a:r>
            <a:r>
              <a:rPr lang="en-US" sz="2800" dirty="0" smtClean="0">
                <a:sym typeface="Symbol" pitchFamily="18" charset="2"/>
              </a:rPr>
              <a:t>N</a:t>
            </a:r>
            <a:endParaRPr lang="ru-RU" sz="2800" dirty="0" smtClean="0"/>
          </a:p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Сбалансированные деревья поиска обеспечивает сложность порядка </a:t>
            </a:r>
            <a:r>
              <a:rPr lang="en-US" sz="2800" dirty="0" smtClean="0">
                <a:sym typeface="Symbol" pitchFamily="18" charset="2"/>
              </a:rPr>
              <a:t>log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N</a:t>
            </a:r>
            <a:r>
              <a:rPr lang="ru-RU" sz="2800" dirty="0" smtClean="0">
                <a:sym typeface="Symbol" pitchFamily="18" charset="2"/>
              </a:rPr>
              <a:t> </a:t>
            </a:r>
            <a:r>
              <a:rPr lang="ru-RU" sz="2800" dirty="0" smtClean="0"/>
              <a:t>для любых вариантов исходных данных</a:t>
            </a:r>
          </a:p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Идеально сбалансированные деревья требуют больших накладных расходов для балансировки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53</a:t>
            </a:fld>
            <a:r>
              <a:rPr lang="ru-RU" sz="1200" dirty="0" smtClean="0">
                <a:latin typeface="+mn-lt"/>
              </a:rPr>
              <a:t> из 56</a:t>
            </a:r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1052736"/>
            <a:ext cx="9073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Сложность алгоритмов для разных классов исходных данных</a:t>
            </a:r>
          </a:p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Методы оценки сложности алгоритмов</a:t>
            </a:r>
          </a:p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Возможные способы дальнейшего повышения эффективности операций обработка таблиц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54</a:t>
            </a:fld>
            <a:r>
              <a:rPr lang="ru-RU" sz="1200" dirty="0" smtClean="0">
                <a:latin typeface="+mn-lt"/>
              </a:rPr>
              <a:t> из 56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93610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занятий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480" y="1120910"/>
            <a:ext cx="90730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Балансировка деревьев поиска при удалении узлов</a:t>
            </a:r>
          </a:p>
          <a:p>
            <a:pPr marL="190500" indent="-1905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Проведение вычислительных экспериментов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55</a:t>
            </a:fld>
            <a:r>
              <a:rPr lang="ru-RU" sz="1200" dirty="0" smtClean="0">
                <a:latin typeface="+mn-lt"/>
              </a:rPr>
              <a:t> из 56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0472" y="1124744"/>
            <a:ext cx="762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 вычислимым входом</a:t>
            </a:r>
            <a:endParaRPr lang="en-US" altLang="ru-RU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56</a:t>
            </a:fld>
            <a:r>
              <a:rPr lang="ru-RU" sz="1200" dirty="0" smtClean="0">
                <a:latin typeface="+mn-lt"/>
              </a:rPr>
              <a:t> </a:t>
            </a:r>
            <a:r>
              <a:rPr lang="ru-RU" dirty="0" smtClean="0"/>
              <a:t>из 56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270024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56</a:t>
            </a:r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0472" y="1689100"/>
            <a:ext cx="9578266" cy="419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ru-RU" sz="2800" b="1" u="sng" dirty="0" smtClean="0"/>
              <a:t>Определение 3.7</a:t>
            </a:r>
            <a:r>
              <a:rPr lang="ru-RU" sz="2800" b="1" dirty="0" smtClean="0"/>
              <a:t>. </a:t>
            </a:r>
            <a:r>
              <a:rPr lang="ru-RU" sz="2800" dirty="0" smtClean="0"/>
              <a:t>Связный граф без циклов называется </a:t>
            </a:r>
            <a:r>
              <a:rPr lang="ru-RU" sz="2800" i="1" dirty="0" smtClean="0"/>
              <a:t>деревом</a:t>
            </a:r>
            <a:r>
              <a:rPr lang="ru-RU" sz="2800" dirty="0" smtClean="0"/>
              <a:t>. </a:t>
            </a:r>
          </a:p>
          <a:p>
            <a:pPr>
              <a:spcBef>
                <a:spcPct val="15000"/>
              </a:spcBef>
            </a:pPr>
            <a:r>
              <a:rPr lang="ru-RU" sz="2800" b="1" u="sng" dirty="0" smtClean="0"/>
              <a:t>Определение 3.7</a:t>
            </a:r>
            <a:r>
              <a:rPr lang="en-US" sz="2800" b="1" u="sng" dirty="0" smtClean="0"/>
              <a:t>'</a:t>
            </a:r>
            <a:r>
              <a:rPr lang="ru-RU" sz="2800" b="1" dirty="0" smtClean="0"/>
              <a:t>. </a:t>
            </a:r>
            <a:r>
              <a:rPr lang="ru-RU" sz="2800" dirty="0" smtClean="0"/>
              <a:t>Структура типа </a:t>
            </a:r>
            <a:r>
              <a:rPr lang="ru-RU" sz="2800" i="1" dirty="0" smtClean="0"/>
              <a:t>дерева</a:t>
            </a:r>
            <a:r>
              <a:rPr lang="ru-RU" sz="2800" dirty="0" smtClean="0"/>
              <a:t> (</a:t>
            </a:r>
            <a:r>
              <a:rPr lang="ru-RU" sz="2800" i="1" dirty="0" smtClean="0"/>
              <a:t>древовидная структура</a:t>
            </a:r>
            <a:r>
              <a:rPr lang="ru-RU" sz="2800" dirty="0" smtClean="0"/>
              <a:t>) с базовым типом </a:t>
            </a:r>
            <a:r>
              <a:rPr lang="en-US" sz="2800" dirty="0" smtClean="0"/>
              <a:t>T – </a:t>
            </a:r>
            <a:r>
              <a:rPr lang="ru-RU" sz="2800" dirty="0" smtClean="0"/>
              <a:t>это</a:t>
            </a:r>
          </a:p>
          <a:p>
            <a:pPr>
              <a:spcBef>
                <a:spcPct val="15000"/>
              </a:spcBef>
            </a:pPr>
            <a:r>
              <a:rPr lang="ru-RU" sz="2800" dirty="0" smtClean="0"/>
              <a:t>   - либо пустая структура,</a:t>
            </a:r>
          </a:p>
          <a:p>
            <a:pPr>
              <a:spcBef>
                <a:spcPct val="15000"/>
              </a:spcBef>
            </a:pPr>
            <a:r>
              <a:rPr lang="ru-RU" sz="2800" dirty="0" smtClean="0"/>
              <a:t>   - либо узел (вершина) со значением типа </a:t>
            </a:r>
            <a:r>
              <a:rPr lang="en-US" sz="2800" dirty="0" smtClean="0"/>
              <a:t>T</a:t>
            </a:r>
            <a:r>
              <a:rPr lang="ru-RU" sz="2800" dirty="0" smtClean="0"/>
              <a:t>, с которым связано конечное число древовидных структур </a:t>
            </a:r>
            <a:r>
              <a:rPr lang="en-US" sz="2800" dirty="0" smtClean="0"/>
              <a:t>(</a:t>
            </a:r>
            <a:r>
              <a:rPr lang="ru-RU" sz="2800" i="1" dirty="0" smtClean="0"/>
              <a:t>поддеревьев</a:t>
            </a:r>
            <a:r>
              <a:rPr lang="ru-RU" sz="2800" dirty="0" smtClean="0"/>
              <a:t>) с базовым типом </a:t>
            </a:r>
            <a:r>
              <a:rPr lang="en-US" sz="2800" dirty="0" smtClean="0"/>
              <a:t>T</a:t>
            </a:r>
            <a:r>
              <a:rPr lang="ru-RU" sz="2800" dirty="0" smtClean="0"/>
              <a:t>.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endParaRPr lang="ru-RU" altLang="ru-RU" sz="2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0472" y="1191757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Понятие деревьев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поиска…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7</a:t>
            </a:fld>
            <a:r>
              <a:rPr lang="ru-RU" dirty="0" smtClean="0"/>
              <a:t> из 56</a:t>
            </a:r>
            <a:endParaRPr lang="ru-RU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9289" y="1689100"/>
            <a:ext cx="9579449" cy="141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ru-RU" sz="2800" dirty="0" smtClean="0"/>
              <a:t>Известны несколько различных </a:t>
            </a:r>
            <a:r>
              <a:rPr lang="ru-RU" sz="2800" i="1" dirty="0" smtClean="0"/>
              <a:t>способов изображения </a:t>
            </a:r>
            <a:r>
              <a:rPr lang="ru-RU" sz="2800" dirty="0" smtClean="0"/>
              <a:t>деревьев</a:t>
            </a:r>
          </a:p>
          <a:p>
            <a:pPr>
              <a:lnSpc>
                <a:spcPct val="100000"/>
              </a:lnSpc>
              <a:spcBef>
                <a:spcPct val="15000"/>
              </a:spcBef>
            </a:pPr>
            <a:endParaRPr lang="ru-RU" altLang="ru-RU" sz="2600" i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0472" y="1191757"/>
            <a:ext cx="7467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en-US" altLang="ru-RU" sz="2800" b="1" kern="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kern="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Понятие деревьев поиска…</a:t>
            </a:r>
            <a:endParaRPr lang="ru-RU" altLang="ru-RU" sz="2800" b="1" kern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688107" y="2886819"/>
          <a:ext cx="2752725" cy="1838325"/>
        </p:xfrm>
        <a:graphic>
          <a:graphicData uri="http://schemas.openxmlformats.org/presentationml/2006/ole">
            <p:oleObj spid="_x0000_s66576" r:id="rId4" imgW="2753360" imgH="1838960" progId="Word.Picture.8">
              <p:embed/>
            </p:oleObj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6496" y="5229200"/>
            <a:ext cx="31242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(A(B(E),C(F,G),D(H))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08984" y="2636912"/>
            <a:ext cx="990600" cy="3010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A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   B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      E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   C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      F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      G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   D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>
                <a:solidFill>
                  <a:schemeClr val="tx1"/>
                </a:solidFill>
              </a:rPr>
              <a:t>      H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609184" y="3145135"/>
          <a:ext cx="2409825" cy="1724025"/>
        </p:xfrm>
        <a:graphic>
          <a:graphicData uri="http://schemas.openxmlformats.org/presentationml/2006/ole">
            <p:oleObj spid="_x0000_s66577" r:id="rId5" imgW="2407920" imgH="1722120" progId="Word.Picture.8">
              <p:embed/>
            </p:oleObj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8</a:t>
            </a:fld>
            <a:r>
              <a:rPr lang="ru-RU" dirty="0" smtClean="0"/>
              <a:t> из 56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0" y="1119749"/>
            <a:ext cx="9578267" cy="437043"/>
          </a:xfr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Понятие деревьев поиска…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0469" y="1556792"/>
            <a:ext cx="9433051" cy="46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ru-RU" sz="2600" b="1" u="sng" dirty="0" smtClean="0"/>
              <a:t>Определение 3.7-1</a:t>
            </a:r>
            <a:r>
              <a:rPr lang="ru-RU" sz="2600" dirty="0" smtClean="0"/>
              <a:t>. Узел </a:t>
            </a:r>
            <a:r>
              <a:rPr lang="en-US" sz="2600" dirty="0" smtClean="0"/>
              <a:t>y</a:t>
            </a:r>
            <a:r>
              <a:rPr lang="ru-RU" sz="2600" dirty="0" smtClean="0"/>
              <a:t>, который находится непосредственно под узлом </a:t>
            </a:r>
            <a:r>
              <a:rPr lang="en-US" sz="2600" dirty="0" smtClean="0"/>
              <a:t>x </a:t>
            </a:r>
            <a:r>
              <a:rPr lang="ru-RU" sz="2600" dirty="0" smtClean="0"/>
              <a:t>(т.е. есть ребро (</a:t>
            </a:r>
            <a:r>
              <a:rPr lang="en-US" sz="2600" dirty="0" err="1" smtClean="0"/>
              <a:t>x,y</a:t>
            </a:r>
            <a:r>
              <a:rPr lang="en-US" sz="2600" dirty="0" smtClean="0"/>
              <a:t>))</a:t>
            </a:r>
            <a:r>
              <a:rPr lang="ru-RU" sz="2600" dirty="0" smtClean="0"/>
              <a:t>, называется (непосредственным) </a:t>
            </a:r>
            <a:r>
              <a:rPr lang="ru-RU" sz="2600" i="1" dirty="0" smtClean="0"/>
              <a:t>потомком</a:t>
            </a:r>
            <a:r>
              <a:rPr lang="ru-RU" sz="2600" dirty="0" smtClean="0"/>
              <a:t> </a:t>
            </a:r>
            <a:r>
              <a:rPr lang="en-US" sz="2600" dirty="0" smtClean="0"/>
              <a:t>x</a:t>
            </a:r>
            <a:r>
              <a:rPr lang="ru-RU" sz="2600" dirty="0" smtClean="0"/>
              <a:t>, а </a:t>
            </a:r>
            <a:r>
              <a:rPr lang="en-US" sz="2600" dirty="0" smtClean="0"/>
              <a:t>x</a:t>
            </a:r>
            <a:r>
              <a:rPr lang="ru-RU" sz="2600" dirty="0" smtClean="0"/>
              <a:t> называется (непосредственным) </a:t>
            </a:r>
            <a:r>
              <a:rPr lang="ru-RU" sz="2600" i="1" dirty="0" smtClean="0"/>
              <a:t>предком</a:t>
            </a:r>
            <a:r>
              <a:rPr lang="ru-RU" sz="2600" dirty="0" smtClean="0"/>
              <a:t> </a:t>
            </a:r>
            <a:r>
              <a:rPr lang="en-US" sz="2600" dirty="0" smtClean="0"/>
              <a:t>y</a:t>
            </a:r>
            <a:r>
              <a:rPr lang="ru-RU" sz="2600" dirty="0" smtClean="0"/>
              <a:t>.</a:t>
            </a:r>
          </a:p>
          <a:p>
            <a:pPr>
              <a:spcBef>
                <a:spcPct val="15000"/>
              </a:spcBef>
            </a:pPr>
            <a:r>
              <a:rPr lang="ru-RU" sz="2600" b="1" u="sng" dirty="0" smtClean="0"/>
              <a:t>Определение 3.7-2</a:t>
            </a:r>
            <a:r>
              <a:rPr lang="ru-RU" sz="2600" dirty="0" smtClean="0"/>
              <a:t>. Узел, у которого нет предков, называется </a:t>
            </a:r>
            <a:r>
              <a:rPr lang="ru-RU" sz="2600" i="1" dirty="0" smtClean="0"/>
              <a:t>корнем</a:t>
            </a:r>
            <a:r>
              <a:rPr lang="ru-RU" sz="2600" dirty="0" smtClean="0"/>
              <a:t>. </a:t>
            </a:r>
          </a:p>
          <a:p>
            <a:pPr>
              <a:spcBef>
                <a:spcPct val="15000"/>
              </a:spcBef>
            </a:pPr>
            <a:r>
              <a:rPr lang="ru-RU" sz="2600" b="1" u="sng" dirty="0" smtClean="0"/>
              <a:t>Определение 3.7-3</a:t>
            </a:r>
            <a:r>
              <a:rPr lang="ru-RU" sz="2600" dirty="0" smtClean="0"/>
              <a:t>. Узел, у которого нет потомков, называется </a:t>
            </a:r>
            <a:r>
              <a:rPr lang="ru-RU" sz="2600" i="1" dirty="0" smtClean="0"/>
              <a:t>листом</a:t>
            </a:r>
            <a:r>
              <a:rPr lang="ru-RU" sz="2600" dirty="0" smtClean="0"/>
              <a:t>.</a:t>
            </a:r>
          </a:p>
          <a:p>
            <a:pPr>
              <a:spcBef>
                <a:spcPct val="15000"/>
              </a:spcBef>
            </a:pPr>
            <a:r>
              <a:rPr lang="ru-RU" sz="2600" b="1" u="sng" dirty="0" smtClean="0"/>
              <a:t>Определение 3.7-4</a:t>
            </a:r>
            <a:r>
              <a:rPr lang="ru-RU" sz="2600" dirty="0" smtClean="0"/>
              <a:t>. Число ветвей (ребер), которые нужно пройти, чтобы продвинуться от корня к узлу </a:t>
            </a:r>
            <a:r>
              <a:rPr lang="en-US" sz="2600" b="1" i="1" dirty="0" smtClean="0"/>
              <a:t>x</a:t>
            </a:r>
            <a:r>
              <a:rPr lang="ru-RU" sz="2600" dirty="0" smtClean="0"/>
              <a:t>, называется </a:t>
            </a:r>
            <a:r>
              <a:rPr lang="ru-RU" sz="2600" i="1" dirty="0" smtClean="0"/>
              <a:t>длиной пути</a:t>
            </a:r>
            <a:r>
              <a:rPr lang="ru-RU" sz="2600" dirty="0" smtClean="0"/>
              <a:t> к </a:t>
            </a:r>
            <a:r>
              <a:rPr lang="en-US" sz="2600" b="1" i="1" dirty="0" smtClean="0"/>
              <a:t>x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9</a:t>
            </a:fld>
            <a:r>
              <a:rPr lang="ru-RU" dirty="0" smtClean="0"/>
              <a:t> из 56</a:t>
            </a:r>
            <a:endParaRPr lang="ru-RU" dirty="0"/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ru-RU" altLang="ru-RU" sz="1200" b="1" i="1" dirty="0">
                <a:cs typeface="Times New Roman" panose="02020603050405020304" pitchFamily="18" charset="0"/>
              </a:rPr>
              <a:t>Представление таблиц с использованием деревьев поиска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11905" y="1556792"/>
            <a:ext cx="9578266" cy="45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ru-RU" sz="2800" b="1" u="sng" dirty="0" smtClean="0"/>
              <a:t>Определение 3.7-5</a:t>
            </a:r>
            <a:r>
              <a:rPr lang="ru-RU" sz="2800" dirty="0" smtClean="0"/>
              <a:t>. Узлы с одинаковой длиной пути образуют уровень (ярус) дерева. Корень расположен на уровне 1, его потомки на уровне 2 и т.д. (принято изображать узлы дерева  одного и того же уровня на одной горизонтальной прямой) .</a:t>
            </a:r>
          </a:p>
          <a:p>
            <a:pPr>
              <a:spcBef>
                <a:spcPct val="15000"/>
              </a:spcBef>
            </a:pPr>
            <a:r>
              <a:rPr lang="ru-RU" sz="2800" b="1" u="sng" dirty="0" smtClean="0"/>
              <a:t>Определение 3.7-6</a:t>
            </a:r>
            <a:r>
              <a:rPr lang="ru-RU" sz="2800" dirty="0" smtClean="0"/>
              <a:t>. Максимальный уровень дерева называется  его </a:t>
            </a:r>
            <a:r>
              <a:rPr lang="ru-RU" sz="2800" i="1" dirty="0" smtClean="0"/>
              <a:t>глубиной</a:t>
            </a:r>
            <a:r>
              <a:rPr lang="ru-RU" sz="2800" dirty="0" smtClean="0"/>
              <a:t>. </a:t>
            </a:r>
          </a:p>
          <a:p>
            <a:pPr>
              <a:spcBef>
                <a:spcPct val="15000"/>
              </a:spcBef>
            </a:pPr>
            <a:r>
              <a:rPr lang="ru-RU" sz="2800" b="1" u="sng" dirty="0" smtClean="0"/>
              <a:t>Определение 3.7-7</a:t>
            </a:r>
            <a:r>
              <a:rPr lang="ru-RU" sz="2800" dirty="0" smtClean="0"/>
              <a:t>. Число непосредственных потомков узла называется </a:t>
            </a:r>
            <a:r>
              <a:rPr lang="ru-RU" sz="2800" i="1" dirty="0" smtClean="0"/>
              <a:t>степенью узла</a:t>
            </a:r>
            <a:r>
              <a:rPr lang="ru-RU" sz="2800" dirty="0" smtClean="0"/>
              <a:t>. Максимальная степень всех узлов есть </a:t>
            </a:r>
            <a:r>
              <a:rPr lang="ru-RU" sz="2800" i="1" dirty="0" smtClean="0"/>
              <a:t>степень дерева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2480" y="1124744"/>
            <a:ext cx="854303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en-US" altLang="ru-RU" sz="2800" b="1" dirty="0" smtClean="0">
                <a:cs typeface="Times New Roman" panose="02020603050405020304" pitchFamily="18" charset="0"/>
              </a:rPr>
              <a:t>2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. Понятие деревьев поиска…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66967"/>
            <a:ext cx="854303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latin typeface="+mj-lt"/>
              </a:rPr>
              <a:t>3.3.</a:t>
            </a:r>
            <a:r>
              <a:rPr lang="ru-RU" altLang="ru-RU" sz="2800" dirty="0" smtClean="0">
                <a:latin typeface="+mj-lt"/>
              </a:rPr>
              <a:t>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Представление таблиц с использованием деревьев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поиска…</a:t>
            </a:r>
            <a:endParaRPr lang="ru-RU" alt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4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3048</Words>
  <Application>Microsoft Office PowerPoint</Application>
  <PresentationFormat>Лист A4 (210x297 мм)</PresentationFormat>
  <Paragraphs>491</Paragraphs>
  <Slides>56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1_itlab</vt:lpstr>
      <vt:lpstr>Рисунок</vt:lpstr>
      <vt:lpstr>Microsoft Word Picture</vt:lpstr>
      <vt:lpstr>Picture</vt:lpstr>
      <vt:lpstr>Формула</vt:lpstr>
      <vt:lpstr>Microsoft Equation 3.0</vt:lpstr>
      <vt:lpstr>Слайд 1</vt:lpstr>
      <vt:lpstr>Слайд 2</vt:lpstr>
      <vt:lpstr>Содержание</vt:lpstr>
      <vt:lpstr>1. Общая характеристика подхода</vt:lpstr>
      <vt:lpstr>1. Общая характеристика подхода</vt:lpstr>
      <vt:lpstr>Слайд 6</vt:lpstr>
      <vt:lpstr>Слайд 7</vt:lpstr>
      <vt:lpstr>2. Понятие деревьев поиска…</vt:lpstr>
      <vt:lpstr>Слайд 9</vt:lpstr>
      <vt:lpstr>2. Понятие деревьев поиска</vt:lpstr>
      <vt:lpstr>Слайд 11</vt:lpstr>
      <vt:lpstr>Слайд 12</vt:lpstr>
      <vt:lpstr>Слайд 13</vt:lpstr>
      <vt:lpstr>Слайд 14</vt:lpstr>
      <vt:lpstr>Слайд 15</vt:lpstr>
      <vt:lpstr>Слайд 16</vt:lpstr>
      <vt:lpstr>5. Выполнение операций – поиск…</vt:lpstr>
      <vt:lpstr>5. Выполнение операций – поиск…</vt:lpstr>
      <vt:lpstr>5. Выполнение операций – поиск…</vt:lpstr>
      <vt:lpstr>Слайд 20</vt:lpstr>
      <vt:lpstr>Слайд 21</vt:lpstr>
      <vt:lpstr>Слайд 22</vt:lpstr>
      <vt:lpstr>Слайд 23</vt:lpstr>
      <vt:lpstr>5. Выполнение операций – удаление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 Представление таблиц с использованием деревьев поиска</dc:subject>
  <dc:creator/>
  <cp:lastModifiedBy/>
  <cp:revision>16</cp:revision>
  <cp:lastPrinted>1900-12-31T20:00:00Z</cp:lastPrinted>
  <dcterms:created xsi:type="dcterms:W3CDTF">1900-12-31T20:00:00Z</dcterms:created>
  <dcterms:modified xsi:type="dcterms:W3CDTF">2016-01-03T07:42:16Z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