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0" r:id="rId1"/>
  </p:sldMasterIdLst>
  <p:notesMasterIdLst>
    <p:notesMasterId r:id="rId30"/>
  </p:notesMasterIdLst>
  <p:sldIdLst>
    <p:sldId id="462" r:id="rId2"/>
    <p:sldId id="468" r:id="rId3"/>
    <p:sldId id="469" r:id="rId4"/>
    <p:sldId id="473" r:id="rId5"/>
    <p:sldId id="474" r:id="rId6"/>
    <p:sldId id="475" r:id="rId7"/>
    <p:sldId id="476" r:id="rId8"/>
    <p:sldId id="477" r:id="rId9"/>
    <p:sldId id="502" r:id="rId10"/>
    <p:sldId id="499" r:id="rId11"/>
    <p:sldId id="500" r:id="rId12"/>
    <p:sldId id="501" r:id="rId13"/>
    <p:sldId id="503" r:id="rId14"/>
    <p:sldId id="504" r:id="rId15"/>
    <p:sldId id="505" r:id="rId16"/>
    <p:sldId id="506" r:id="rId17"/>
    <p:sldId id="507" r:id="rId18"/>
    <p:sldId id="508" r:id="rId19"/>
    <p:sldId id="509" r:id="rId20"/>
    <p:sldId id="510" r:id="rId21"/>
    <p:sldId id="511" r:id="rId22"/>
    <p:sldId id="512" r:id="rId23"/>
    <p:sldId id="513" r:id="rId24"/>
    <p:sldId id="514" r:id="rId25"/>
    <p:sldId id="491" r:id="rId26"/>
    <p:sldId id="492" r:id="rId27"/>
    <p:sldId id="493" r:id="rId28"/>
    <p:sldId id="496" r:id="rId29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B9B9"/>
    <a:srgbClr val="FF3300"/>
    <a:srgbClr val="D62A90"/>
    <a:srgbClr val="00FF00"/>
    <a:srgbClr val="99FF33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781" autoAdjust="0"/>
    <p:restoredTop sz="94576" autoAdjust="0"/>
  </p:normalViewPr>
  <p:slideViewPr>
    <p:cSldViewPr>
      <p:cViewPr varScale="1">
        <p:scale>
          <a:sx n="113" d="100"/>
          <a:sy n="113" d="100"/>
        </p:scale>
        <p:origin x="-2100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7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10" Type="http://schemas.openxmlformats.org/officeDocument/2006/relationships/image" Target="../media/image23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C680882-5D7D-45A9-B0D8-7C13C25E6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3553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7B3B1F-CA54-4011-80B1-C873B6AF2239}" type="slidenum">
              <a:rPr lang="ru-RU" smtClean="0">
                <a:solidFill>
                  <a:srgbClr val="000000"/>
                </a:solidFill>
              </a:rPr>
              <a:pPr/>
              <a:t>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82822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1D87D-AB5F-4031-B59E-5F1A8052930C}" type="slidenum">
              <a:rPr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975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FE1D9-52B3-4C02-8018-B32D72E372F5}" type="slidenum">
              <a:rPr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7691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809B7-7FA3-4835-99F3-4DC724B416AE}" type="slidenum">
              <a:rPr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720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5983E-47D5-4EFC-B05A-96FEDCE9BC4B}" type="slidenum">
              <a:rPr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45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60125-B45D-400A-98A3-B8B1A0893768}" type="slidenum">
              <a:rPr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9878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C973E-88D8-4A11-B924-BA61AB996A8F}" type="slidenum">
              <a:rPr/>
              <a:pPr/>
              <a:t>26</a:t>
            </a:fld>
            <a:endParaRPr lang="ru-RU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057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4FE7-CF99-4916-B10D-F64EAC0EB5CE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40769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42950" y="2130435"/>
            <a:ext cx="84201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6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9" y="103191"/>
            <a:ext cx="972001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33"/>
          <p:cNvSpPr txBox="1">
            <a:spLocks noChangeArrowheads="1"/>
          </p:cNvSpPr>
          <p:nvPr userDrawn="1"/>
        </p:nvSpPr>
        <p:spPr bwMode="auto">
          <a:xfrm>
            <a:off x="1166786" y="115888"/>
            <a:ext cx="8739214" cy="8125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Нижегородский государственный университет им. Н.И. Лобачевского </a:t>
            </a:r>
            <a:endParaRPr lang="ru-RU" sz="2000" b="1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Институт информационных технологий, математики и механики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1789485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  <a:lvl4pPr>
              <a:defRPr sz="18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1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2" y="6161092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7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20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171" y="6408738"/>
            <a:ext cx="93556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984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1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A67C-33BD-4A59-9EAE-678C8C03C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7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20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pic>
        <p:nvPicPr>
          <p:cNvPr id="14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2" y="6161092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003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24731C-66F4-4E24-8C0A-51A1D0A75D0E}" type="slidenum">
              <a:rPr lang="ru-RU"/>
              <a:pPr/>
              <a:t>‹#›</a:t>
            </a:fld>
            <a:r>
              <a:rPr lang="ru-RU"/>
              <a:t>-26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 Гергель В.П.</a:t>
            </a:r>
            <a:endParaRPr lang="ru-RU" sz="1200" b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DA1DAE-09AB-4733-B39D-2C4879AFA293}" type="slidenum">
              <a:rPr lang="ru-RU"/>
              <a:pPr/>
              <a:t>‹#›</a:t>
            </a:fld>
            <a:r>
              <a:rPr lang="ru-RU"/>
              <a:t>-26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 Гергель В.П.</a:t>
            </a:r>
            <a:endParaRPr lang="ru-RU" sz="1200" b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450" y="207963"/>
            <a:ext cx="9465896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Введение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8092" y="1071546"/>
            <a:ext cx="950125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6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19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171" y="6408738"/>
            <a:ext cx="93556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pic>
        <p:nvPicPr>
          <p:cNvPr id="11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1" y="6161090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325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809625" indent="-2667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076325" indent="-2667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343025" indent="-2667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tabLst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n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ergel@unn.ru" TargetMode="External"/><Relationship Id="rId5" Type="http://schemas.openxmlformats.org/officeDocument/2006/relationships/hyperlink" Target="http://www.software.unn.ru/?dir=17" TargetMode="External"/><Relationship Id="rId4" Type="http://schemas.openxmlformats.org/officeDocument/2006/relationships/hyperlink" Target="http://www.itmm.unn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25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5238" y="87313"/>
            <a:ext cx="22383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87313"/>
            <a:ext cx="22860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7313" y="87313"/>
            <a:ext cx="2400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9988" y="87313"/>
            <a:ext cx="26558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293" y="1785926"/>
            <a:ext cx="18557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2600" y="1841629"/>
            <a:ext cx="8553400" cy="7232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Нижегородский государственный университет им. Н.И. Лобачевского</a:t>
            </a:r>
            <a:r>
              <a:rPr lang="en-US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 </a:t>
            </a:r>
            <a:endParaRPr lang="en-US" sz="1600" b="1" cap="small" dirty="0" smtClean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  <a:p>
            <a:pPr algn="ctr">
              <a:spcBef>
                <a:spcPts val="600"/>
              </a:spcBef>
              <a:defRPr/>
            </a:pPr>
            <a:r>
              <a:rPr lang="ru-RU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Институт информационных технологий, математики и механики</a:t>
            </a:r>
            <a:endParaRPr lang="en-US" b="1" cap="small" dirty="0" smtClean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0463" y="3337828"/>
            <a:ext cx="5500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Методы программирования - 2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76407" y="2905780"/>
            <a:ext cx="2058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Учебный курс</a:t>
            </a:r>
            <a:endParaRPr lang="ru-RU" sz="2400" i="1" dirty="0"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10"/>
            <a:ext cx="936104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b="1" dirty="0">
                <a:latin typeface="+mj-lt"/>
              </a:rPr>
              <a:t>3. Реализация структуры хранения графа</a:t>
            </a:r>
            <a:endParaRPr lang="ru-RU" sz="2800" b="1" dirty="0">
              <a:latin typeface="+mj-lt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r>
              <a:rPr lang="ru-RU" sz="1200" dirty="0" smtClean="0">
                <a:latin typeface="+mn-lt"/>
              </a:rPr>
              <a:t>    10 из 28</a:t>
            </a:r>
            <a:endParaRPr lang="ru-RU" sz="1200" dirty="0">
              <a:latin typeface="+mn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16496" y="1052736"/>
            <a:ext cx="9361040" cy="521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93675" indent="-1936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60400" indent="-203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b="1" u="sng" dirty="0"/>
              <a:t>Структура хранения графа</a:t>
            </a:r>
          </a:p>
          <a:p>
            <a:pPr>
              <a:lnSpc>
                <a:spcPct val="80000"/>
              </a:lnSpc>
              <a:spcBef>
                <a:spcPct val="60000"/>
              </a:spcBef>
            </a:pPr>
            <a:r>
              <a:rPr lang="ru-RU" altLang="ru-RU" dirty="0" err="1">
                <a:latin typeface="Courier New Cyr" panose="02070309020205020404" pitchFamily="49" charset="0"/>
              </a:rPr>
              <a:t>class</a:t>
            </a:r>
            <a:r>
              <a:rPr lang="ru-RU" altLang="ru-RU" dirty="0">
                <a:latin typeface="Courier New Cyr" panose="02070309020205020404" pitchFamily="49" charset="0"/>
              </a:rPr>
              <a:t> </a:t>
            </a:r>
            <a:r>
              <a:rPr lang="ru-RU" altLang="ru-RU" dirty="0" err="1">
                <a:latin typeface="Courier New Cyr" panose="02070309020205020404" pitchFamily="49" charset="0"/>
              </a:rPr>
              <a:t>TGraph</a:t>
            </a:r>
            <a:r>
              <a:rPr lang="ru-RU" altLang="ru-RU" dirty="0">
                <a:latin typeface="Courier New Cyr" panose="02070309020205020404" pitchFamily="49" charset="0"/>
              </a:rPr>
              <a:t> : </a:t>
            </a:r>
            <a:r>
              <a:rPr lang="ru-RU" altLang="ru-RU" dirty="0" err="1">
                <a:latin typeface="Courier New Cyr" panose="02070309020205020404" pitchFamily="49" charset="0"/>
              </a:rPr>
              <a:t>public</a:t>
            </a:r>
            <a:r>
              <a:rPr lang="ru-RU" altLang="ru-RU" dirty="0">
                <a:latin typeface="Courier New Cyr" panose="02070309020205020404" pitchFamily="49" charset="0"/>
              </a:rPr>
              <a:t> </a:t>
            </a:r>
            <a:r>
              <a:rPr lang="ru-RU" altLang="ru-RU" dirty="0" err="1">
                <a:latin typeface="Courier New Cyr" panose="02070309020205020404" pitchFamily="49" charset="0"/>
              </a:rPr>
              <a:t>TDatValue</a:t>
            </a:r>
            <a:r>
              <a:rPr lang="ru-RU" altLang="ru-RU" dirty="0">
                <a:latin typeface="Courier New Cyr" panose="02070309020205020404" pitchFamily="49" charset="0"/>
              </a:rPr>
              <a:t> {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dirty="0">
                <a:latin typeface="Courier New Cyr" panose="02070309020205020404" pitchFamily="49" charset="0"/>
              </a:rPr>
              <a:t> </a:t>
            </a:r>
            <a:r>
              <a:rPr lang="ru-RU" altLang="ru-RU" dirty="0" err="1">
                <a:latin typeface="Courier New Cyr" panose="02070309020205020404" pitchFamily="49" charset="0"/>
              </a:rPr>
              <a:t>protected</a:t>
            </a:r>
            <a:r>
              <a:rPr lang="ru-RU" altLang="ru-RU" dirty="0">
                <a:latin typeface="Courier New Cyr" panose="02070309020205020404" pitchFamily="49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dirty="0">
                <a:latin typeface="Courier New Cyr" panose="02070309020205020404" pitchFamily="49" charset="0"/>
              </a:rPr>
              <a:t>  </a:t>
            </a:r>
            <a:r>
              <a:rPr lang="ru-RU" altLang="ru-RU" dirty="0" err="1">
                <a:latin typeface="Courier New Cyr" panose="02070309020205020404" pitchFamily="49" charset="0"/>
              </a:rPr>
              <a:t>int</a:t>
            </a:r>
            <a:r>
              <a:rPr lang="ru-RU" altLang="ru-RU" dirty="0">
                <a:latin typeface="Courier New Cyr" panose="02070309020205020404" pitchFamily="49" charset="0"/>
              </a:rPr>
              <a:t> </a:t>
            </a:r>
            <a:r>
              <a:rPr lang="ru-RU" altLang="ru-RU" dirty="0" err="1">
                <a:latin typeface="Courier New Cyr" panose="02070309020205020404" pitchFamily="49" charset="0"/>
              </a:rPr>
              <a:t>NodeNum</a:t>
            </a:r>
            <a:r>
              <a:rPr lang="ru-RU" altLang="ru-RU" dirty="0">
                <a:latin typeface="Courier New Cyr" panose="02070309020205020404" pitchFamily="49" charset="0"/>
              </a:rPr>
              <a:t>;           // количество вершин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dirty="0">
                <a:latin typeface="Courier New Cyr" panose="02070309020205020404" pitchFamily="49" charset="0"/>
              </a:rPr>
              <a:t>  </a:t>
            </a:r>
            <a:r>
              <a:rPr lang="ru-RU" altLang="ru-RU" dirty="0" err="1">
                <a:latin typeface="Courier New Cyr" panose="02070309020205020404" pitchFamily="49" charset="0"/>
              </a:rPr>
              <a:t>int</a:t>
            </a:r>
            <a:r>
              <a:rPr lang="ru-RU" altLang="ru-RU" dirty="0">
                <a:latin typeface="Courier New Cyr" panose="02070309020205020404" pitchFamily="49" charset="0"/>
              </a:rPr>
              <a:t> </a:t>
            </a:r>
            <a:r>
              <a:rPr lang="ru-RU" altLang="ru-RU" dirty="0" err="1">
                <a:latin typeface="Courier New Cyr" panose="02070309020205020404" pitchFamily="49" charset="0"/>
              </a:rPr>
              <a:t>LinkNum</a:t>
            </a:r>
            <a:r>
              <a:rPr lang="ru-RU" altLang="ru-RU" dirty="0">
                <a:latin typeface="Courier New Cyr" panose="02070309020205020404" pitchFamily="49" charset="0"/>
              </a:rPr>
              <a:t>;           // количество дуг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dirty="0">
                <a:latin typeface="Courier New Cyr" panose="02070309020205020404" pitchFamily="49" charset="0"/>
              </a:rPr>
              <a:t>  </a:t>
            </a:r>
            <a:r>
              <a:rPr lang="ru-RU" altLang="ru-RU" dirty="0" err="1">
                <a:latin typeface="Courier New Cyr" panose="02070309020205020404" pitchFamily="49" charset="0"/>
              </a:rPr>
              <a:t>TTreeTable</a:t>
            </a:r>
            <a:r>
              <a:rPr lang="ru-RU" altLang="ru-RU" dirty="0">
                <a:latin typeface="Courier New Cyr" panose="02070309020205020404" pitchFamily="49" charset="0"/>
              </a:rPr>
              <a:t> </a:t>
            </a:r>
            <a:r>
              <a:rPr lang="ru-RU" altLang="ru-RU" dirty="0" err="1">
                <a:latin typeface="Courier New Cyr" panose="02070309020205020404" pitchFamily="49" charset="0"/>
              </a:rPr>
              <a:t>Nodes</a:t>
            </a:r>
            <a:r>
              <a:rPr lang="ru-RU" altLang="ru-RU" dirty="0">
                <a:latin typeface="Courier New Cyr" panose="02070309020205020404" pitchFamily="49" charset="0"/>
              </a:rPr>
              <a:t>;      // множество вершин графа </a:t>
            </a:r>
            <a:r>
              <a:rPr lang="ru-RU" altLang="ru-RU" dirty="0" err="1">
                <a:latin typeface="Courier New Cyr" panose="02070309020205020404" pitchFamily="49" charset="0"/>
              </a:rPr>
              <a:t>public</a:t>
            </a:r>
            <a:r>
              <a:rPr lang="ru-RU" altLang="ru-RU" dirty="0">
                <a:latin typeface="Courier New Cyr" panose="02070309020205020404" pitchFamily="49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dirty="0">
                <a:latin typeface="Courier New Cyr" panose="02070309020205020404" pitchFamily="49" charset="0"/>
              </a:rPr>
              <a:t>  </a:t>
            </a:r>
            <a:r>
              <a:rPr lang="ru-RU" altLang="ru-RU" dirty="0" err="1">
                <a:latin typeface="Courier New Cyr" panose="02070309020205020404" pitchFamily="49" charset="0"/>
              </a:rPr>
              <a:t>TGraph</a:t>
            </a:r>
            <a:r>
              <a:rPr lang="ru-RU" altLang="ru-RU" dirty="0">
                <a:latin typeface="Courier New Cyr" panose="02070309020205020404" pitchFamily="49" charset="0"/>
              </a:rPr>
              <a:t> ()</a:t>
            </a:r>
            <a:r>
              <a:rPr lang="en-US" altLang="ru-RU" dirty="0">
                <a:latin typeface="Courier New Cyr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ru-RU" dirty="0">
                <a:latin typeface="Courier New Cyr" panose="02070309020205020404" pitchFamily="49" charset="0"/>
              </a:rPr>
              <a:t>  </a:t>
            </a:r>
            <a:r>
              <a:rPr lang="ru-RU" altLang="ru-RU" dirty="0" err="1">
                <a:latin typeface="Courier New Cyr" panose="02070309020205020404" pitchFamily="49" charset="0"/>
              </a:rPr>
              <a:t>int</a:t>
            </a:r>
            <a:r>
              <a:rPr lang="ru-RU" altLang="ru-RU" dirty="0">
                <a:latin typeface="Courier New Cyr" panose="02070309020205020404" pitchFamily="49" charset="0"/>
              </a:rPr>
              <a:t> </a:t>
            </a:r>
            <a:r>
              <a:rPr lang="ru-RU" altLang="ru-RU" dirty="0" err="1">
                <a:latin typeface="Courier New Cyr" panose="02070309020205020404" pitchFamily="49" charset="0"/>
              </a:rPr>
              <a:t>GetNodeNum</a:t>
            </a:r>
            <a:r>
              <a:rPr lang="ru-RU" altLang="ru-RU" dirty="0">
                <a:latin typeface="Courier New Cyr" panose="02070309020205020404" pitchFamily="49" charset="0"/>
              </a:rPr>
              <a:t> (</a:t>
            </a:r>
            <a:r>
              <a:rPr lang="ru-RU" altLang="ru-RU" dirty="0" err="1">
                <a:latin typeface="Courier New Cyr" panose="02070309020205020404" pitchFamily="49" charset="0"/>
              </a:rPr>
              <a:t>void</a:t>
            </a:r>
            <a:r>
              <a:rPr lang="ru-RU" altLang="ru-RU" dirty="0">
                <a:latin typeface="Courier New Cyr" panose="02070309020205020404" pitchFamily="49" charset="0"/>
              </a:rPr>
              <a:t>) { </a:t>
            </a:r>
            <a:r>
              <a:rPr lang="ru-RU" altLang="ru-RU" dirty="0" err="1">
                <a:latin typeface="Courier New Cyr" panose="02070309020205020404" pitchFamily="49" charset="0"/>
              </a:rPr>
              <a:t>return</a:t>
            </a:r>
            <a:r>
              <a:rPr lang="ru-RU" altLang="ru-RU" dirty="0">
                <a:latin typeface="Courier New Cyr" panose="02070309020205020404" pitchFamily="49" charset="0"/>
              </a:rPr>
              <a:t> </a:t>
            </a:r>
            <a:r>
              <a:rPr lang="ru-RU" altLang="ru-RU" dirty="0" err="1">
                <a:latin typeface="Courier New Cyr" panose="02070309020205020404" pitchFamily="49" charset="0"/>
              </a:rPr>
              <a:t>NodeNum</a:t>
            </a:r>
            <a:r>
              <a:rPr lang="ru-RU" altLang="ru-RU" dirty="0">
                <a:latin typeface="Courier New Cyr" panose="02070309020205020404" pitchFamily="49" charset="0"/>
              </a:rPr>
              <a:t>; }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dirty="0">
                <a:latin typeface="Courier New Cyr" panose="02070309020205020404" pitchFamily="49" charset="0"/>
              </a:rPr>
              <a:t>  </a:t>
            </a:r>
            <a:r>
              <a:rPr lang="ru-RU" altLang="ru-RU" dirty="0" err="1">
                <a:latin typeface="Courier New Cyr" panose="02070309020205020404" pitchFamily="49" charset="0"/>
              </a:rPr>
              <a:t>int</a:t>
            </a:r>
            <a:r>
              <a:rPr lang="ru-RU" altLang="ru-RU" dirty="0">
                <a:latin typeface="Courier New Cyr" panose="02070309020205020404" pitchFamily="49" charset="0"/>
              </a:rPr>
              <a:t> </a:t>
            </a:r>
            <a:r>
              <a:rPr lang="ru-RU" altLang="ru-RU" dirty="0" err="1">
                <a:latin typeface="Courier New Cyr" panose="02070309020205020404" pitchFamily="49" charset="0"/>
              </a:rPr>
              <a:t>GetLinkNum</a:t>
            </a:r>
            <a:r>
              <a:rPr lang="ru-RU" altLang="ru-RU" dirty="0">
                <a:latin typeface="Courier New Cyr" panose="02070309020205020404" pitchFamily="49" charset="0"/>
              </a:rPr>
              <a:t> (</a:t>
            </a:r>
            <a:r>
              <a:rPr lang="ru-RU" altLang="ru-RU" dirty="0" err="1">
                <a:latin typeface="Courier New Cyr" panose="02070309020205020404" pitchFamily="49" charset="0"/>
              </a:rPr>
              <a:t>void</a:t>
            </a:r>
            <a:r>
              <a:rPr lang="ru-RU" altLang="ru-RU" dirty="0">
                <a:latin typeface="Courier New Cyr" panose="02070309020205020404" pitchFamily="49" charset="0"/>
              </a:rPr>
              <a:t>) { </a:t>
            </a:r>
            <a:r>
              <a:rPr lang="ru-RU" altLang="ru-RU" dirty="0" err="1">
                <a:latin typeface="Courier New Cyr" panose="02070309020205020404" pitchFamily="49" charset="0"/>
              </a:rPr>
              <a:t>return</a:t>
            </a:r>
            <a:r>
              <a:rPr lang="ru-RU" altLang="ru-RU" dirty="0">
                <a:latin typeface="Courier New Cyr" panose="02070309020205020404" pitchFamily="49" charset="0"/>
              </a:rPr>
              <a:t> </a:t>
            </a:r>
            <a:r>
              <a:rPr lang="ru-RU" altLang="ru-RU" dirty="0" err="1">
                <a:latin typeface="Courier New Cyr" panose="02070309020205020404" pitchFamily="49" charset="0"/>
              </a:rPr>
              <a:t>LinkNum</a:t>
            </a:r>
            <a:r>
              <a:rPr lang="ru-RU" altLang="ru-RU" dirty="0">
                <a:latin typeface="Courier New Cyr" panose="02070309020205020404" pitchFamily="49" charset="0"/>
              </a:rPr>
              <a:t>; }</a:t>
            </a:r>
            <a:endParaRPr lang="en-US" altLang="ru-RU" dirty="0">
              <a:latin typeface="Courier New Cyr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ru-RU" dirty="0">
                <a:latin typeface="Courier New Cyr" panose="02070309020205020404" pitchFamily="49" charset="0"/>
              </a:rPr>
              <a:t>  // </a:t>
            </a:r>
            <a:r>
              <a:rPr lang="ru-RU" altLang="ru-RU" dirty="0" err="1">
                <a:latin typeface="Courier New Cyr" panose="02070309020205020404" pitchFamily="49" charset="0"/>
              </a:rPr>
              <a:t>встава</a:t>
            </a:r>
            <a:r>
              <a:rPr lang="ru-RU" altLang="ru-RU" dirty="0">
                <a:latin typeface="Courier New Cyr" panose="02070309020205020404" pitchFamily="49" charset="0"/>
              </a:rPr>
              <a:t> верши и дуг графа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ru-RU" dirty="0">
                <a:latin typeface="Courier New Cyr" panose="02070309020205020404" pitchFamily="49" charset="0"/>
              </a:rPr>
              <a:t>  </a:t>
            </a:r>
            <a:r>
              <a:rPr lang="ru-RU" altLang="ru-RU" dirty="0" err="1">
                <a:latin typeface="Courier New Cyr" panose="02070309020205020404" pitchFamily="49" charset="0"/>
              </a:rPr>
              <a:t>void</a:t>
            </a:r>
            <a:r>
              <a:rPr lang="ru-RU" altLang="ru-RU" dirty="0">
                <a:latin typeface="Courier New Cyr" panose="02070309020205020404" pitchFamily="49" charset="0"/>
              </a:rPr>
              <a:t> </a:t>
            </a:r>
            <a:r>
              <a:rPr lang="ru-RU" altLang="ru-RU" dirty="0" err="1">
                <a:latin typeface="Courier New Cyr" panose="02070309020205020404" pitchFamily="49" charset="0"/>
              </a:rPr>
              <a:t>InsNode</a:t>
            </a:r>
            <a:r>
              <a:rPr lang="ru-RU" altLang="ru-RU" dirty="0">
                <a:latin typeface="Courier New Cyr" panose="02070309020205020404" pitchFamily="49" charset="0"/>
              </a:rPr>
              <a:t> ( </a:t>
            </a:r>
            <a:r>
              <a:rPr lang="ru-RU" altLang="ru-RU" dirty="0" err="1">
                <a:latin typeface="Courier New Cyr" panose="02070309020205020404" pitchFamily="49" charset="0"/>
              </a:rPr>
              <a:t>string</a:t>
            </a:r>
            <a:r>
              <a:rPr lang="ru-RU" altLang="ru-RU" dirty="0">
                <a:latin typeface="Courier New Cyr" panose="02070309020205020404" pitchFamily="49" charset="0"/>
              </a:rPr>
              <a:t> </a:t>
            </a:r>
            <a:r>
              <a:rPr lang="ru-RU" altLang="ru-RU" dirty="0" err="1">
                <a:latin typeface="Courier New Cyr" panose="02070309020205020404" pitchFamily="49" charset="0"/>
              </a:rPr>
              <a:t>nm</a:t>
            </a:r>
            <a:r>
              <a:rPr lang="ru-RU" altLang="ru-RU" dirty="0">
                <a:latin typeface="Courier New Cyr" panose="02070309020205020404" pitchFamily="49" charset="0"/>
              </a:rPr>
              <a:t>, </a:t>
            </a:r>
            <a:r>
              <a:rPr lang="ru-RU" altLang="ru-RU" dirty="0" err="1">
                <a:latin typeface="Courier New Cyr" panose="02070309020205020404" pitchFamily="49" charset="0"/>
              </a:rPr>
              <a:t>int</a:t>
            </a:r>
            <a:r>
              <a:rPr lang="ru-RU" altLang="ru-RU" dirty="0">
                <a:latin typeface="Courier New Cyr" panose="02070309020205020404" pitchFamily="49" charset="0"/>
              </a:rPr>
              <a:t> </a:t>
            </a:r>
            <a:r>
              <a:rPr lang="ru-RU" altLang="ru-RU" dirty="0" err="1">
                <a:latin typeface="Courier New Cyr" panose="02070309020205020404" pitchFamily="49" charset="0"/>
              </a:rPr>
              <a:t>val</a:t>
            </a:r>
            <a:r>
              <a:rPr lang="ru-RU" altLang="ru-RU" dirty="0">
                <a:latin typeface="Courier New Cyr" panose="02070309020205020404" pitchFamily="49" charset="0"/>
              </a:rPr>
              <a:t>=0 );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dirty="0">
                <a:latin typeface="Courier New Cyr" panose="02070309020205020404" pitchFamily="49" charset="0"/>
              </a:rPr>
              <a:t>  </a:t>
            </a:r>
            <a:r>
              <a:rPr lang="ru-RU" altLang="ru-RU" dirty="0" err="1">
                <a:latin typeface="Courier New Cyr" panose="02070309020205020404" pitchFamily="49" charset="0"/>
              </a:rPr>
              <a:t>void</a:t>
            </a:r>
            <a:r>
              <a:rPr lang="ru-RU" altLang="ru-RU" dirty="0">
                <a:latin typeface="Courier New Cyr" panose="02070309020205020404" pitchFamily="49" charset="0"/>
              </a:rPr>
              <a:t> </a:t>
            </a:r>
            <a:r>
              <a:rPr lang="ru-RU" altLang="ru-RU" dirty="0" err="1">
                <a:latin typeface="Courier New Cyr" panose="02070309020205020404" pitchFamily="49" charset="0"/>
              </a:rPr>
              <a:t>InsLink</a:t>
            </a:r>
            <a:r>
              <a:rPr lang="ru-RU" altLang="ru-RU" dirty="0">
                <a:latin typeface="Courier New Cyr" panose="02070309020205020404" pitchFamily="49" charset="0"/>
              </a:rPr>
              <a:t> ( </a:t>
            </a:r>
            <a:r>
              <a:rPr lang="ru-RU" altLang="ru-RU" dirty="0" err="1">
                <a:latin typeface="Courier New Cyr" panose="02070309020205020404" pitchFamily="49" charset="0"/>
              </a:rPr>
              <a:t>string</a:t>
            </a:r>
            <a:r>
              <a:rPr lang="ru-RU" altLang="ru-RU" dirty="0">
                <a:latin typeface="Courier New Cyr" panose="02070309020205020404" pitchFamily="49" charset="0"/>
              </a:rPr>
              <a:t> </a:t>
            </a:r>
            <a:r>
              <a:rPr lang="ru-RU" altLang="ru-RU" dirty="0" err="1">
                <a:latin typeface="Courier New Cyr" panose="02070309020205020404" pitchFamily="49" charset="0"/>
              </a:rPr>
              <a:t>fn</a:t>
            </a:r>
            <a:r>
              <a:rPr lang="ru-RU" altLang="ru-RU" dirty="0">
                <a:latin typeface="Courier New Cyr" panose="02070309020205020404" pitchFamily="49" charset="0"/>
              </a:rPr>
              <a:t>, </a:t>
            </a:r>
            <a:r>
              <a:rPr lang="ru-RU" altLang="ru-RU" dirty="0" err="1">
                <a:latin typeface="Courier New Cyr" panose="02070309020205020404" pitchFamily="49" charset="0"/>
              </a:rPr>
              <a:t>string</a:t>
            </a:r>
            <a:r>
              <a:rPr lang="ru-RU" altLang="ru-RU" dirty="0">
                <a:latin typeface="Courier New Cyr" panose="02070309020205020404" pitchFamily="49" charset="0"/>
              </a:rPr>
              <a:t> </a:t>
            </a:r>
            <a:r>
              <a:rPr lang="ru-RU" altLang="ru-RU" dirty="0" err="1">
                <a:latin typeface="Courier New Cyr" panose="02070309020205020404" pitchFamily="49" charset="0"/>
              </a:rPr>
              <a:t>ln</a:t>
            </a:r>
            <a:r>
              <a:rPr lang="ru-RU" altLang="ru-RU" dirty="0">
                <a:latin typeface="Courier New Cyr" panose="02070309020205020404" pitchFamily="49" charset="0"/>
              </a:rPr>
              <a:t>, </a:t>
            </a:r>
            <a:r>
              <a:rPr lang="ru-RU" altLang="ru-RU" dirty="0" err="1">
                <a:latin typeface="Courier New Cyr" panose="02070309020205020404" pitchFamily="49" charset="0"/>
              </a:rPr>
              <a:t>int</a:t>
            </a:r>
            <a:r>
              <a:rPr lang="ru-RU" altLang="ru-RU" dirty="0">
                <a:latin typeface="Courier New Cyr" panose="02070309020205020404" pitchFamily="49" charset="0"/>
              </a:rPr>
              <a:t> </a:t>
            </a:r>
            <a:r>
              <a:rPr lang="ru-RU" altLang="ru-RU" dirty="0" err="1">
                <a:latin typeface="Courier New Cyr" panose="02070309020205020404" pitchFamily="49" charset="0"/>
              </a:rPr>
              <a:t>val</a:t>
            </a:r>
            <a:r>
              <a:rPr lang="ru-RU" altLang="ru-RU" dirty="0">
                <a:latin typeface="Courier New Cyr" panose="02070309020205020404" pitchFamily="49" charset="0"/>
              </a:rPr>
              <a:t>=1);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dirty="0">
                <a:latin typeface="Courier New Cyr" panose="02070309020205020404" pitchFamily="49" charset="0"/>
              </a:rPr>
              <a:t>};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 smtClean="0">
                <a:latin typeface="+mj-lt"/>
              </a:rPr>
              <a:t>Представление </a:t>
            </a:r>
            <a:r>
              <a:rPr lang="ru-RU" altLang="ru-RU" sz="1200" b="1" dirty="0" err="1">
                <a:latin typeface="+mj-lt"/>
              </a:rPr>
              <a:t>графовых</a:t>
            </a:r>
            <a:r>
              <a:rPr lang="ru-RU" altLang="ru-RU" sz="1200" b="1" dirty="0">
                <a:latin typeface="+mj-lt"/>
              </a:rPr>
              <a:t> моделей на ЭВМ</a:t>
            </a:r>
          </a:p>
        </p:txBody>
      </p:sp>
    </p:spTree>
    <p:extLst>
      <p:ext uri="{BB962C8B-B14F-4D97-AF65-F5344CB8AC3E}">
        <p14:creationId xmlns:p14="http://schemas.microsoft.com/office/powerpoint/2010/main" xmlns="" val="77362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282411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b="1" dirty="0">
                <a:latin typeface="+mj-lt"/>
              </a:rPr>
              <a:t>4. Алгоритмы обхода…</a:t>
            </a:r>
            <a:endParaRPr lang="ru-RU" sz="2800" b="1" dirty="0">
              <a:latin typeface="+mj-lt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r>
              <a:rPr lang="ru-RU" sz="1200" dirty="0" smtClean="0">
                <a:latin typeface="+mn-lt"/>
              </a:rPr>
              <a:t>    11 из 28</a:t>
            </a:r>
            <a:endParaRPr lang="ru-RU" sz="1200" dirty="0">
              <a:latin typeface="+mn-lt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59310" y="1099307"/>
            <a:ext cx="9578266" cy="124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93675" indent="-1936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60400" indent="-203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altLang="ru-RU" sz="2800" b="1" u="sng" dirty="0"/>
              <a:t>Поиск в глубину (</a:t>
            </a:r>
            <a:r>
              <a:rPr lang="en-US" altLang="ru-RU" sz="2800" b="1" u="sng" dirty="0"/>
              <a:t>depth-first search</a:t>
            </a:r>
            <a:r>
              <a:rPr lang="ru-RU" altLang="ru-RU" sz="2800" b="1" u="sng" dirty="0"/>
              <a:t>)</a:t>
            </a:r>
            <a:endParaRPr lang="en-US" altLang="ru-RU" sz="2800" b="1" u="sng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ru-RU" sz="2800" dirty="0"/>
              <a:t>   </a:t>
            </a:r>
            <a:r>
              <a:rPr lang="ru-RU" altLang="ru-RU" sz="2800" dirty="0"/>
              <a:t>Обработка очередной вершины графа продолжается рекурсивной процедурой обработки смежных вершин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 smtClean="0">
                <a:latin typeface="+mj-lt"/>
              </a:rPr>
              <a:t>Представление </a:t>
            </a:r>
            <a:r>
              <a:rPr lang="ru-RU" altLang="ru-RU" sz="1200" b="1" dirty="0" err="1">
                <a:latin typeface="+mj-lt"/>
              </a:rPr>
              <a:t>графовых</a:t>
            </a:r>
            <a:r>
              <a:rPr lang="ru-RU" altLang="ru-RU" sz="1200" b="1" dirty="0">
                <a:latin typeface="+mj-lt"/>
              </a:rPr>
              <a:t> моделей на ЭВМ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83667857"/>
              </p:ext>
            </p:extLst>
          </p:nvPr>
        </p:nvGraphicFramePr>
        <p:xfrm>
          <a:off x="2576737" y="2477778"/>
          <a:ext cx="3595464" cy="3694422"/>
        </p:xfrm>
        <a:graphic>
          <a:graphicData uri="http://schemas.openxmlformats.org/presentationml/2006/ole">
            <p:oleObj spid="_x0000_s59402" name="Рисунок" r:id="rId3" imgW="2037080" imgH="2098040" progId="Word.Picture.8">
              <p:embed/>
            </p:oleObj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3909635"/>
              </p:ext>
            </p:extLst>
          </p:nvPr>
        </p:nvGraphicFramePr>
        <p:xfrm>
          <a:off x="2576737" y="2477778"/>
          <a:ext cx="3595464" cy="3694422"/>
        </p:xfrm>
        <a:graphic>
          <a:graphicData uri="http://schemas.openxmlformats.org/presentationml/2006/ole">
            <p:oleObj spid="_x0000_s59403" name="Рисунок" r:id="rId4" imgW="2037080" imgH="2098040" progId="Word.Picture.8">
              <p:embed/>
            </p:oleObj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90713859"/>
              </p:ext>
            </p:extLst>
          </p:nvPr>
        </p:nvGraphicFramePr>
        <p:xfrm>
          <a:off x="2576737" y="2477778"/>
          <a:ext cx="3595464" cy="3694422"/>
        </p:xfrm>
        <a:graphic>
          <a:graphicData uri="http://schemas.openxmlformats.org/presentationml/2006/ole">
            <p:oleObj spid="_x0000_s59404" name="Рисунок" r:id="rId5" imgW="2037080" imgH="2098040" progId="Word.Picture.8">
              <p:embed/>
            </p:oleObj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26883674"/>
              </p:ext>
            </p:extLst>
          </p:nvPr>
        </p:nvGraphicFramePr>
        <p:xfrm>
          <a:off x="2576737" y="2477778"/>
          <a:ext cx="3595464" cy="3694422"/>
        </p:xfrm>
        <a:graphic>
          <a:graphicData uri="http://schemas.openxmlformats.org/presentationml/2006/ole">
            <p:oleObj spid="_x0000_s59405" name="Рисунок" r:id="rId6" imgW="2037080" imgH="2098040" progId="Word.Picture.8">
              <p:embed/>
            </p:oleObj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88797502"/>
              </p:ext>
            </p:extLst>
          </p:nvPr>
        </p:nvGraphicFramePr>
        <p:xfrm>
          <a:off x="2576737" y="2477778"/>
          <a:ext cx="3595464" cy="3694422"/>
        </p:xfrm>
        <a:graphic>
          <a:graphicData uri="http://schemas.openxmlformats.org/presentationml/2006/ole">
            <p:oleObj spid="_x0000_s59406" name="Рисунок" r:id="rId7" imgW="2037080" imgH="2098040" progId="Word.Picture.8">
              <p:embed/>
            </p:oleObj>
          </a:graphicData>
        </a:graphic>
      </p:graphicFrame>
      <p:graphicFrame>
        <p:nvGraphicFramePr>
          <p:cNvPr id="2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07518250"/>
              </p:ext>
            </p:extLst>
          </p:nvPr>
        </p:nvGraphicFramePr>
        <p:xfrm>
          <a:off x="2576737" y="2477778"/>
          <a:ext cx="3595464" cy="3694422"/>
        </p:xfrm>
        <a:graphic>
          <a:graphicData uri="http://schemas.openxmlformats.org/presentationml/2006/ole">
            <p:oleObj spid="_x0000_s59407" name="Рисунок" r:id="rId8" imgW="2037080" imgH="2098040" progId="Word.Picture.8">
              <p:embed/>
            </p:oleObj>
          </a:graphicData>
        </a:graphic>
      </p:graphicFrame>
      <p:graphicFrame>
        <p:nvGraphicFramePr>
          <p:cNvPr id="2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5287343"/>
              </p:ext>
            </p:extLst>
          </p:nvPr>
        </p:nvGraphicFramePr>
        <p:xfrm>
          <a:off x="2576737" y="2477778"/>
          <a:ext cx="3595464" cy="3694422"/>
        </p:xfrm>
        <a:graphic>
          <a:graphicData uri="http://schemas.openxmlformats.org/presentationml/2006/ole">
            <p:oleObj spid="_x0000_s59408" name="Рисунок" r:id="rId9" imgW="2037080" imgH="2098040" progId="Word.Picture.8">
              <p:embed/>
            </p:oleObj>
          </a:graphicData>
        </a:graphic>
      </p:graphicFrame>
      <p:graphicFrame>
        <p:nvGraphicFramePr>
          <p:cNvPr id="2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15321907"/>
              </p:ext>
            </p:extLst>
          </p:nvPr>
        </p:nvGraphicFramePr>
        <p:xfrm>
          <a:off x="2576737" y="2477778"/>
          <a:ext cx="3595464" cy="3694422"/>
        </p:xfrm>
        <a:graphic>
          <a:graphicData uri="http://schemas.openxmlformats.org/presentationml/2006/ole">
            <p:oleObj spid="_x0000_s59409" name="Рисунок" r:id="rId10" imgW="2037080" imgH="2098040" progId="Word.Picture.8">
              <p:embed/>
            </p:oleObj>
          </a:graphicData>
        </a:graphic>
      </p:graphicFrame>
      <p:graphicFrame>
        <p:nvGraphicFramePr>
          <p:cNvPr id="2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27760109"/>
              </p:ext>
            </p:extLst>
          </p:nvPr>
        </p:nvGraphicFramePr>
        <p:xfrm>
          <a:off x="2576737" y="2477778"/>
          <a:ext cx="3595464" cy="3694422"/>
        </p:xfrm>
        <a:graphic>
          <a:graphicData uri="http://schemas.openxmlformats.org/presentationml/2006/ole">
            <p:oleObj spid="_x0000_s59410" name="Рисунок" r:id="rId11" imgW="2037080" imgH="2098040" progId="Word.Picture.8">
              <p:embed/>
            </p:oleObj>
          </a:graphicData>
        </a:graphic>
      </p:graphicFrame>
      <p:graphicFrame>
        <p:nvGraphicFramePr>
          <p:cNvPr id="2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2989472"/>
              </p:ext>
            </p:extLst>
          </p:nvPr>
        </p:nvGraphicFramePr>
        <p:xfrm>
          <a:off x="2576737" y="2477778"/>
          <a:ext cx="3595464" cy="3694422"/>
        </p:xfrm>
        <a:graphic>
          <a:graphicData uri="http://schemas.openxmlformats.org/presentationml/2006/ole">
            <p:oleObj spid="_x0000_s59411" name="Рисунок" r:id="rId12" imgW="2037080" imgH="2098040" progId="Word.Picture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4684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11"/>
            <a:ext cx="936104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b="1" dirty="0">
                <a:latin typeface="+mj-lt"/>
              </a:rPr>
              <a:t>4. Алгоритмы обхода…</a:t>
            </a:r>
            <a:endParaRPr lang="ru-RU" sz="2800" b="1" dirty="0">
              <a:latin typeface="+mj-lt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r>
              <a:rPr lang="ru-RU" sz="1200" dirty="0" smtClean="0">
                <a:latin typeface="+mn-lt"/>
              </a:rPr>
              <a:t>    12 из 28</a:t>
            </a:r>
            <a:endParaRPr lang="ru-RU" sz="1200" dirty="0">
              <a:latin typeface="+mn-lt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87302" y="1099307"/>
            <a:ext cx="9578266" cy="124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93675" indent="-1936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60400" indent="-203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altLang="ru-RU" sz="2800" b="1" u="sng" dirty="0"/>
              <a:t>Поиск в ширину (</a:t>
            </a:r>
            <a:r>
              <a:rPr lang="en-US" altLang="ru-RU" sz="2800" b="1" u="sng" dirty="0" err="1"/>
              <a:t>breadts</a:t>
            </a:r>
            <a:r>
              <a:rPr lang="en-US" altLang="ru-RU" sz="2800" b="1" u="sng" dirty="0"/>
              <a:t>-first search</a:t>
            </a:r>
            <a:r>
              <a:rPr lang="ru-RU" altLang="ru-RU" sz="2800" b="1" u="sng" dirty="0"/>
              <a:t>)</a:t>
            </a:r>
            <a:endParaRPr lang="en-US" altLang="ru-RU" sz="2800" b="1" u="sng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ru-RU" sz="2800" dirty="0"/>
              <a:t>   </a:t>
            </a:r>
            <a:r>
              <a:rPr lang="ru-RU" altLang="ru-RU" sz="2800" dirty="0"/>
              <a:t>Для каждой вершины сначала выполняется обработка непосредственно смежных вершин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 smtClean="0">
                <a:latin typeface="+mj-lt"/>
              </a:rPr>
              <a:t>Представление </a:t>
            </a:r>
            <a:r>
              <a:rPr lang="ru-RU" altLang="ru-RU" sz="1200" b="1" dirty="0" err="1">
                <a:latin typeface="+mj-lt"/>
              </a:rPr>
              <a:t>графовых</a:t>
            </a:r>
            <a:r>
              <a:rPr lang="ru-RU" altLang="ru-RU" sz="1200" b="1" dirty="0">
                <a:latin typeface="+mj-lt"/>
              </a:rPr>
              <a:t> моделей на ЭВМ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88008535"/>
              </p:ext>
            </p:extLst>
          </p:nvPr>
        </p:nvGraphicFramePr>
        <p:xfrm>
          <a:off x="2648745" y="2551768"/>
          <a:ext cx="3523456" cy="3620432"/>
        </p:xfrm>
        <a:graphic>
          <a:graphicData uri="http://schemas.openxmlformats.org/presentationml/2006/ole">
            <p:oleObj spid="_x0000_s60426" name="Рисунок" r:id="rId3" imgW="2037080" imgH="2098040" progId="Word.Picture.8">
              <p:embed/>
            </p:oleObj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28873985"/>
              </p:ext>
            </p:extLst>
          </p:nvPr>
        </p:nvGraphicFramePr>
        <p:xfrm>
          <a:off x="2648745" y="2551768"/>
          <a:ext cx="3523456" cy="3620432"/>
        </p:xfrm>
        <a:graphic>
          <a:graphicData uri="http://schemas.openxmlformats.org/presentationml/2006/ole">
            <p:oleObj spid="_x0000_s60427" name="Рисунок" r:id="rId4" imgW="2037080" imgH="2098040" progId="Word.Picture.8">
              <p:embed/>
            </p:oleObj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02140757"/>
              </p:ext>
            </p:extLst>
          </p:nvPr>
        </p:nvGraphicFramePr>
        <p:xfrm>
          <a:off x="2648745" y="2551768"/>
          <a:ext cx="3523456" cy="3620432"/>
        </p:xfrm>
        <a:graphic>
          <a:graphicData uri="http://schemas.openxmlformats.org/presentationml/2006/ole">
            <p:oleObj spid="_x0000_s60428" name="Рисунок" r:id="rId5" imgW="2037080" imgH="2098040" progId="Word.Picture.8">
              <p:embed/>
            </p:oleObj>
          </a:graphicData>
        </a:graphic>
      </p:graphicFrame>
      <p:graphicFrame>
        <p:nvGraphicFramePr>
          <p:cNvPr id="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28585294"/>
              </p:ext>
            </p:extLst>
          </p:nvPr>
        </p:nvGraphicFramePr>
        <p:xfrm>
          <a:off x="2648745" y="2551768"/>
          <a:ext cx="3523456" cy="3620432"/>
        </p:xfrm>
        <a:graphic>
          <a:graphicData uri="http://schemas.openxmlformats.org/presentationml/2006/ole">
            <p:oleObj spid="_x0000_s60429" name="Рисунок" r:id="rId6" imgW="2037080" imgH="2098040" progId="Word.Picture.8">
              <p:embed/>
            </p:oleObj>
          </a:graphicData>
        </a:graphic>
      </p:graphicFrame>
      <p:graphicFrame>
        <p:nvGraphicFramePr>
          <p:cNvPr id="1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43562567"/>
              </p:ext>
            </p:extLst>
          </p:nvPr>
        </p:nvGraphicFramePr>
        <p:xfrm>
          <a:off x="2648745" y="2551768"/>
          <a:ext cx="3523456" cy="3620432"/>
        </p:xfrm>
        <a:graphic>
          <a:graphicData uri="http://schemas.openxmlformats.org/presentationml/2006/ole">
            <p:oleObj spid="_x0000_s60430" name="Рисунок" r:id="rId7" imgW="2037080" imgH="2098040" progId="Word.Picture.8">
              <p:embed/>
            </p:oleObj>
          </a:graphicData>
        </a:graphic>
      </p:graphicFrame>
      <p:graphicFrame>
        <p:nvGraphicFramePr>
          <p:cNvPr id="1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63812162"/>
              </p:ext>
            </p:extLst>
          </p:nvPr>
        </p:nvGraphicFramePr>
        <p:xfrm>
          <a:off x="2648745" y="2551768"/>
          <a:ext cx="3523456" cy="3620432"/>
        </p:xfrm>
        <a:graphic>
          <a:graphicData uri="http://schemas.openxmlformats.org/presentationml/2006/ole">
            <p:oleObj spid="_x0000_s60431" name="Рисунок" r:id="rId8" imgW="2037080" imgH="2098040" progId="Word.Picture.8">
              <p:embed/>
            </p:oleObj>
          </a:graphicData>
        </a:graphic>
      </p:graphicFrame>
      <p:graphicFrame>
        <p:nvGraphicFramePr>
          <p:cNvPr id="1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07604329"/>
              </p:ext>
            </p:extLst>
          </p:nvPr>
        </p:nvGraphicFramePr>
        <p:xfrm>
          <a:off x="2648745" y="2551768"/>
          <a:ext cx="3523456" cy="3620432"/>
        </p:xfrm>
        <a:graphic>
          <a:graphicData uri="http://schemas.openxmlformats.org/presentationml/2006/ole">
            <p:oleObj spid="_x0000_s60432" name="Рисунок" r:id="rId9" imgW="2037080" imgH="2098040" progId="Word.Picture.8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60934997"/>
              </p:ext>
            </p:extLst>
          </p:nvPr>
        </p:nvGraphicFramePr>
        <p:xfrm>
          <a:off x="2648745" y="2551768"/>
          <a:ext cx="3523456" cy="3620432"/>
        </p:xfrm>
        <a:graphic>
          <a:graphicData uri="http://schemas.openxmlformats.org/presentationml/2006/ole">
            <p:oleObj spid="_x0000_s60433" name="Рисунок" r:id="rId10" imgW="2037080" imgH="2098040" progId="Word.Picture.8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77008585"/>
              </p:ext>
            </p:extLst>
          </p:nvPr>
        </p:nvGraphicFramePr>
        <p:xfrm>
          <a:off x="2648745" y="2551768"/>
          <a:ext cx="3523456" cy="3620432"/>
        </p:xfrm>
        <a:graphic>
          <a:graphicData uri="http://schemas.openxmlformats.org/presentationml/2006/ole">
            <p:oleObj spid="_x0000_s60434" name="Рисунок" r:id="rId11" imgW="2037080" imgH="2098040" progId="Word.Picture.8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08226104"/>
              </p:ext>
            </p:extLst>
          </p:nvPr>
        </p:nvGraphicFramePr>
        <p:xfrm>
          <a:off x="2648745" y="2551768"/>
          <a:ext cx="3523456" cy="3620432"/>
        </p:xfrm>
        <a:graphic>
          <a:graphicData uri="http://schemas.openxmlformats.org/presentationml/2006/ole">
            <p:oleObj spid="_x0000_s60435" name="Рисунок" r:id="rId12" imgW="2037080" imgH="2098040" progId="Word.Picture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9215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13</a:t>
            </a:fld>
            <a:r>
              <a:rPr lang="ru-RU" dirty="0"/>
              <a:t> </a:t>
            </a:r>
            <a:r>
              <a:rPr lang="ru-RU" dirty="0" smtClean="0"/>
              <a:t>из 28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57789"/>
            <a:ext cx="9361040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>
                <a:latin typeface="+mj-lt"/>
              </a:rPr>
              <a:t>4</a:t>
            </a:r>
            <a:r>
              <a:rPr lang="ru-RU" altLang="ru-RU" sz="2800" b="1" dirty="0">
                <a:latin typeface="+mj-lt"/>
              </a:rPr>
              <a:t>. Алгоритмы обхода…</a:t>
            </a:r>
            <a:endParaRPr lang="ru-RU" sz="2800" b="1" dirty="0">
              <a:latin typeface="+mj-lt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15294" y="1175958"/>
            <a:ext cx="9146218" cy="297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93675" indent="-1936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60400" indent="-203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800" dirty="0"/>
              <a:t>Для исключения циклов и запоминания набора уже обработанных вершин можно использовать множество </a:t>
            </a:r>
            <a:r>
              <a:rPr lang="en-US" altLang="ru-RU" sz="2800" dirty="0" err="1"/>
              <a:t>TSet</a:t>
            </a:r>
            <a:endParaRPr lang="en-US" altLang="ru-RU" sz="2800" dirty="0"/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800" dirty="0"/>
              <a:t>Для запоминания набора достигнутых, но еще не обработанных вершин, можно использовать структуры: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ru-RU" altLang="ru-RU" sz="2800" dirty="0"/>
              <a:t>Стек       – для алгоритма поиска в глубину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ru-RU" altLang="ru-RU" sz="2800" dirty="0"/>
              <a:t>Очередь – для алгоритма поиска в ширину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 smtClean="0">
                <a:latin typeface="+mj-lt"/>
              </a:rPr>
              <a:t>Представление </a:t>
            </a:r>
            <a:r>
              <a:rPr lang="ru-RU" altLang="ru-RU" sz="1200" b="1" dirty="0" err="1">
                <a:latin typeface="+mj-lt"/>
              </a:rPr>
              <a:t>графовых</a:t>
            </a:r>
            <a:r>
              <a:rPr lang="ru-RU" altLang="ru-RU" sz="1200" b="1" dirty="0">
                <a:latin typeface="+mj-lt"/>
              </a:rPr>
              <a:t> моделей на ЭВМ</a:t>
            </a:r>
          </a:p>
        </p:txBody>
      </p:sp>
    </p:spTree>
    <p:extLst>
      <p:ext uri="{BB962C8B-B14F-4D97-AF65-F5344CB8AC3E}">
        <p14:creationId xmlns:p14="http://schemas.microsoft.com/office/powerpoint/2010/main" xmlns="" val="27058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14</a:t>
            </a:fld>
            <a:r>
              <a:rPr lang="ru-RU" dirty="0"/>
              <a:t> </a:t>
            </a:r>
            <a:r>
              <a:rPr lang="ru-RU" dirty="0" smtClean="0"/>
              <a:t>из 28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11"/>
            <a:ext cx="936104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b="1" dirty="0">
                <a:latin typeface="+mj-lt"/>
              </a:rPr>
              <a:t>4. Алгоритмы обхода (итератор)…</a:t>
            </a:r>
            <a:endParaRPr lang="ru-RU" sz="2800" b="1" dirty="0">
              <a:latin typeface="+mj-lt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88504" y="1198142"/>
            <a:ext cx="8640960" cy="280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81000" indent="-3810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ru-RU" dirty="0" err="1">
                <a:latin typeface="Courier New Cyr" panose="02070309020205020404" pitchFamily="49" charset="0"/>
                <a:sym typeface="Wingdings" panose="05000000000000000000" pitchFamily="2" charset="2"/>
              </a:rPr>
              <a:t>TSearchMode</a:t>
            </a:r>
            <a:r>
              <a:rPr lang="en-US" altLang="ru-RU" dirty="0">
                <a:latin typeface="Courier New Cyr" panose="02070309020205020404" pitchFamily="49" charset="0"/>
                <a:sym typeface="Wingdings" panose="05000000000000000000" pitchFamily="2" charset="2"/>
              </a:rPr>
              <a:t> Mode;      // </a:t>
            </a:r>
            <a:r>
              <a:rPr lang="en-US" altLang="ru-RU" dirty="0" err="1">
                <a:latin typeface="Courier New Cyr" panose="02070309020205020404" pitchFamily="49" charset="0"/>
                <a:sym typeface="Wingdings" panose="05000000000000000000" pitchFamily="2" charset="2"/>
              </a:rPr>
              <a:t>способ</a:t>
            </a:r>
            <a:r>
              <a:rPr lang="en-US" altLang="ru-RU" dirty="0">
                <a:latin typeface="Courier New Cyr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ru-RU" dirty="0" err="1">
                <a:latin typeface="Courier New Cyr" panose="02070309020205020404" pitchFamily="49" charset="0"/>
                <a:sym typeface="Wingdings" panose="05000000000000000000" pitchFamily="2" charset="2"/>
              </a:rPr>
              <a:t>обхода</a:t>
            </a:r>
            <a:endParaRPr lang="en-US" altLang="ru-RU" dirty="0">
              <a:latin typeface="Courier New Cyr" panose="02070309020205020404" pitchFamily="49" charset="0"/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ru-RU" altLang="ru-RU" dirty="0" err="1">
                <a:latin typeface="Courier New Cyr" panose="02070309020205020404" pitchFamily="49" charset="0"/>
                <a:sym typeface="Wingdings" panose="05000000000000000000" pitchFamily="2" charset="2"/>
              </a:rPr>
              <a:t>PTGraphNode</a:t>
            </a:r>
            <a:r>
              <a:rPr lang="ru-RU" altLang="ru-RU" dirty="0">
                <a:latin typeface="Courier New Cyr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ru-RU" altLang="ru-RU" dirty="0" err="1">
                <a:latin typeface="Courier New Cyr" panose="02070309020205020404" pitchFamily="49" charset="0"/>
                <a:sym typeface="Wingdings" panose="05000000000000000000" pitchFamily="2" charset="2"/>
              </a:rPr>
              <a:t>pCurrNode</a:t>
            </a:r>
            <a:r>
              <a:rPr lang="ru-RU" altLang="ru-RU" dirty="0">
                <a:latin typeface="Courier New Cyr" panose="02070309020205020404" pitchFamily="49" charset="0"/>
                <a:sym typeface="Wingdings" panose="05000000000000000000" pitchFamily="2" charset="2"/>
              </a:rPr>
              <a:t>; // текущая вершина</a:t>
            </a:r>
          </a:p>
          <a:p>
            <a:pPr>
              <a:lnSpc>
                <a:spcPct val="11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ru-RU" altLang="ru-RU" dirty="0">
                <a:latin typeface="Courier New Cyr" panose="02070309020205020404" pitchFamily="49" charset="0"/>
                <a:sym typeface="Wingdings" panose="05000000000000000000" pitchFamily="2" charset="2"/>
              </a:rPr>
              <a:t>// достигнутые, но не обработанные вершины</a:t>
            </a:r>
          </a:p>
          <a:p>
            <a:pPr>
              <a:lnSpc>
                <a:spcPct val="11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ru-RU" altLang="ru-RU" dirty="0" err="1">
                <a:latin typeface="Courier New Cyr" panose="02070309020205020404" pitchFamily="49" charset="0"/>
                <a:sym typeface="Wingdings" panose="05000000000000000000" pitchFamily="2" charset="2"/>
              </a:rPr>
              <a:t>TDataRoot</a:t>
            </a:r>
            <a:r>
              <a:rPr lang="ru-RU" altLang="ru-RU" dirty="0">
                <a:latin typeface="Courier New Cyr" panose="02070309020205020404" pitchFamily="49" charset="0"/>
                <a:sym typeface="Wingdings" panose="05000000000000000000" pitchFamily="2" charset="2"/>
              </a:rPr>
              <a:t> *</a:t>
            </a:r>
            <a:r>
              <a:rPr lang="ru-RU" altLang="ru-RU" dirty="0" err="1">
                <a:latin typeface="Courier New Cyr" panose="02070309020205020404" pitchFamily="49" charset="0"/>
                <a:sym typeface="Wingdings" panose="05000000000000000000" pitchFamily="2" charset="2"/>
              </a:rPr>
              <a:t>pStream</a:t>
            </a:r>
            <a:r>
              <a:rPr lang="ru-RU" altLang="ru-RU" dirty="0">
                <a:latin typeface="Courier New Cyr" panose="02070309020205020404" pitchFamily="49" charset="0"/>
                <a:sym typeface="Wingdings" panose="05000000000000000000" pitchFamily="2" charset="2"/>
              </a:rPr>
              <a:t>; </a:t>
            </a:r>
          </a:p>
          <a:p>
            <a:pPr>
              <a:lnSpc>
                <a:spcPct val="11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ru-RU" altLang="ru-RU" dirty="0">
                <a:latin typeface="Courier New Cyr" panose="02070309020205020404" pitchFamily="49" charset="0"/>
                <a:sym typeface="Wingdings" panose="05000000000000000000" pitchFamily="2" charset="2"/>
              </a:rPr>
              <a:t>// множество вершин, достигнутых в ходе обхода</a:t>
            </a:r>
          </a:p>
          <a:p>
            <a:pPr>
              <a:lnSpc>
                <a:spcPct val="11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ru-RU" altLang="ru-RU" dirty="0" err="1">
                <a:latin typeface="Courier New Cyr" panose="02070309020205020404" pitchFamily="49" charset="0"/>
                <a:sym typeface="Wingdings" panose="05000000000000000000" pitchFamily="2" charset="2"/>
              </a:rPr>
              <a:t>TBitField</a:t>
            </a:r>
            <a:r>
              <a:rPr lang="ru-RU" altLang="ru-RU" dirty="0">
                <a:latin typeface="Courier New Cyr" panose="02070309020205020404" pitchFamily="49" charset="0"/>
                <a:sym typeface="Wingdings" panose="05000000000000000000" pitchFamily="2" charset="2"/>
              </a:rPr>
              <a:t> *</a:t>
            </a:r>
            <a:r>
              <a:rPr lang="ru-RU" altLang="ru-RU" dirty="0" err="1">
                <a:latin typeface="Courier New Cyr" panose="02070309020205020404" pitchFamily="49" charset="0"/>
                <a:sym typeface="Wingdings" panose="05000000000000000000" pitchFamily="2" charset="2"/>
              </a:rPr>
              <a:t>pFound</a:t>
            </a:r>
            <a:r>
              <a:rPr lang="ru-RU" altLang="ru-RU" dirty="0">
                <a:latin typeface="Courier New Cyr" panose="02070309020205020404" pitchFamily="49" charset="0"/>
                <a:sym typeface="Wingdings" panose="05000000000000000000" pitchFamily="2" charset="2"/>
              </a:rPr>
              <a:t>;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 smtClean="0">
                <a:latin typeface="+mj-lt"/>
              </a:rPr>
              <a:t>Представление </a:t>
            </a:r>
            <a:r>
              <a:rPr lang="ru-RU" altLang="ru-RU" sz="1200" b="1" dirty="0" err="1">
                <a:latin typeface="+mj-lt"/>
              </a:rPr>
              <a:t>графовых</a:t>
            </a:r>
            <a:r>
              <a:rPr lang="ru-RU" altLang="ru-RU" sz="1200" b="1" dirty="0">
                <a:latin typeface="+mj-lt"/>
              </a:rPr>
              <a:t> моделей на ЭВМ</a:t>
            </a:r>
          </a:p>
        </p:txBody>
      </p:sp>
    </p:spTree>
    <p:extLst>
      <p:ext uri="{BB962C8B-B14F-4D97-AF65-F5344CB8AC3E}">
        <p14:creationId xmlns:p14="http://schemas.microsoft.com/office/powerpoint/2010/main" xmlns="" val="186824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15</a:t>
            </a:fld>
            <a:r>
              <a:rPr lang="ru-RU" dirty="0"/>
              <a:t> </a:t>
            </a:r>
            <a:r>
              <a:rPr lang="ru-RU" dirty="0" smtClean="0"/>
              <a:t>из 28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11"/>
            <a:ext cx="9538874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b="1" dirty="0">
                <a:latin typeface="+mj-lt"/>
              </a:rPr>
              <a:t>4. Алгоритмы обхода (итератор)…</a:t>
            </a:r>
            <a:endParaRPr lang="ru-RU" sz="2800" b="1" dirty="0">
              <a:latin typeface="+mj-lt"/>
            </a:endParaRP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00472" y="1124744"/>
            <a:ext cx="9538874" cy="244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92100" indent="-2921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ru-RU" altLang="ru-RU" sz="2800" b="1" dirty="0">
                <a:sym typeface="Wingdings" panose="05000000000000000000" pitchFamily="2" charset="2"/>
              </a:rPr>
              <a:t>Инициализация </a:t>
            </a:r>
            <a:r>
              <a:rPr lang="en-US" altLang="ru-RU" sz="2800" dirty="0">
                <a:sym typeface="Wingdings" panose="05000000000000000000" pitchFamily="2" charset="2"/>
              </a:rPr>
              <a:t>(</a:t>
            </a:r>
            <a:r>
              <a:rPr lang="en-US" altLang="ru-RU" sz="2800" b="1" dirty="0">
                <a:sym typeface="Wingdings" panose="05000000000000000000" pitchFamily="2" charset="2"/>
              </a:rPr>
              <a:t>Reset</a:t>
            </a:r>
            <a:r>
              <a:rPr lang="en-US" altLang="ru-RU" sz="2800" dirty="0">
                <a:sym typeface="Wingdings" panose="05000000000000000000" pitchFamily="2" charset="2"/>
              </a:rPr>
              <a:t>)</a:t>
            </a:r>
            <a:endParaRPr lang="ru-RU" altLang="ru-RU" sz="2800" dirty="0">
              <a:sym typeface="Wingdings" panose="05000000000000000000" pitchFamily="2" charset="2"/>
            </a:endParaRPr>
          </a:p>
          <a:p>
            <a:pPr>
              <a:spcBef>
                <a:spcPct val="15000"/>
              </a:spcBef>
              <a:buFontTx/>
              <a:buChar char="•"/>
            </a:pPr>
            <a:r>
              <a:rPr lang="ru-RU" altLang="ru-RU" sz="2800" dirty="0">
                <a:sym typeface="Wingdings" panose="05000000000000000000" pitchFamily="2" charset="2"/>
              </a:rPr>
              <a:t>Инициализация структур</a:t>
            </a:r>
          </a:p>
          <a:p>
            <a:pPr>
              <a:spcBef>
                <a:spcPct val="15000"/>
              </a:spcBef>
              <a:buFontTx/>
              <a:buChar char="•"/>
            </a:pPr>
            <a:r>
              <a:rPr lang="ru-RU" altLang="ru-RU" sz="2800" dirty="0">
                <a:sym typeface="Wingdings" panose="05000000000000000000" pitchFamily="2" charset="2"/>
              </a:rPr>
              <a:t>Вставка первой вершины в поток </a:t>
            </a:r>
            <a:r>
              <a:rPr lang="en-US" altLang="ru-RU" sz="2800" dirty="0" err="1">
                <a:sym typeface="Wingdings" panose="05000000000000000000" pitchFamily="2" charset="2"/>
              </a:rPr>
              <a:t>pStream</a:t>
            </a:r>
            <a:r>
              <a:rPr lang="en-US" altLang="ru-RU" sz="2800" dirty="0">
                <a:sym typeface="Wingdings" panose="05000000000000000000" pitchFamily="2" charset="2"/>
              </a:rPr>
              <a:t> </a:t>
            </a:r>
            <a:r>
              <a:rPr lang="ru-RU" altLang="ru-RU" sz="2800" dirty="0">
                <a:sym typeface="Wingdings" panose="05000000000000000000" pitchFamily="2" charset="2"/>
              </a:rPr>
              <a:t>и ее отметка в множестве </a:t>
            </a:r>
            <a:r>
              <a:rPr lang="en-US" altLang="ru-RU" sz="2800" dirty="0" err="1">
                <a:sym typeface="Wingdings" panose="05000000000000000000" pitchFamily="2" charset="2"/>
              </a:rPr>
              <a:t>pFound</a:t>
            </a:r>
            <a:endParaRPr lang="en-US" altLang="ru-RU" sz="2800" dirty="0">
              <a:sym typeface="Wingdings" panose="05000000000000000000" pitchFamily="2" charset="2"/>
            </a:endParaRPr>
          </a:p>
          <a:p>
            <a:pPr>
              <a:spcBef>
                <a:spcPct val="15000"/>
              </a:spcBef>
              <a:buFontTx/>
              <a:buChar char="•"/>
            </a:pPr>
            <a:r>
              <a:rPr lang="ru-RU" altLang="ru-RU" sz="2800" dirty="0">
                <a:sym typeface="Wingdings" panose="05000000000000000000" pitchFamily="2" charset="2"/>
              </a:rPr>
              <a:t>Выполнение метода </a:t>
            </a:r>
            <a:r>
              <a:rPr lang="en-US" altLang="ru-RU" sz="2800" dirty="0" err="1">
                <a:sym typeface="Wingdings" panose="05000000000000000000" pitchFamily="2" charset="2"/>
              </a:rPr>
              <a:t>GoNext</a:t>
            </a:r>
            <a:endParaRPr lang="ru-RU" altLang="ru-RU" sz="2800" dirty="0">
              <a:latin typeface="Courier New Cyr" panose="02070309020205020404" pitchFamily="49" charset="0"/>
              <a:sym typeface="Wingdings" panose="05000000000000000000" pitchFamily="2" charset="2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 smtClean="0">
                <a:latin typeface="+mj-lt"/>
              </a:rPr>
              <a:t>Представление </a:t>
            </a:r>
            <a:r>
              <a:rPr lang="ru-RU" altLang="ru-RU" sz="1200" b="1" dirty="0" err="1">
                <a:latin typeface="+mj-lt"/>
              </a:rPr>
              <a:t>графовых</a:t>
            </a:r>
            <a:r>
              <a:rPr lang="ru-RU" altLang="ru-RU" sz="1200" b="1" dirty="0">
                <a:latin typeface="+mj-lt"/>
              </a:rPr>
              <a:t> моделей на ЭВМ</a:t>
            </a:r>
          </a:p>
        </p:txBody>
      </p:sp>
      <p:pic>
        <p:nvPicPr>
          <p:cNvPr id="9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6936" y="1124744"/>
            <a:ext cx="610520" cy="488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22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16</a:t>
            </a:fld>
            <a:r>
              <a:rPr lang="ru-RU" dirty="0"/>
              <a:t> </a:t>
            </a:r>
            <a:r>
              <a:rPr lang="ru-RU" dirty="0" smtClean="0"/>
              <a:t>из 28</a:t>
            </a:r>
            <a:endParaRPr lang="ru-RU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82411"/>
            <a:ext cx="9538874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b="1" dirty="0">
                <a:latin typeface="+mj-lt"/>
              </a:rPr>
              <a:t>4. Алгоритмы обхода (итератор)…</a:t>
            </a:r>
            <a:endParaRPr lang="ru-RU" sz="2800" b="1" dirty="0">
              <a:latin typeface="+mj-lt"/>
            </a:endParaRPr>
          </a:p>
        </p:txBody>
      </p:sp>
      <p:sp>
        <p:nvSpPr>
          <p:cNvPr id="14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31304" y="1196752"/>
            <a:ext cx="8410128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81000" indent="-3810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ru-RU" altLang="ru-RU" sz="2800" b="1" dirty="0">
                <a:sym typeface="Wingdings" panose="05000000000000000000" pitchFamily="2" charset="2"/>
              </a:rPr>
              <a:t>Проверка завершения </a:t>
            </a:r>
            <a:r>
              <a:rPr lang="en-US" altLang="ru-RU" sz="2800" dirty="0">
                <a:sym typeface="Wingdings" panose="05000000000000000000" pitchFamily="2" charset="2"/>
              </a:rPr>
              <a:t>(</a:t>
            </a:r>
            <a:r>
              <a:rPr lang="en-US" altLang="ru-RU" sz="2800" b="1" dirty="0" err="1">
                <a:sym typeface="Wingdings" panose="05000000000000000000" pitchFamily="2" charset="2"/>
              </a:rPr>
              <a:t>IsGraphEnded</a:t>
            </a:r>
            <a:r>
              <a:rPr lang="en-US" altLang="ru-RU" sz="2800" dirty="0">
                <a:sym typeface="Wingdings" panose="05000000000000000000" pitchFamily="2" charset="2"/>
              </a:rPr>
              <a:t>)</a:t>
            </a:r>
            <a:endParaRPr lang="ru-RU" altLang="ru-RU" sz="2800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endParaRPr lang="ru-RU" altLang="ru-RU" dirty="0">
              <a:latin typeface="Courier New Cyr" panose="02070309020205020404" pitchFamily="49" charset="0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ru-RU" dirty="0">
                <a:latin typeface="Courier New Cyr" panose="02070309020205020404" pitchFamily="49" charset="0"/>
                <a:sym typeface="Wingdings" panose="05000000000000000000" pitchFamily="2" charset="2"/>
              </a:rPr>
              <a:t>return </a:t>
            </a:r>
            <a:r>
              <a:rPr lang="ru-RU" altLang="ru-RU" dirty="0" err="1">
                <a:latin typeface="Courier New Cyr" panose="02070309020205020404" pitchFamily="49" charset="0"/>
                <a:sym typeface="Wingdings" panose="05000000000000000000" pitchFamily="2" charset="2"/>
              </a:rPr>
              <a:t>pCurrNode</a:t>
            </a:r>
            <a:r>
              <a:rPr lang="ru-RU" altLang="ru-RU" dirty="0">
                <a:latin typeface="Courier New Cyr" panose="02070309020205020404" pitchFamily="49" charset="0"/>
                <a:sym typeface="Wingdings" panose="05000000000000000000" pitchFamily="2" charset="2"/>
              </a:rPr>
              <a:t>==NULL;</a:t>
            </a:r>
            <a:r>
              <a:rPr lang="en-US" altLang="ru-RU" dirty="0">
                <a:latin typeface="Courier New Cyr" panose="02070309020205020404" pitchFamily="49" charset="0"/>
                <a:sym typeface="Wingdings" panose="05000000000000000000" pitchFamily="2" charset="2"/>
              </a:rPr>
              <a:t> // </a:t>
            </a:r>
            <a:r>
              <a:rPr lang="ru-RU" altLang="ru-RU" dirty="0">
                <a:latin typeface="Courier New Cyr" panose="02070309020205020404" pitchFamily="49" charset="0"/>
                <a:sym typeface="Wingdings" panose="05000000000000000000" pitchFamily="2" charset="2"/>
              </a:rPr>
              <a:t>текущее звено </a:t>
            </a:r>
            <a:r>
              <a:rPr lang="en-US" altLang="ru-RU" dirty="0">
                <a:latin typeface="Courier New Cyr" panose="02070309020205020404" pitchFamily="49" charset="0"/>
                <a:sym typeface="Wingdings" panose="05000000000000000000" pitchFamily="2" charset="2"/>
              </a:rPr>
              <a:t>?</a:t>
            </a:r>
            <a:endParaRPr lang="ru-RU" altLang="ru-RU" dirty="0">
              <a:latin typeface="Courier New Cyr" panose="02070309020205020404" pitchFamily="49" charset="0"/>
              <a:sym typeface="Wingdings" panose="05000000000000000000" pitchFamily="2" charset="2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 smtClean="0">
                <a:latin typeface="+mj-lt"/>
              </a:rPr>
              <a:t>Представление </a:t>
            </a:r>
            <a:r>
              <a:rPr lang="ru-RU" altLang="ru-RU" sz="1200" b="1" dirty="0" err="1">
                <a:latin typeface="+mj-lt"/>
              </a:rPr>
              <a:t>графовых</a:t>
            </a:r>
            <a:r>
              <a:rPr lang="ru-RU" altLang="ru-RU" sz="1200" b="1" dirty="0">
                <a:latin typeface="+mj-lt"/>
              </a:rPr>
              <a:t> моделей на ЭВМ</a:t>
            </a:r>
          </a:p>
        </p:txBody>
      </p:sp>
    </p:spTree>
    <p:extLst>
      <p:ext uri="{BB962C8B-B14F-4D97-AF65-F5344CB8AC3E}">
        <p14:creationId xmlns:p14="http://schemas.microsoft.com/office/powerpoint/2010/main" xmlns="" val="41565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17</a:t>
            </a:fld>
            <a:r>
              <a:rPr lang="ru-RU" dirty="0"/>
              <a:t> </a:t>
            </a:r>
            <a:r>
              <a:rPr lang="ru-RU" dirty="0" smtClean="0"/>
              <a:t>из 28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57789"/>
            <a:ext cx="9538874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/>
              <a:t>4. Алгоритмы обхода (итератор</a:t>
            </a:r>
            <a:r>
              <a:rPr lang="ru-RU" altLang="ru-RU" sz="3200" b="1" dirty="0" smtClean="0"/>
              <a:t>)</a:t>
            </a:r>
            <a:endParaRPr lang="ru-RU" sz="3200" b="1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00472" y="1132928"/>
            <a:ext cx="9538874" cy="26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1000" indent="-1905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ru-RU" altLang="ru-RU" sz="2800" b="1" dirty="0">
                <a:sym typeface="Wingdings" panose="05000000000000000000" pitchFamily="2" charset="2"/>
              </a:rPr>
              <a:t>Переход к следующей вершине графа </a:t>
            </a:r>
            <a:r>
              <a:rPr lang="en-US" altLang="ru-RU" sz="2800" dirty="0">
                <a:sym typeface="Wingdings" panose="05000000000000000000" pitchFamily="2" charset="2"/>
              </a:rPr>
              <a:t>(</a:t>
            </a:r>
            <a:r>
              <a:rPr lang="en-US" altLang="ru-RU" sz="2800" b="1" dirty="0" err="1">
                <a:sym typeface="Wingdings" panose="05000000000000000000" pitchFamily="2" charset="2"/>
              </a:rPr>
              <a:t>GoNext</a:t>
            </a:r>
            <a:r>
              <a:rPr lang="en-US" altLang="ru-RU" sz="2800" dirty="0">
                <a:sym typeface="Wingdings" panose="05000000000000000000" pitchFamily="2" charset="2"/>
              </a:rPr>
              <a:t>)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buFontTx/>
              <a:buChar char="•"/>
            </a:pPr>
            <a:r>
              <a:rPr lang="ru-RU" altLang="ru-RU" sz="2800" dirty="0">
                <a:sym typeface="Wingdings" panose="05000000000000000000" pitchFamily="2" charset="2"/>
              </a:rPr>
              <a:t>Получить вершину из потока </a:t>
            </a:r>
            <a:r>
              <a:rPr lang="en-US" altLang="ru-RU" sz="2800" dirty="0" err="1">
                <a:sym typeface="Wingdings" panose="05000000000000000000" pitchFamily="2" charset="2"/>
              </a:rPr>
              <a:t>pStream</a:t>
            </a:r>
            <a:endParaRPr lang="en-US" altLang="ru-RU" sz="2800" dirty="0">
              <a:sym typeface="Wingdings" panose="05000000000000000000" pitchFamily="2" charset="2"/>
            </a:endParaRPr>
          </a:p>
          <a:p>
            <a:pPr lvl="1">
              <a:lnSpc>
                <a:spcPct val="110000"/>
              </a:lnSpc>
              <a:spcBef>
                <a:spcPct val="15000"/>
              </a:spcBef>
              <a:buFontTx/>
              <a:buChar char="•"/>
            </a:pPr>
            <a:r>
              <a:rPr lang="ru-RU" altLang="ru-RU" sz="2800" dirty="0">
                <a:sym typeface="Wingdings" panose="05000000000000000000" pitchFamily="2" charset="2"/>
              </a:rPr>
              <a:t>Поместить смежные вершины, если они еще не достигнуты, в поток </a:t>
            </a:r>
            <a:r>
              <a:rPr lang="en-US" altLang="ru-RU" sz="2800" dirty="0" err="1">
                <a:sym typeface="Wingdings" panose="05000000000000000000" pitchFamily="2" charset="2"/>
              </a:rPr>
              <a:t>pStream</a:t>
            </a:r>
            <a:endParaRPr lang="en-US" altLang="ru-RU" sz="2800" dirty="0">
              <a:sym typeface="Wingdings" panose="05000000000000000000" pitchFamily="2" charset="2"/>
            </a:endParaRPr>
          </a:p>
          <a:p>
            <a:pPr lvl="1">
              <a:lnSpc>
                <a:spcPct val="110000"/>
              </a:lnSpc>
              <a:spcBef>
                <a:spcPct val="15000"/>
              </a:spcBef>
              <a:buFontTx/>
              <a:buChar char="•"/>
            </a:pPr>
            <a:r>
              <a:rPr lang="ru-RU" altLang="ru-RU" sz="2800" dirty="0">
                <a:sym typeface="Wingdings" panose="05000000000000000000" pitchFamily="2" charset="2"/>
              </a:rPr>
              <a:t>Отметить смежные вершины в множестве </a:t>
            </a:r>
            <a:r>
              <a:rPr lang="en-US" altLang="ru-RU" sz="2800" dirty="0" err="1">
                <a:sym typeface="Wingdings" panose="05000000000000000000" pitchFamily="2" charset="2"/>
              </a:rPr>
              <a:t>pFound</a:t>
            </a:r>
            <a:endParaRPr lang="ru-RU" altLang="ru-RU" sz="2800" dirty="0">
              <a:latin typeface="Courier New Cyr" panose="02070309020205020404" pitchFamily="49" charset="0"/>
              <a:sym typeface="Wingdings" panose="05000000000000000000" pitchFamily="2" charset="2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00472" y="3820531"/>
            <a:ext cx="62484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30000"/>
              </a:spcBef>
            </a:pPr>
            <a:r>
              <a:rPr lang="ru-RU" altLang="ru-RU" sz="2800" b="1" dirty="0"/>
              <a:t>Пример</a:t>
            </a:r>
            <a:r>
              <a:rPr lang="ru-RU" altLang="ru-RU" sz="2800" dirty="0" smtClean="0"/>
              <a:t>:</a:t>
            </a:r>
            <a:endParaRPr lang="ru-RU" altLang="ru-RU" sz="2800" dirty="0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 smtClean="0">
                <a:latin typeface="+mj-lt"/>
              </a:rPr>
              <a:t>Представление </a:t>
            </a:r>
            <a:r>
              <a:rPr lang="ru-RU" altLang="ru-RU" sz="1200" b="1" dirty="0" err="1">
                <a:latin typeface="+mj-lt"/>
              </a:rPr>
              <a:t>графовых</a:t>
            </a:r>
            <a:r>
              <a:rPr lang="ru-RU" altLang="ru-RU" sz="1200" b="1" dirty="0">
                <a:latin typeface="+mj-lt"/>
              </a:rPr>
              <a:t> моделей на ЭВМ</a:t>
            </a:r>
          </a:p>
        </p:txBody>
      </p:sp>
      <p:pic>
        <p:nvPicPr>
          <p:cNvPr id="10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4888" y="1124744"/>
            <a:ext cx="610520" cy="488183"/>
          </a:xfrm>
          <a:prstGeom prst="rect">
            <a:avLst/>
          </a:prstGeom>
          <a:noFill/>
        </p:spPr>
      </p:pic>
      <p:pic>
        <p:nvPicPr>
          <p:cNvPr id="11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200" y="3732905"/>
            <a:ext cx="610520" cy="488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07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41432" y="6408738"/>
            <a:ext cx="935567" cy="449262"/>
          </a:xfrm>
        </p:spPr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18</a:t>
            </a:fld>
            <a:r>
              <a:rPr lang="ru-RU" dirty="0"/>
              <a:t> </a:t>
            </a:r>
            <a:r>
              <a:rPr lang="ru-RU" dirty="0" smtClean="0"/>
              <a:t>из 28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11"/>
            <a:ext cx="9538874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ru-RU" sz="2800" b="1" dirty="0">
                <a:latin typeface="+mj-lt"/>
              </a:rPr>
              <a:t>5</a:t>
            </a:r>
            <a:r>
              <a:rPr lang="ru-RU" altLang="ru-RU" sz="2800" b="1" dirty="0">
                <a:latin typeface="+mj-lt"/>
              </a:rPr>
              <a:t>. Поиск кратчайшего пути…</a:t>
            </a:r>
            <a:endParaRPr lang="ru-RU" sz="2800" b="1" dirty="0">
              <a:latin typeface="+mj-lt"/>
            </a:endParaRP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54686" y="1021894"/>
            <a:ext cx="9538874" cy="420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3675" indent="-1936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4675" indent="-1905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ru-RU" altLang="ru-RU" sz="2800" b="1" u="sng" dirty="0">
                <a:sym typeface="Wingdings" panose="05000000000000000000" pitchFamily="2" charset="2"/>
              </a:rPr>
              <a:t>Алгоритм </a:t>
            </a:r>
            <a:r>
              <a:rPr lang="ru-RU" altLang="ru-RU" sz="2800" b="1" u="sng" dirty="0" err="1">
                <a:sym typeface="Wingdings" panose="05000000000000000000" pitchFamily="2" charset="2"/>
              </a:rPr>
              <a:t>Дейкстры</a:t>
            </a:r>
            <a:r>
              <a:rPr lang="ru-RU" altLang="ru-RU" sz="2800" dirty="0">
                <a:sym typeface="Wingdings" panose="05000000000000000000" pitchFamily="2" charset="2"/>
              </a:rPr>
              <a:t> (</a:t>
            </a:r>
            <a:r>
              <a:rPr lang="en-US" altLang="ru-RU" sz="2800" dirty="0" err="1">
                <a:sym typeface="Wingdings" panose="05000000000000000000" pitchFamily="2" charset="2"/>
              </a:rPr>
              <a:t>Dijkstra</a:t>
            </a:r>
            <a:r>
              <a:rPr lang="ru-RU" altLang="ru-RU" sz="2800" dirty="0" smtClean="0">
                <a:sym typeface="Wingdings" panose="05000000000000000000" pitchFamily="2" charset="2"/>
              </a:rPr>
              <a:t>)…</a:t>
            </a:r>
            <a:endParaRPr lang="ru-RU" altLang="ru-RU" sz="2800" dirty="0">
              <a:sym typeface="Wingdings" panose="05000000000000000000" pitchFamily="2" charset="2"/>
            </a:endParaRPr>
          </a:p>
          <a:p>
            <a:pPr>
              <a:spcBef>
                <a:spcPct val="15000"/>
              </a:spcBef>
              <a:buFontTx/>
              <a:buChar char="•"/>
            </a:pPr>
            <a:r>
              <a:rPr lang="ru-RU" altLang="ru-RU" sz="2800" dirty="0">
                <a:sym typeface="Wingdings" panose="05000000000000000000" pitchFamily="2" charset="2"/>
              </a:rPr>
              <a:t>В ходе работы алгоритма определяются расстояния кратчайших путей от заданной вершины до всех достижимых  вершин графа</a:t>
            </a:r>
          </a:p>
          <a:p>
            <a:pPr>
              <a:spcBef>
                <a:spcPct val="15000"/>
              </a:spcBef>
              <a:buFontTx/>
              <a:buChar char="•"/>
            </a:pPr>
            <a:r>
              <a:rPr lang="ru-RU" altLang="ru-RU" sz="2800" dirty="0">
                <a:sym typeface="Wingdings" panose="05000000000000000000" pitchFamily="2" charset="2"/>
              </a:rPr>
              <a:t>Для запоминания длин найденных путей используется массив </a:t>
            </a:r>
            <a:r>
              <a:rPr lang="en-US" altLang="ru-RU" sz="2800" dirty="0" err="1">
                <a:sym typeface="Wingdings" panose="05000000000000000000" pitchFamily="2" charset="2"/>
              </a:rPr>
              <a:t>pDist</a:t>
            </a:r>
            <a:r>
              <a:rPr lang="en-US" altLang="ru-RU" sz="2800" dirty="0">
                <a:sym typeface="Wingdings" panose="05000000000000000000" pitchFamily="2" charset="2"/>
              </a:rPr>
              <a:t> </a:t>
            </a:r>
            <a:r>
              <a:rPr lang="ru-RU" altLang="ru-RU" sz="2800" dirty="0">
                <a:sym typeface="Wingdings" panose="05000000000000000000" pitchFamily="2" charset="2"/>
              </a:rPr>
              <a:t>(если до вершины нет найденного пути, соответствующее значение массива устанавливается в </a:t>
            </a:r>
            <a:r>
              <a:rPr lang="ru-RU" altLang="ru-RU" sz="2800" b="1" dirty="0">
                <a:sym typeface="Symbol" panose="05050102010706020507" pitchFamily="18" charset="2"/>
              </a:rPr>
              <a:t></a:t>
            </a:r>
            <a:r>
              <a:rPr lang="ru-RU" altLang="ru-RU" sz="2800" dirty="0">
                <a:sym typeface="Symbol" panose="05050102010706020507" pitchFamily="18" charset="2"/>
              </a:rPr>
              <a:t>)</a:t>
            </a:r>
          </a:p>
          <a:p>
            <a:pPr>
              <a:spcBef>
                <a:spcPct val="15000"/>
              </a:spcBef>
              <a:buFontTx/>
              <a:buChar char="•"/>
            </a:pPr>
            <a:r>
              <a:rPr lang="ru-RU" altLang="ru-RU" sz="2800" dirty="0">
                <a:sym typeface="Symbol" panose="05050102010706020507" pitchFamily="18" charset="2"/>
              </a:rPr>
              <a:t>Вершины, уже вошедшие в построенные кратчайшие пути, фиксируются при помощи множества </a:t>
            </a:r>
            <a:r>
              <a:rPr lang="en-US" altLang="ru-RU" sz="2800" dirty="0" err="1">
                <a:sym typeface="Symbol" panose="05050102010706020507" pitchFamily="18" charset="2"/>
              </a:rPr>
              <a:t>pFound</a:t>
            </a:r>
            <a:endParaRPr lang="ru-RU" altLang="ru-RU" sz="2800" dirty="0">
              <a:latin typeface="Courier New Cyr" panose="02070309020205020404" pitchFamily="49" charset="0"/>
              <a:sym typeface="Wingdings" panose="05000000000000000000" pitchFamily="2" charset="2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 smtClean="0">
                <a:latin typeface="+mj-lt"/>
              </a:rPr>
              <a:t>Представление </a:t>
            </a:r>
            <a:r>
              <a:rPr lang="ru-RU" altLang="ru-RU" sz="1200" b="1" dirty="0" err="1">
                <a:latin typeface="+mj-lt"/>
              </a:rPr>
              <a:t>графовых</a:t>
            </a:r>
            <a:r>
              <a:rPr lang="ru-RU" altLang="ru-RU" sz="1200" b="1" dirty="0">
                <a:latin typeface="+mj-lt"/>
              </a:rPr>
              <a:t> моделей на ЭВМ</a:t>
            </a:r>
          </a:p>
        </p:txBody>
      </p:sp>
    </p:spTree>
    <p:extLst>
      <p:ext uri="{BB962C8B-B14F-4D97-AF65-F5344CB8AC3E}">
        <p14:creationId xmlns:p14="http://schemas.microsoft.com/office/powerpoint/2010/main" xmlns="" val="41682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19</a:t>
            </a:fld>
            <a:r>
              <a:rPr lang="ru-RU" dirty="0"/>
              <a:t> </a:t>
            </a:r>
            <a:r>
              <a:rPr lang="ru-RU" dirty="0" smtClean="0"/>
              <a:t>из 28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11"/>
            <a:ext cx="9538874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ru-RU" sz="2800" b="1" dirty="0">
                <a:latin typeface="+mj-lt"/>
              </a:rPr>
              <a:t>5</a:t>
            </a:r>
            <a:r>
              <a:rPr lang="ru-RU" altLang="ru-RU" sz="2800" b="1" dirty="0">
                <a:latin typeface="+mj-lt"/>
              </a:rPr>
              <a:t>. Поиск кратчайшего пути…</a:t>
            </a:r>
            <a:endParaRPr lang="ru-RU" sz="2800" b="1" dirty="0">
              <a:latin typeface="+mj-lt"/>
            </a:endParaRP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00472" y="883733"/>
            <a:ext cx="9361040" cy="543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3675" indent="-1936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4675" indent="-1905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ru-RU" altLang="ru-RU" sz="2800" b="1" u="sng" dirty="0">
                <a:sym typeface="Wingdings" panose="05000000000000000000" pitchFamily="2" charset="2"/>
              </a:rPr>
              <a:t>Алгоритм </a:t>
            </a:r>
            <a:r>
              <a:rPr lang="ru-RU" altLang="ru-RU" sz="2800" b="1" u="sng" dirty="0" err="1">
                <a:sym typeface="Wingdings" panose="05000000000000000000" pitchFamily="2" charset="2"/>
              </a:rPr>
              <a:t>Дейкстры</a:t>
            </a:r>
            <a:r>
              <a:rPr lang="ru-RU" altLang="ru-RU" sz="2800" dirty="0">
                <a:sym typeface="Wingdings" panose="05000000000000000000" pitchFamily="2" charset="2"/>
              </a:rPr>
              <a:t> (</a:t>
            </a:r>
            <a:r>
              <a:rPr lang="en-US" altLang="ru-RU" sz="2800" dirty="0" err="1">
                <a:sym typeface="Wingdings" panose="05000000000000000000" pitchFamily="2" charset="2"/>
              </a:rPr>
              <a:t>Dijkstra</a:t>
            </a:r>
            <a:r>
              <a:rPr lang="ru-RU" altLang="ru-RU" sz="2800" dirty="0">
                <a:sym typeface="Wingdings" panose="05000000000000000000" pitchFamily="2" charset="2"/>
              </a:rPr>
              <a:t>)</a:t>
            </a:r>
          </a:p>
          <a:p>
            <a:pPr>
              <a:spcBef>
                <a:spcPct val="15000"/>
              </a:spcBef>
              <a:buFontTx/>
              <a:buChar char="•"/>
            </a:pPr>
            <a:r>
              <a:rPr lang="ru-RU" altLang="ru-RU" sz="2800" dirty="0">
                <a:sym typeface="Wingdings" panose="05000000000000000000" pitchFamily="2" charset="2"/>
              </a:rPr>
              <a:t>На каждой итерации алгоритма строится кратчайший путь до вершины, до которой этот путь еще не был определен (т.е. до вершины, не принадлежащей множеству </a:t>
            </a:r>
            <a:r>
              <a:rPr lang="en-US" altLang="ru-RU" sz="2800" dirty="0" err="1">
                <a:sym typeface="Wingdings" panose="05000000000000000000" pitchFamily="2" charset="2"/>
              </a:rPr>
              <a:t>pFound</a:t>
            </a:r>
            <a:r>
              <a:rPr lang="en-US" altLang="ru-RU" sz="2800" dirty="0">
                <a:sym typeface="Wingdings" panose="05000000000000000000" pitchFamily="2" charset="2"/>
              </a:rPr>
              <a:t>)</a:t>
            </a:r>
            <a:r>
              <a:rPr lang="ru-RU" altLang="ru-RU" sz="2800" dirty="0">
                <a:sym typeface="Wingdings" panose="05000000000000000000" pitchFamily="2" charset="2"/>
              </a:rPr>
              <a:t>; данная вершина определяется минимальным расстоянием в массиве </a:t>
            </a:r>
            <a:r>
              <a:rPr lang="en-US" altLang="ru-RU" sz="2800" dirty="0" err="1">
                <a:sym typeface="Wingdings" panose="05000000000000000000" pitchFamily="2" charset="2"/>
              </a:rPr>
              <a:t>pDist</a:t>
            </a:r>
            <a:r>
              <a:rPr lang="en-US" altLang="ru-RU" sz="2800" dirty="0">
                <a:sym typeface="Wingdings" panose="05000000000000000000" pitchFamily="2" charset="2"/>
              </a:rPr>
              <a:t> </a:t>
            </a:r>
            <a:r>
              <a:rPr lang="ru-RU" altLang="ru-RU" sz="2800" dirty="0">
                <a:sym typeface="Wingdings" panose="05000000000000000000" pitchFamily="2" charset="2"/>
              </a:rPr>
              <a:t>среди вершин, до которых еще не найден кратчайший путь</a:t>
            </a:r>
          </a:p>
          <a:p>
            <a:pPr>
              <a:spcBef>
                <a:spcPct val="15000"/>
              </a:spcBef>
              <a:buFontTx/>
              <a:buChar char="•"/>
            </a:pPr>
            <a:r>
              <a:rPr lang="ru-RU" altLang="ru-RU" sz="2800" dirty="0">
                <a:sym typeface="Wingdings" panose="05000000000000000000" pitchFamily="2" charset="2"/>
              </a:rPr>
              <a:t>Найденная вершина фиксируется в множестве </a:t>
            </a:r>
            <a:r>
              <a:rPr lang="en-US" altLang="ru-RU" sz="2800" dirty="0" err="1">
                <a:sym typeface="Wingdings" panose="05000000000000000000" pitchFamily="2" charset="2"/>
              </a:rPr>
              <a:t>pFound</a:t>
            </a:r>
            <a:r>
              <a:rPr lang="ru-RU" altLang="ru-RU" sz="2800" dirty="0">
                <a:sym typeface="Wingdings" panose="05000000000000000000" pitchFamily="2" charset="2"/>
              </a:rPr>
              <a:t>; далее из этой вершина строятся пути до вершин, не вошедших в </a:t>
            </a:r>
            <a:r>
              <a:rPr lang="en-US" altLang="ru-RU" sz="2800" dirty="0" err="1">
                <a:sym typeface="Wingdings" panose="05000000000000000000" pitchFamily="2" charset="2"/>
              </a:rPr>
              <a:t>pFound</a:t>
            </a:r>
            <a:r>
              <a:rPr lang="ru-RU" altLang="ru-RU" sz="2800" dirty="0">
                <a:sym typeface="Wingdings" panose="05000000000000000000" pitchFamily="2" charset="2"/>
              </a:rPr>
              <a:t> и, если этот длина этих путей меньше, чем значения в массиве </a:t>
            </a:r>
            <a:r>
              <a:rPr lang="en-US" altLang="ru-RU" sz="2800" dirty="0" err="1">
                <a:sym typeface="Wingdings" panose="05000000000000000000" pitchFamily="2" charset="2"/>
              </a:rPr>
              <a:t>pDist</a:t>
            </a:r>
            <a:r>
              <a:rPr lang="ru-RU" altLang="ru-RU" sz="2800" dirty="0">
                <a:sym typeface="Wingdings" panose="05000000000000000000" pitchFamily="2" charset="2"/>
              </a:rPr>
              <a:t>, значения длин путей в </a:t>
            </a:r>
            <a:r>
              <a:rPr lang="en-US" altLang="ru-RU" sz="2800" dirty="0" err="1">
                <a:sym typeface="Wingdings" panose="05000000000000000000" pitchFamily="2" charset="2"/>
              </a:rPr>
              <a:t>pDist</a:t>
            </a:r>
            <a:r>
              <a:rPr lang="ru-RU" altLang="ru-RU" sz="2800" dirty="0">
                <a:sym typeface="Wingdings" panose="05000000000000000000" pitchFamily="2" charset="2"/>
              </a:rPr>
              <a:t> корректируется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 smtClean="0">
                <a:latin typeface="+mj-lt"/>
              </a:rPr>
              <a:t>Представление </a:t>
            </a:r>
            <a:r>
              <a:rPr lang="ru-RU" altLang="ru-RU" sz="1200" b="1" dirty="0" err="1">
                <a:latin typeface="+mj-lt"/>
              </a:rPr>
              <a:t>графовых</a:t>
            </a:r>
            <a:r>
              <a:rPr lang="ru-RU" altLang="ru-RU" sz="1200" b="1" dirty="0">
                <a:latin typeface="+mj-lt"/>
              </a:rPr>
              <a:t> моделей на ЭВМ</a:t>
            </a:r>
          </a:p>
        </p:txBody>
      </p:sp>
    </p:spTree>
    <p:extLst>
      <p:ext uri="{BB962C8B-B14F-4D97-AF65-F5344CB8AC3E}">
        <p14:creationId xmlns:p14="http://schemas.microsoft.com/office/powerpoint/2010/main" xmlns="" val="27618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ChangeArrowheads="1"/>
          </p:cNvSpPr>
          <p:nvPr/>
        </p:nvSpPr>
        <p:spPr bwMode="auto">
          <a:xfrm>
            <a:off x="982018" y="3861048"/>
            <a:ext cx="8420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altLang="ru-RU" sz="3200" b="1" i="1" dirty="0" smtClean="0">
                <a:cs typeface="Times New Roman" panose="02020603050405020304" pitchFamily="18" charset="0"/>
              </a:rPr>
              <a:t>Представление </a:t>
            </a:r>
            <a:r>
              <a:rPr lang="ru-RU" altLang="ru-RU" sz="3200" b="1" i="1" dirty="0" err="1">
                <a:cs typeface="Times New Roman" panose="02020603050405020304" pitchFamily="18" charset="0"/>
              </a:rPr>
              <a:t>графовых</a:t>
            </a:r>
            <a:r>
              <a:rPr lang="ru-RU" altLang="ru-RU" sz="3200" b="1" i="1" dirty="0">
                <a:cs typeface="Times New Roman" panose="02020603050405020304" pitchFamily="18" charset="0"/>
              </a:rPr>
              <a:t> моделей на ЭВМ</a:t>
            </a:r>
          </a:p>
        </p:txBody>
      </p:sp>
      <p:sp>
        <p:nvSpPr>
          <p:cNvPr id="61446" name="Rectangle 1030"/>
          <p:cNvSpPr>
            <a:spLocks noChangeArrowheads="1"/>
          </p:cNvSpPr>
          <p:nvPr/>
        </p:nvSpPr>
        <p:spPr bwMode="auto">
          <a:xfrm>
            <a:off x="6108700" y="5483295"/>
            <a:ext cx="3549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dirty="0" err="1">
                <a:cs typeface="Times New Roman" pitchFamily="18" charset="0"/>
              </a:rPr>
              <a:t>Гергель</a:t>
            </a:r>
            <a:r>
              <a:rPr lang="ru-RU" sz="2000" dirty="0">
                <a:cs typeface="Times New Roman" pitchFamily="18" charset="0"/>
              </a:rPr>
              <a:t> В.П., профессор </a:t>
            </a:r>
            <a:r>
              <a:rPr lang="ru-RU" sz="2000" dirty="0" smtClean="0">
                <a:cs typeface="Times New Roman" pitchFamily="18" charset="0"/>
              </a:rPr>
              <a:t>,</a:t>
            </a:r>
            <a:r>
              <a:rPr lang="ru-RU" sz="2000" dirty="0">
                <a:cs typeface="Times New Roman" pitchFamily="18" charset="0"/>
              </a:rPr>
              <a:t/>
            </a:r>
            <a:br>
              <a:rPr lang="ru-RU" sz="2000" dirty="0"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>директор института ИТММ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61447" name="Rectangle 1031"/>
          <p:cNvSpPr>
            <a:spLocks noChangeArrowheads="1"/>
          </p:cNvSpPr>
          <p:nvPr/>
        </p:nvSpPr>
        <p:spPr bwMode="auto">
          <a:xfrm>
            <a:off x="1064568" y="3008668"/>
            <a:ext cx="8420100" cy="58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Тема 5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:</a:t>
            </a: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Rectangle 1026"/>
          <p:cNvSpPr>
            <a:spLocks noChangeArrowheads="1"/>
          </p:cNvSpPr>
          <p:nvPr/>
        </p:nvSpPr>
        <p:spPr bwMode="auto">
          <a:xfrm>
            <a:off x="982018" y="2335058"/>
            <a:ext cx="8420100" cy="65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3200" b="1" i="1" dirty="0" smtClean="0">
                <a:cs typeface="Times New Roman" pitchFamily="18" charset="0"/>
              </a:rPr>
              <a:t>Методы программирования - 2</a:t>
            </a:r>
            <a:endParaRPr lang="ru-RU" sz="3200" b="1" i="1" dirty="0">
              <a:cs typeface="Times New Roman" pitchFamily="18" charset="0"/>
            </a:endParaRPr>
          </a:p>
        </p:txBody>
      </p:sp>
      <p:sp>
        <p:nvSpPr>
          <p:cNvPr id="6" name="Rectangle 1031"/>
          <p:cNvSpPr>
            <a:spLocks noChangeArrowheads="1"/>
          </p:cNvSpPr>
          <p:nvPr/>
        </p:nvSpPr>
        <p:spPr bwMode="auto">
          <a:xfrm>
            <a:off x="992560" y="1700808"/>
            <a:ext cx="8420100" cy="58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Учебный курс</a:t>
            </a:r>
            <a:r>
              <a:rPr lang="ru-RU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:</a:t>
            </a:r>
            <a:endParaRPr lang="ru-RU" sz="2800" i="1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20</a:t>
            </a:fld>
            <a:r>
              <a:rPr lang="ru-RU" dirty="0"/>
              <a:t> </a:t>
            </a:r>
            <a:r>
              <a:rPr lang="ru-RU" dirty="0" smtClean="0"/>
              <a:t>из 28</a:t>
            </a:r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282411"/>
            <a:ext cx="9538874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ru-RU" sz="2800" b="1" dirty="0">
                <a:latin typeface="+mj-lt"/>
              </a:rPr>
              <a:t>5</a:t>
            </a:r>
            <a:r>
              <a:rPr lang="ru-RU" altLang="ru-RU" sz="2800" b="1" dirty="0">
                <a:latin typeface="+mj-lt"/>
              </a:rPr>
              <a:t>. Поиск кратчайшего пути…</a:t>
            </a:r>
            <a:endParaRPr lang="ru-RU" sz="2800" b="1" dirty="0">
              <a:latin typeface="+mj-lt"/>
            </a:endParaRPr>
          </a:p>
        </p:txBody>
      </p:sp>
      <p:sp>
        <p:nvSpPr>
          <p:cNvPr id="14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82678" y="980728"/>
            <a:ext cx="6442530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3675" indent="-1936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4675" indent="-1905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ru-RU" altLang="ru-RU" sz="2800" b="1" u="sng" dirty="0">
                <a:sym typeface="Wingdings" panose="05000000000000000000" pitchFamily="2" charset="2"/>
              </a:rPr>
              <a:t>Алгоритм </a:t>
            </a:r>
            <a:r>
              <a:rPr lang="ru-RU" altLang="ru-RU" sz="2800" b="1" u="sng" dirty="0" err="1">
                <a:sym typeface="Wingdings" panose="05000000000000000000" pitchFamily="2" charset="2"/>
              </a:rPr>
              <a:t>Дейкстры</a:t>
            </a:r>
            <a:r>
              <a:rPr lang="ru-RU" altLang="ru-RU" sz="2800" dirty="0">
                <a:sym typeface="Wingdings" panose="05000000000000000000" pitchFamily="2" charset="2"/>
              </a:rPr>
              <a:t> (</a:t>
            </a:r>
            <a:r>
              <a:rPr lang="en-US" altLang="ru-RU" sz="2800" dirty="0" err="1">
                <a:sym typeface="Wingdings" panose="05000000000000000000" pitchFamily="2" charset="2"/>
              </a:rPr>
              <a:t>Dijkstra</a:t>
            </a:r>
            <a:r>
              <a:rPr lang="ru-RU" altLang="ru-RU" sz="2800" dirty="0" smtClean="0">
                <a:sym typeface="Wingdings" panose="05000000000000000000" pitchFamily="2" charset="2"/>
              </a:rPr>
              <a:t>)…</a:t>
            </a:r>
            <a:endParaRPr lang="ru-RU" altLang="ru-RU" sz="2800" dirty="0">
              <a:sym typeface="Wingdings" panose="05000000000000000000" pitchFamily="2" charset="2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 smtClean="0">
                <a:latin typeface="+mj-lt"/>
              </a:rPr>
              <a:t>Представление </a:t>
            </a:r>
            <a:r>
              <a:rPr lang="ru-RU" altLang="ru-RU" sz="1200" b="1" dirty="0" err="1">
                <a:latin typeface="+mj-lt"/>
              </a:rPr>
              <a:t>графовых</a:t>
            </a:r>
            <a:r>
              <a:rPr lang="ru-RU" altLang="ru-RU" sz="1200" b="1" dirty="0">
                <a:latin typeface="+mj-lt"/>
              </a:rPr>
              <a:t> моделей на ЭВМ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26242881"/>
              </p:ext>
            </p:extLst>
          </p:nvPr>
        </p:nvGraphicFramePr>
        <p:xfrm>
          <a:off x="1280592" y="2132856"/>
          <a:ext cx="6956425" cy="3413125"/>
        </p:xfrm>
        <a:graphic>
          <a:graphicData uri="http://schemas.openxmlformats.org/presentationml/2006/ole">
            <p:oleObj spid="_x0000_s50198" name="Рисунок" r:id="rId3" imgW="4343400" imgH="2133600" progId="Word.Picture.8">
              <p:embed/>
            </p:oleObj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88503861"/>
              </p:ext>
            </p:extLst>
          </p:nvPr>
        </p:nvGraphicFramePr>
        <p:xfrm>
          <a:off x="1280592" y="2132856"/>
          <a:ext cx="6956425" cy="3413125"/>
        </p:xfrm>
        <a:graphic>
          <a:graphicData uri="http://schemas.openxmlformats.org/presentationml/2006/ole">
            <p:oleObj spid="_x0000_s50199" name="Рисунок" r:id="rId4" imgW="4343400" imgH="2133600" progId="Word.Picture.8">
              <p:embed/>
            </p:oleObj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40410731"/>
              </p:ext>
            </p:extLst>
          </p:nvPr>
        </p:nvGraphicFramePr>
        <p:xfrm>
          <a:off x="1280592" y="2132856"/>
          <a:ext cx="6956425" cy="3413125"/>
        </p:xfrm>
        <a:graphic>
          <a:graphicData uri="http://schemas.openxmlformats.org/presentationml/2006/ole">
            <p:oleObj spid="_x0000_s50200" name="Рисунок" r:id="rId5" imgW="4343400" imgH="2133600" progId="Word.Picture.8">
              <p:embed/>
            </p:oleObj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43927154"/>
              </p:ext>
            </p:extLst>
          </p:nvPr>
        </p:nvGraphicFramePr>
        <p:xfrm>
          <a:off x="1280592" y="2132856"/>
          <a:ext cx="6956425" cy="3413125"/>
        </p:xfrm>
        <a:graphic>
          <a:graphicData uri="http://schemas.openxmlformats.org/presentationml/2006/ole">
            <p:oleObj spid="_x0000_s50201" name="Рисунок" r:id="rId6" imgW="4343400" imgH="2133600" progId="Word.Picture.8">
              <p:embed/>
            </p:oleObj>
          </a:graphicData>
        </a:graphic>
      </p:graphicFrame>
      <p:graphicFrame>
        <p:nvGraphicFramePr>
          <p:cNvPr id="1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56115282"/>
              </p:ext>
            </p:extLst>
          </p:nvPr>
        </p:nvGraphicFramePr>
        <p:xfrm>
          <a:off x="1280592" y="2132856"/>
          <a:ext cx="6956425" cy="3413125"/>
        </p:xfrm>
        <a:graphic>
          <a:graphicData uri="http://schemas.openxmlformats.org/presentationml/2006/ole">
            <p:oleObj spid="_x0000_s50202" name="Рисунок" r:id="rId7" imgW="4343400" imgH="2133600" progId="Word.Picture.8">
              <p:embed/>
            </p:oleObj>
          </a:graphicData>
        </a:graphic>
      </p:graphicFrame>
      <p:graphicFrame>
        <p:nvGraphicFramePr>
          <p:cNvPr id="1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38192590"/>
              </p:ext>
            </p:extLst>
          </p:nvPr>
        </p:nvGraphicFramePr>
        <p:xfrm>
          <a:off x="1280592" y="2132856"/>
          <a:ext cx="6956425" cy="3413125"/>
        </p:xfrm>
        <a:graphic>
          <a:graphicData uri="http://schemas.openxmlformats.org/presentationml/2006/ole">
            <p:oleObj spid="_x0000_s50203" name="Рисунок" r:id="rId8" imgW="4343400" imgH="2133600" progId="Word.Picture.8">
              <p:embed/>
            </p:oleObj>
          </a:graphicData>
        </a:graphic>
      </p:graphicFrame>
      <p:graphicFrame>
        <p:nvGraphicFramePr>
          <p:cNvPr id="2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46972877"/>
              </p:ext>
            </p:extLst>
          </p:nvPr>
        </p:nvGraphicFramePr>
        <p:xfrm>
          <a:off x="1280592" y="2132856"/>
          <a:ext cx="6956425" cy="3413125"/>
        </p:xfrm>
        <a:graphic>
          <a:graphicData uri="http://schemas.openxmlformats.org/presentationml/2006/ole">
            <p:oleObj spid="_x0000_s50204" name="Рисунок" r:id="rId9" imgW="4343400" imgH="2133600" progId="Word.Picture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2947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21</a:t>
            </a:fld>
            <a:r>
              <a:rPr lang="ru-RU" dirty="0"/>
              <a:t> </a:t>
            </a:r>
            <a:r>
              <a:rPr lang="ru-RU" dirty="0" smtClean="0"/>
              <a:t>из 28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11"/>
            <a:ext cx="9538874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ru-RU" sz="2800" b="1" dirty="0">
                <a:latin typeface="+mj-lt"/>
              </a:rPr>
              <a:t>5</a:t>
            </a:r>
            <a:r>
              <a:rPr lang="ru-RU" altLang="ru-RU" sz="2800" b="1" dirty="0">
                <a:latin typeface="+mj-lt"/>
              </a:rPr>
              <a:t>. Поиск кратчайшего пути…</a:t>
            </a:r>
            <a:endParaRPr lang="ru-RU" sz="2800" b="1" dirty="0">
              <a:latin typeface="+mj-lt"/>
            </a:endParaRP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88504" y="1052736"/>
            <a:ext cx="9289032" cy="252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3675" indent="-1936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4675" indent="-1905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ru-RU" altLang="ru-RU" sz="2800" b="1" u="sng" dirty="0">
                <a:sym typeface="Wingdings" panose="05000000000000000000" pitchFamily="2" charset="2"/>
              </a:rPr>
              <a:t>Алгоритм </a:t>
            </a:r>
            <a:r>
              <a:rPr lang="ru-RU" altLang="ru-RU" sz="2800" b="1" u="sng" dirty="0" err="1">
                <a:sym typeface="Wingdings" panose="05000000000000000000" pitchFamily="2" charset="2"/>
              </a:rPr>
              <a:t>Дейкстры</a:t>
            </a:r>
            <a:r>
              <a:rPr lang="ru-RU" altLang="ru-RU" sz="2800" dirty="0">
                <a:sym typeface="Wingdings" panose="05000000000000000000" pitchFamily="2" charset="2"/>
              </a:rPr>
              <a:t> (</a:t>
            </a:r>
            <a:r>
              <a:rPr lang="en-US" altLang="ru-RU" sz="2800" dirty="0" err="1">
                <a:sym typeface="Wingdings" panose="05000000000000000000" pitchFamily="2" charset="2"/>
              </a:rPr>
              <a:t>Dijkstra</a:t>
            </a:r>
            <a:r>
              <a:rPr lang="ru-RU" altLang="ru-RU" sz="2800" dirty="0"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ru-RU" altLang="ru-RU" sz="2800" dirty="0">
                <a:sym typeface="Wingdings" panose="05000000000000000000" pitchFamily="2" charset="2"/>
              </a:rPr>
              <a:t>   Для восстановления найденных кратчайших путей для каждой вершины определим массив </a:t>
            </a:r>
            <a:r>
              <a:rPr lang="en-US" altLang="ru-RU" sz="2800" dirty="0" err="1">
                <a:sym typeface="Wingdings" panose="05000000000000000000" pitchFamily="2" charset="2"/>
              </a:rPr>
              <a:t>pPred</a:t>
            </a:r>
            <a:r>
              <a:rPr lang="ru-RU" altLang="ru-RU" sz="2800" dirty="0">
                <a:sym typeface="Wingdings" panose="05000000000000000000" pitchFamily="2" charset="2"/>
              </a:rPr>
              <a:t>, в котором будем запоминать для вершин номера предшествующих по кратчайшему пути вершин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88504" y="3855437"/>
            <a:ext cx="62484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30000"/>
              </a:spcBef>
            </a:pPr>
            <a:r>
              <a:rPr lang="ru-RU" altLang="ru-RU" sz="2800" b="1" dirty="0"/>
              <a:t>Пример</a:t>
            </a:r>
            <a:r>
              <a:rPr lang="ru-RU" altLang="ru-RU" sz="2800" dirty="0" smtClean="0"/>
              <a:t>:</a:t>
            </a:r>
            <a:endParaRPr lang="ru-RU" altLang="ru-RU" sz="2800" dirty="0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 smtClean="0">
                <a:latin typeface="+mj-lt"/>
              </a:rPr>
              <a:t>Представление </a:t>
            </a:r>
            <a:r>
              <a:rPr lang="ru-RU" altLang="ru-RU" sz="1200" b="1" dirty="0" err="1">
                <a:latin typeface="+mj-lt"/>
              </a:rPr>
              <a:t>графовых</a:t>
            </a:r>
            <a:r>
              <a:rPr lang="ru-RU" altLang="ru-RU" sz="1200" b="1" dirty="0">
                <a:latin typeface="+mj-lt"/>
              </a:rPr>
              <a:t> моделей на ЭВМ</a:t>
            </a:r>
          </a:p>
        </p:txBody>
      </p:sp>
      <p:pic>
        <p:nvPicPr>
          <p:cNvPr id="10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6616" y="1124744"/>
            <a:ext cx="610520" cy="488183"/>
          </a:xfrm>
          <a:prstGeom prst="rect">
            <a:avLst/>
          </a:prstGeom>
          <a:noFill/>
        </p:spPr>
      </p:pic>
      <p:pic>
        <p:nvPicPr>
          <p:cNvPr id="15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688" y="3789040"/>
            <a:ext cx="610520" cy="488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430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22</a:t>
            </a:fld>
            <a:r>
              <a:rPr lang="ru-RU" dirty="0"/>
              <a:t> </a:t>
            </a:r>
            <a:r>
              <a:rPr lang="ru-RU" dirty="0" smtClean="0"/>
              <a:t>из 28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11"/>
            <a:ext cx="9538874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ru-RU" sz="2800" b="1" dirty="0">
                <a:latin typeface="+mj-lt"/>
              </a:rPr>
              <a:t>5</a:t>
            </a:r>
            <a:r>
              <a:rPr lang="ru-RU" altLang="ru-RU" sz="2800" b="1" dirty="0">
                <a:latin typeface="+mj-lt"/>
              </a:rPr>
              <a:t>. Поиск кратчайшего пути…</a:t>
            </a:r>
            <a:endParaRPr lang="ru-RU" sz="2800" b="1" dirty="0">
              <a:latin typeface="+mj-lt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00472" y="1010662"/>
            <a:ext cx="9705528" cy="474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90513" indent="-290513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18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795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272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749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321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893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465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037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ru-RU" altLang="ru-RU" sz="2600" b="1" u="sng" dirty="0">
                <a:sym typeface="Wingdings" panose="05000000000000000000" pitchFamily="2" charset="2"/>
              </a:rPr>
              <a:t>Обоснование</a:t>
            </a:r>
            <a:r>
              <a:rPr lang="en-US" altLang="ru-RU" sz="2600" b="1" u="sng" dirty="0">
                <a:sym typeface="Wingdings" panose="05000000000000000000" pitchFamily="2" charset="2"/>
              </a:rPr>
              <a:t> </a:t>
            </a:r>
            <a:r>
              <a:rPr lang="ru-RU" altLang="ru-RU" sz="2600" b="1" u="sng" dirty="0">
                <a:sym typeface="Wingdings" panose="05000000000000000000" pitchFamily="2" charset="2"/>
              </a:rPr>
              <a:t>алгоритма </a:t>
            </a:r>
            <a:r>
              <a:rPr lang="ru-RU" altLang="ru-RU" sz="2600" b="1" u="sng" dirty="0" err="1" smtClean="0">
                <a:sym typeface="Wingdings" panose="05000000000000000000" pitchFamily="2" charset="2"/>
              </a:rPr>
              <a:t>Дейкстры</a:t>
            </a:r>
            <a:r>
              <a:rPr lang="ru-RU" altLang="ru-RU" sz="2600" b="1" dirty="0" smtClean="0">
                <a:sym typeface="Wingdings" panose="05000000000000000000" pitchFamily="2" charset="2"/>
              </a:rPr>
              <a:t>…</a:t>
            </a:r>
            <a:endParaRPr lang="ru-RU" altLang="ru-RU" sz="2600" b="1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ru-RU" altLang="ru-RU" b="1" u="sng" dirty="0">
                <a:sym typeface="Wingdings" panose="05000000000000000000" pitchFamily="2" charset="2"/>
              </a:rPr>
              <a:t>Теорема 5.2.</a:t>
            </a:r>
            <a:r>
              <a:rPr lang="ru-RU" altLang="ru-RU" dirty="0">
                <a:sym typeface="Wingdings" panose="05000000000000000000" pitchFamily="2" charset="2"/>
              </a:rPr>
              <a:t>  Пусть </a:t>
            </a:r>
            <a:r>
              <a:rPr lang="en-US" altLang="ru-RU" b="1" i="1" dirty="0">
                <a:sym typeface="Wingdings" panose="05000000000000000000" pitchFamily="2" charset="2"/>
              </a:rPr>
              <a:t>G=(V,E)</a:t>
            </a:r>
            <a:r>
              <a:rPr lang="ru-RU" altLang="ru-RU" b="1" i="1" dirty="0">
                <a:sym typeface="Wingdings" panose="05000000000000000000" pitchFamily="2" charset="2"/>
              </a:rPr>
              <a:t> </a:t>
            </a:r>
            <a:r>
              <a:rPr lang="en-US" altLang="ru-RU" dirty="0">
                <a:sym typeface="Wingdings" panose="05000000000000000000" pitchFamily="2" charset="2"/>
              </a:rPr>
              <a:t>– </a:t>
            </a:r>
            <a:r>
              <a:rPr lang="ru-RU" altLang="ru-RU" dirty="0">
                <a:sym typeface="Wingdings" panose="05000000000000000000" pitchFamily="2" charset="2"/>
              </a:rPr>
              <a:t>взвешенный ориентированный граф с неотрицательной весовой функцией </a:t>
            </a:r>
            <a:r>
              <a:rPr lang="en-US" altLang="ru-RU" b="1" i="1" dirty="0">
                <a:sym typeface="Wingdings" panose="05000000000000000000" pitchFamily="2" charset="2"/>
              </a:rPr>
              <a:t>w:E</a:t>
            </a:r>
            <a:r>
              <a:rPr lang="en-US" altLang="ru-RU" b="1" i="1" dirty="0">
                <a:sym typeface="Symbol" panose="05050102010706020507" pitchFamily="18" charset="2"/>
              </a:rPr>
              <a:t>R</a:t>
            </a:r>
            <a:r>
              <a:rPr lang="en-US" altLang="ru-RU" dirty="0">
                <a:sym typeface="Symbol" panose="05050102010706020507" pitchFamily="18" charset="2"/>
              </a:rPr>
              <a:t> </a:t>
            </a:r>
            <a:r>
              <a:rPr lang="ru-RU" altLang="ru-RU" dirty="0">
                <a:sym typeface="Symbol" panose="05050102010706020507" pitchFamily="18" charset="2"/>
              </a:rPr>
              <a:t>и исходной вершиной </a:t>
            </a:r>
            <a:r>
              <a:rPr lang="en-US" altLang="ru-RU" dirty="0">
                <a:sym typeface="Symbol" panose="05050102010706020507" pitchFamily="18" charset="2"/>
              </a:rPr>
              <a:t>s. </a:t>
            </a:r>
            <a:r>
              <a:rPr lang="ru-RU" altLang="ru-RU" dirty="0">
                <a:sym typeface="Symbol" panose="05050102010706020507" pitchFamily="18" charset="2"/>
              </a:rPr>
              <a:t>Тогда после применения алгоритма </a:t>
            </a:r>
            <a:r>
              <a:rPr lang="ru-RU" altLang="ru-RU" dirty="0" err="1">
                <a:sym typeface="Symbol" panose="05050102010706020507" pitchFamily="18" charset="2"/>
              </a:rPr>
              <a:t>Дейкстры</a:t>
            </a:r>
            <a:endParaRPr lang="ru-RU" altLang="ru-RU" dirty="0">
              <a:sym typeface="Symbol" panose="05050102010706020507" pitchFamily="18" charset="2"/>
            </a:endParaRPr>
          </a:p>
          <a:p>
            <a:pPr algn="ctr">
              <a:lnSpc>
                <a:spcPct val="90000"/>
              </a:lnSpc>
              <a:spcBef>
                <a:spcPct val="15000"/>
              </a:spcBef>
            </a:pPr>
            <a:r>
              <a:rPr lang="ru-RU" altLang="ru-RU" b="1" dirty="0">
                <a:sym typeface="Symbol" panose="05050102010706020507" pitchFamily="18" charset="2"/>
              </a:rPr>
              <a:t> </a:t>
            </a:r>
            <a:r>
              <a:rPr lang="en-US" altLang="ru-RU" b="1" dirty="0" err="1">
                <a:sym typeface="Symbol" panose="05050102010706020507" pitchFamily="18" charset="2"/>
              </a:rPr>
              <a:t>vV</a:t>
            </a:r>
            <a:r>
              <a:rPr lang="en-US" altLang="ru-RU" b="1" dirty="0">
                <a:sym typeface="Symbol" panose="05050102010706020507" pitchFamily="18" charset="2"/>
              </a:rPr>
              <a:t> </a:t>
            </a:r>
            <a:r>
              <a:rPr lang="ru-RU" altLang="ru-RU" b="1" dirty="0">
                <a:sym typeface="Symbol" panose="05050102010706020507" pitchFamily="18" charset="2"/>
              </a:rPr>
              <a:t></a:t>
            </a:r>
            <a:r>
              <a:rPr lang="en-US" altLang="ru-RU" b="1" dirty="0">
                <a:sym typeface="Symbol" panose="05050102010706020507" pitchFamily="18" charset="2"/>
              </a:rPr>
              <a:t> d[v] = </a:t>
            </a:r>
            <a:r>
              <a:rPr lang="en-US" altLang="ru-RU" b="1" baseline="-25000" dirty="0">
                <a:sym typeface="Symbol" panose="05050102010706020507" pitchFamily="18" charset="2"/>
              </a:rPr>
              <a:t>min</a:t>
            </a:r>
            <a:r>
              <a:rPr lang="en-US" altLang="ru-RU" b="1" dirty="0">
                <a:sym typeface="Symbol" panose="05050102010706020507" pitchFamily="18" charset="2"/>
              </a:rPr>
              <a:t>(</a:t>
            </a:r>
            <a:r>
              <a:rPr lang="en-US" altLang="ru-RU" b="1" dirty="0" err="1">
                <a:sym typeface="Symbol" panose="05050102010706020507" pitchFamily="18" charset="2"/>
              </a:rPr>
              <a:t>s,v</a:t>
            </a:r>
            <a:r>
              <a:rPr lang="en-US" altLang="ru-RU" b="1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ru-RU" altLang="ru-RU" b="1" u="sng" dirty="0">
                <a:sym typeface="Wingdings" panose="05000000000000000000" pitchFamily="2" charset="2"/>
              </a:rPr>
              <a:t>Доказательство</a:t>
            </a:r>
            <a:r>
              <a:rPr lang="ru-RU" altLang="ru-RU" dirty="0">
                <a:sym typeface="Wingdings" panose="05000000000000000000" pitchFamily="2" charset="2"/>
              </a:rPr>
              <a:t>,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ru-RU" altLang="ru-RU" dirty="0">
                <a:sym typeface="Wingdings" panose="05000000000000000000" pitchFamily="2" charset="2"/>
              </a:rPr>
              <a:t>Покажем, что на любой итерации цикла </a:t>
            </a:r>
            <a:endParaRPr lang="en-US" altLang="ru-RU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FontTx/>
              <a:buChar char="•"/>
            </a:pPr>
            <a:r>
              <a:rPr lang="ru-RU" altLang="ru-RU" dirty="0">
                <a:sym typeface="Wingdings" panose="05000000000000000000" pitchFamily="2" charset="2"/>
              </a:rPr>
              <a:t>Для вершин </a:t>
            </a:r>
            <a:r>
              <a:rPr lang="en-US" altLang="ru-RU" b="1" dirty="0" err="1">
                <a:sym typeface="Symbol" panose="05050102010706020507" pitchFamily="18" charset="2"/>
              </a:rPr>
              <a:t>vS</a:t>
            </a:r>
            <a:r>
              <a:rPr lang="ru-RU" altLang="ru-RU" b="1" dirty="0">
                <a:sym typeface="Symbol" panose="05050102010706020507" pitchFamily="18" charset="2"/>
              </a:rPr>
              <a:t>  </a:t>
            </a:r>
            <a:r>
              <a:rPr lang="en-US" altLang="ru-RU" dirty="0">
                <a:sym typeface="Wingdings" panose="05000000000000000000" pitchFamily="2" charset="2"/>
              </a:rPr>
              <a:t>(</a:t>
            </a:r>
            <a:r>
              <a:rPr lang="en-US" altLang="ru-RU" b="1" dirty="0">
                <a:sym typeface="Symbol" panose="05050102010706020507" pitchFamily="18" charset="2"/>
              </a:rPr>
              <a:t>S</a:t>
            </a:r>
            <a:r>
              <a:rPr lang="en-US" altLang="ru-RU" dirty="0">
                <a:sym typeface="Wingdings" panose="05000000000000000000" pitchFamily="2" charset="2"/>
              </a:rPr>
              <a:t> – </a:t>
            </a:r>
            <a:r>
              <a:rPr lang="ru-RU" altLang="ru-RU" dirty="0">
                <a:sym typeface="Wingdings" panose="05000000000000000000" pitchFamily="2" charset="2"/>
              </a:rPr>
              <a:t>множество уже обработанных вершин) уже выполняется утверждение теоремы, т.е. </a:t>
            </a:r>
            <a:r>
              <a:rPr lang="en-US" altLang="ru-RU" b="1" dirty="0">
                <a:sym typeface="Symbol" panose="05050102010706020507" pitchFamily="18" charset="2"/>
              </a:rPr>
              <a:t>d[v] = </a:t>
            </a:r>
            <a:r>
              <a:rPr lang="en-US" altLang="ru-RU" b="1" baseline="-25000" dirty="0">
                <a:sym typeface="Symbol" panose="05050102010706020507" pitchFamily="18" charset="2"/>
              </a:rPr>
              <a:t>min</a:t>
            </a:r>
            <a:r>
              <a:rPr lang="en-US" altLang="ru-RU" b="1" dirty="0">
                <a:sym typeface="Symbol" panose="05050102010706020507" pitchFamily="18" charset="2"/>
              </a:rPr>
              <a:t>(</a:t>
            </a:r>
            <a:r>
              <a:rPr lang="en-US" altLang="ru-RU" b="1" dirty="0" err="1">
                <a:sym typeface="Symbol" panose="05050102010706020507" pitchFamily="18" charset="2"/>
              </a:rPr>
              <a:t>s,v</a:t>
            </a:r>
            <a:r>
              <a:rPr lang="en-US" altLang="ru-RU" b="1" dirty="0">
                <a:sym typeface="Symbol" panose="05050102010706020507" pitchFamily="18" charset="2"/>
              </a:rPr>
              <a:t>)</a:t>
            </a:r>
            <a:r>
              <a:rPr lang="ru-RU" altLang="ru-RU" dirty="0">
                <a:sym typeface="Wingdings" panose="05000000000000000000" pitchFamily="2" charset="2"/>
              </a:rPr>
              <a:t>, </a:t>
            </a:r>
            <a:r>
              <a:rPr lang="ru-RU" altLang="ru-RU" dirty="0" smtClean="0">
                <a:sym typeface="Wingdings" panose="05000000000000000000" pitchFamily="2" charset="2"/>
              </a:rPr>
              <a:t>и</a:t>
            </a:r>
            <a:r>
              <a:rPr lang="ru-RU" altLang="ru-RU" dirty="0">
                <a:sym typeface="Wingdings" panose="05000000000000000000" pitchFamily="2" charset="2"/>
              </a:rPr>
              <a:t>, </a:t>
            </a:r>
            <a:r>
              <a:rPr lang="ru-RU" altLang="ru-RU" dirty="0" smtClean="0">
                <a:sym typeface="Wingdings" panose="05000000000000000000" pitchFamily="2" charset="2"/>
              </a:rPr>
              <a:t>кроме того</a:t>
            </a:r>
            <a:r>
              <a:rPr lang="ru-RU" altLang="ru-RU" dirty="0">
                <a:sym typeface="Wingdings" panose="05000000000000000000" pitchFamily="2" charset="2"/>
              </a:rPr>
              <a:t>, к этим вершинам существуют кратчайшие пути только из вершин </a:t>
            </a:r>
            <a:r>
              <a:rPr lang="en-US" altLang="ru-RU" b="1" dirty="0">
                <a:sym typeface="Symbol" panose="05050102010706020507" pitchFamily="18" charset="2"/>
              </a:rPr>
              <a:t>S</a:t>
            </a:r>
            <a:r>
              <a:rPr lang="ru-RU" altLang="ru-RU" dirty="0"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Tx/>
              <a:buChar char="•"/>
            </a:pPr>
            <a:r>
              <a:rPr lang="ru-RU" altLang="ru-RU" dirty="0">
                <a:sym typeface="Wingdings" panose="05000000000000000000" pitchFamily="2" charset="2"/>
              </a:rPr>
              <a:t>Для вершин </a:t>
            </a:r>
            <a:r>
              <a:rPr lang="en-US" altLang="ru-RU" b="1" dirty="0">
                <a:sym typeface="Symbol" panose="05050102010706020507" pitchFamily="18" charset="2"/>
              </a:rPr>
              <a:t>v</a:t>
            </a:r>
            <a:r>
              <a:rPr lang="ru-RU" altLang="ru-RU" dirty="0">
                <a:sym typeface="Wingdings" panose="05000000000000000000" pitchFamily="2" charset="2"/>
              </a:rPr>
              <a:t> </a:t>
            </a:r>
            <a:r>
              <a:rPr lang="en-US" altLang="ru-RU" b="1" dirty="0">
                <a:sym typeface="Symbol" panose="05050102010706020507" pitchFamily="18" charset="2"/>
              </a:rPr>
              <a:t>Q=V\S</a:t>
            </a:r>
            <a:r>
              <a:rPr lang="ru-RU" altLang="ru-RU" dirty="0">
                <a:sym typeface="Wingdings" panose="05000000000000000000" pitchFamily="2" charset="2"/>
              </a:rPr>
              <a:t> значение </a:t>
            </a:r>
            <a:r>
              <a:rPr lang="en-US" altLang="ru-RU" b="1" dirty="0">
                <a:sym typeface="Symbol" panose="05050102010706020507" pitchFamily="18" charset="2"/>
              </a:rPr>
              <a:t>d[v]</a:t>
            </a:r>
            <a:r>
              <a:rPr lang="ru-RU" altLang="ru-RU" dirty="0">
                <a:sym typeface="Wingdings" panose="05000000000000000000" pitchFamily="2" charset="2"/>
              </a:rPr>
              <a:t> равно наименьшему весу пути из </a:t>
            </a:r>
            <a:r>
              <a:rPr lang="en-US" altLang="ru-RU" b="1" dirty="0">
                <a:sym typeface="Symbol" panose="05050102010706020507" pitchFamily="18" charset="2"/>
              </a:rPr>
              <a:t>s</a:t>
            </a:r>
            <a:r>
              <a:rPr lang="ru-RU" altLang="ru-RU" dirty="0">
                <a:sym typeface="Wingdings" panose="05000000000000000000" pitchFamily="2" charset="2"/>
              </a:rPr>
              <a:t> в </a:t>
            </a:r>
            <a:r>
              <a:rPr lang="en-US" altLang="ru-RU" b="1" dirty="0">
                <a:sym typeface="Symbol" panose="05050102010706020507" pitchFamily="18" charset="2"/>
              </a:rPr>
              <a:t>v</a:t>
            </a:r>
            <a:r>
              <a:rPr lang="ru-RU" altLang="ru-RU" dirty="0">
                <a:sym typeface="Wingdings" panose="05000000000000000000" pitchFamily="2" charset="2"/>
              </a:rPr>
              <a:t>, если учитывать только те </a:t>
            </a:r>
            <a:r>
              <a:rPr lang="ru-RU" altLang="ru-RU" i="1" dirty="0">
                <a:sym typeface="Wingdings" panose="05000000000000000000" pitchFamily="2" charset="2"/>
              </a:rPr>
              <a:t>особые пути</a:t>
            </a:r>
            <a:r>
              <a:rPr lang="ru-RU" altLang="ru-RU" dirty="0">
                <a:sym typeface="Wingdings" panose="05000000000000000000" pitchFamily="2" charset="2"/>
              </a:rPr>
              <a:t>, </a:t>
            </a:r>
            <a:r>
              <a:rPr lang="ru-RU" altLang="ru-RU" dirty="0" smtClean="0">
                <a:sym typeface="Wingdings" panose="05000000000000000000" pitchFamily="2" charset="2"/>
              </a:rPr>
              <a:t>в которых все вершины </a:t>
            </a:r>
            <a:r>
              <a:rPr lang="ru-RU" altLang="ru-RU" dirty="0">
                <a:sym typeface="Wingdings" panose="05000000000000000000" pitchFamily="2" charset="2"/>
              </a:rPr>
              <a:t>(кроме последней) лежат в </a:t>
            </a:r>
            <a:r>
              <a:rPr lang="en-US" altLang="ru-RU" b="1" dirty="0">
                <a:sym typeface="Symbol" panose="05050102010706020507" pitchFamily="18" charset="2"/>
              </a:rPr>
              <a:t>S</a:t>
            </a:r>
            <a:r>
              <a:rPr lang="ru-RU" altLang="ru-RU" b="1" dirty="0">
                <a:sym typeface="Symbol" panose="05050102010706020507" pitchFamily="18" charset="2"/>
              </a:rPr>
              <a:t> </a:t>
            </a:r>
            <a:r>
              <a:rPr lang="ru-RU" altLang="ru-RU" dirty="0">
                <a:sym typeface="Wingdings" panose="05000000000000000000" pitchFamily="2" charset="2"/>
              </a:rPr>
              <a:t>(если таких путей нет, то </a:t>
            </a:r>
            <a:r>
              <a:rPr lang="en-US" altLang="ru-RU" b="1" dirty="0">
                <a:sym typeface="Symbol" panose="05050102010706020507" pitchFamily="18" charset="2"/>
              </a:rPr>
              <a:t>d[v] = </a:t>
            </a:r>
            <a:r>
              <a:rPr lang="ru-RU" altLang="ru-RU" dirty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 smtClean="0">
                <a:latin typeface="+mj-lt"/>
              </a:rPr>
              <a:t>Представление </a:t>
            </a:r>
            <a:r>
              <a:rPr lang="ru-RU" altLang="ru-RU" sz="1200" b="1" dirty="0" err="1">
                <a:latin typeface="+mj-lt"/>
              </a:rPr>
              <a:t>графовых</a:t>
            </a:r>
            <a:r>
              <a:rPr lang="ru-RU" altLang="ru-RU" sz="1200" b="1" dirty="0">
                <a:latin typeface="+mj-lt"/>
              </a:rPr>
              <a:t> моделей на ЭВМ</a:t>
            </a:r>
          </a:p>
        </p:txBody>
      </p:sp>
    </p:spTree>
    <p:extLst>
      <p:ext uri="{BB962C8B-B14F-4D97-AF65-F5344CB8AC3E}">
        <p14:creationId xmlns:p14="http://schemas.microsoft.com/office/powerpoint/2010/main" xmlns="" val="23898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23</a:t>
            </a:fld>
            <a:r>
              <a:rPr lang="ru-RU" dirty="0"/>
              <a:t> </a:t>
            </a:r>
            <a:r>
              <a:rPr lang="ru-RU" dirty="0" smtClean="0"/>
              <a:t>из 28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11"/>
            <a:ext cx="9538874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ru-RU" sz="2800" b="1" dirty="0">
                <a:latin typeface="+mj-lt"/>
              </a:rPr>
              <a:t>5</a:t>
            </a:r>
            <a:r>
              <a:rPr lang="ru-RU" altLang="ru-RU" sz="2800" b="1" dirty="0">
                <a:latin typeface="+mj-lt"/>
              </a:rPr>
              <a:t>. Поиск кратчайшего пути…</a:t>
            </a:r>
            <a:endParaRPr lang="ru-RU" sz="2800" b="1" dirty="0">
              <a:latin typeface="+mj-lt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00472" y="952233"/>
            <a:ext cx="75438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18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795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272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749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321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893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465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037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ru-RU" altLang="ru-RU" sz="2800" b="1" u="sng" dirty="0">
                <a:sym typeface="Wingdings" panose="05000000000000000000" pitchFamily="2" charset="2"/>
              </a:rPr>
              <a:t>Обоснование</a:t>
            </a:r>
            <a:r>
              <a:rPr lang="en-US" altLang="ru-RU" sz="2800" b="1" u="sng" dirty="0">
                <a:sym typeface="Wingdings" panose="05000000000000000000" pitchFamily="2" charset="2"/>
              </a:rPr>
              <a:t> </a:t>
            </a:r>
            <a:r>
              <a:rPr lang="ru-RU" altLang="ru-RU" sz="2800" b="1" u="sng" dirty="0">
                <a:sym typeface="Wingdings" panose="05000000000000000000" pitchFamily="2" charset="2"/>
              </a:rPr>
              <a:t>алгоритма </a:t>
            </a:r>
            <a:r>
              <a:rPr lang="ru-RU" altLang="ru-RU" sz="2800" b="1" u="sng" dirty="0" err="1" smtClean="0">
                <a:sym typeface="Wingdings" panose="05000000000000000000" pitchFamily="2" charset="2"/>
              </a:rPr>
              <a:t>Дейкстры</a:t>
            </a:r>
            <a:r>
              <a:rPr lang="ru-RU" altLang="ru-RU" sz="2800" b="1" dirty="0" smtClean="0">
                <a:sym typeface="Wingdings" panose="05000000000000000000" pitchFamily="2" charset="2"/>
              </a:rPr>
              <a:t>…</a:t>
            </a:r>
            <a:endParaRPr lang="ru-RU" altLang="ru-RU" sz="2800" b="1" dirty="0">
              <a:sym typeface="Wingdings" panose="05000000000000000000" pitchFamily="2" charset="2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0472" y="1387577"/>
            <a:ext cx="9538874" cy="248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290513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18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795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272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749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321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893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465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037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ru-RU" altLang="ru-RU" sz="2800" dirty="0">
                <a:sym typeface="Wingdings" panose="05000000000000000000" pitchFamily="2" charset="2"/>
              </a:rPr>
              <a:t>Для начальной итерации, когда в </a:t>
            </a:r>
            <a:r>
              <a:rPr lang="en-US" altLang="ru-RU" sz="2800" b="1" dirty="0">
                <a:sym typeface="Symbol" panose="05050102010706020507" pitchFamily="18" charset="2"/>
              </a:rPr>
              <a:t>S</a:t>
            </a:r>
            <a:r>
              <a:rPr lang="ru-RU" altLang="ru-RU" sz="2800" dirty="0">
                <a:sym typeface="Wingdings" panose="05000000000000000000" pitchFamily="2" charset="2"/>
              </a:rPr>
              <a:t> только одна вершина </a:t>
            </a:r>
            <a:r>
              <a:rPr lang="en-US" altLang="ru-RU" sz="2800" b="1" dirty="0">
                <a:sym typeface="Symbol" panose="05050102010706020507" pitchFamily="18" charset="2"/>
              </a:rPr>
              <a:t>s</a:t>
            </a:r>
            <a:r>
              <a:rPr lang="ru-RU" altLang="ru-RU" sz="2800" dirty="0">
                <a:sym typeface="Wingdings" panose="05000000000000000000" pitchFamily="2" charset="2"/>
              </a:rPr>
              <a:t>, свойства 1 и 2 справедливы. Покажем выполнимость этих утверждений для любой итерации.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ru-RU" altLang="ru-RU" sz="2800" dirty="0">
                <a:sym typeface="Wingdings" panose="05000000000000000000" pitchFamily="2" charset="2"/>
              </a:rPr>
              <a:t>Пусть </a:t>
            </a:r>
            <a:r>
              <a:rPr lang="en-US" altLang="ru-RU" sz="2800" b="1" dirty="0">
                <a:sym typeface="Symbol" panose="05050102010706020507" pitchFamily="18" charset="2"/>
              </a:rPr>
              <a:t>u</a:t>
            </a:r>
            <a:r>
              <a:rPr lang="ru-RU" altLang="ru-RU" sz="2800" dirty="0">
                <a:sym typeface="Wingdings" panose="05000000000000000000" pitchFamily="2" charset="2"/>
              </a:rPr>
              <a:t> есть</a:t>
            </a:r>
            <a:r>
              <a:rPr lang="en-US" altLang="ru-RU" sz="2800" dirty="0">
                <a:sym typeface="Wingdings" panose="05000000000000000000" pitchFamily="2" charset="2"/>
              </a:rPr>
              <a:t> </a:t>
            </a:r>
            <a:r>
              <a:rPr lang="ru-RU" altLang="ru-RU" sz="2800" dirty="0">
                <a:sym typeface="Wingdings" panose="05000000000000000000" pitchFamily="2" charset="2"/>
              </a:rPr>
              <a:t>вершина из </a:t>
            </a:r>
            <a:r>
              <a:rPr lang="en-US" altLang="ru-RU" sz="2800" b="1" dirty="0">
                <a:sym typeface="Symbol" panose="05050102010706020507" pitchFamily="18" charset="2"/>
              </a:rPr>
              <a:t>Q=V\S</a:t>
            </a:r>
            <a:r>
              <a:rPr lang="ru-RU" altLang="ru-RU" sz="2800" dirty="0">
                <a:sym typeface="Wingdings" panose="05000000000000000000" pitchFamily="2" charset="2"/>
              </a:rPr>
              <a:t> с минимальным значением </a:t>
            </a:r>
            <a:r>
              <a:rPr lang="en-US" altLang="ru-RU" sz="2800" b="1" dirty="0">
                <a:sym typeface="Symbol" panose="05050102010706020507" pitchFamily="18" charset="2"/>
              </a:rPr>
              <a:t>d[u]</a:t>
            </a:r>
            <a:r>
              <a:rPr lang="en-US" altLang="ru-RU" sz="2800" dirty="0">
                <a:sym typeface="Wingdings" panose="05000000000000000000" pitchFamily="2" charset="2"/>
              </a:rPr>
              <a:t>.</a:t>
            </a:r>
            <a:r>
              <a:rPr lang="ru-RU" altLang="ru-RU" sz="2800" dirty="0">
                <a:sym typeface="Wingdings" panose="05000000000000000000" pitchFamily="2" charset="2"/>
              </a:rPr>
              <a:t> Покажем, что особый путь из </a:t>
            </a:r>
            <a:r>
              <a:rPr lang="en-US" altLang="ru-RU" sz="2800" b="1" dirty="0">
                <a:sym typeface="Symbol" panose="05050102010706020507" pitchFamily="18" charset="2"/>
              </a:rPr>
              <a:t>s </a:t>
            </a:r>
            <a:r>
              <a:rPr lang="ru-RU" altLang="ru-RU" sz="2800" dirty="0">
                <a:sym typeface="Wingdings" panose="05000000000000000000" pitchFamily="2" charset="2"/>
              </a:rPr>
              <a:t>в </a:t>
            </a:r>
            <a:r>
              <a:rPr lang="en-US" altLang="ru-RU" sz="2800" b="1" dirty="0">
                <a:sym typeface="Symbol" panose="05050102010706020507" pitchFamily="18" charset="2"/>
              </a:rPr>
              <a:t>u</a:t>
            </a:r>
            <a:r>
              <a:rPr lang="ru-RU" altLang="ru-RU" sz="2800" b="1" dirty="0">
                <a:sym typeface="Symbol" panose="05050102010706020507" pitchFamily="18" charset="2"/>
              </a:rPr>
              <a:t> </a:t>
            </a:r>
            <a:r>
              <a:rPr lang="ru-RU" altLang="ru-RU" sz="2800" dirty="0">
                <a:sym typeface="Wingdings" panose="05000000000000000000" pitchFamily="2" charset="2"/>
              </a:rPr>
              <a:t>веса </a:t>
            </a:r>
            <a:r>
              <a:rPr lang="en-US" altLang="ru-RU" sz="2800" b="1" dirty="0">
                <a:sym typeface="Symbol" panose="05050102010706020507" pitchFamily="18" charset="2"/>
              </a:rPr>
              <a:t>d[u]</a:t>
            </a:r>
            <a:r>
              <a:rPr lang="ru-RU" altLang="ru-RU" sz="2800" b="1" dirty="0">
                <a:sym typeface="Symbol" panose="05050102010706020507" pitchFamily="18" charset="2"/>
              </a:rPr>
              <a:t> </a:t>
            </a:r>
            <a:r>
              <a:rPr lang="ru-RU" altLang="ru-RU" sz="2800" dirty="0">
                <a:sym typeface="Wingdings" panose="05000000000000000000" pitchFamily="2" charset="2"/>
              </a:rPr>
              <a:t>является кратчайшим для </a:t>
            </a:r>
            <a:r>
              <a:rPr lang="en-US" altLang="ru-RU" sz="2800" b="1" dirty="0">
                <a:sym typeface="Symbol" panose="05050102010706020507" pitchFamily="18" charset="2"/>
              </a:rPr>
              <a:t>u</a:t>
            </a:r>
            <a:r>
              <a:rPr lang="ru-RU" altLang="ru-RU" sz="2800" dirty="0">
                <a:sym typeface="Wingdings" panose="05000000000000000000" pitchFamily="2" charset="2"/>
              </a:rPr>
              <a:t>.</a:t>
            </a:r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52961461"/>
              </p:ext>
            </p:extLst>
          </p:nvPr>
        </p:nvGraphicFramePr>
        <p:xfrm>
          <a:off x="531540" y="4273765"/>
          <a:ext cx="2362200" cy="1466850"/>
        </p:xfrm>
        <a:graphic>
          <a:graphicData uri="http://schemas.openxmlformats.org/presentationml/2006/ole">
            <p:oleObj spid="_x0000_s52253" name="Рисунок" r:id="rId3" imgW="3124200" imgH="1943100" progId="Word.Picture.8">
              <p:embed/>
            </p:oleObj>
          </a:graphicData>
        </a:graphic>
      </p:graphicFrame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120184" y="3603729"/>
            <a:ext cx="6658554" cy="280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290513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18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795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272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749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321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893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465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037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ru-RU" altLang="ru-RU" sz="2800" dirty="0">
                <a:sym typeface="Wingdings" panose="05000000000000000000" pitchFamily="2" charset="2"/>
              </a:rPr>
              <a:t>Пусть существует другой путь из </a:t>
            </a:r>
            <a:r>
              <a:rPr lang="en-US" altLang="ru-RU" sz="2800" b="1" dirty="0">
                <a:sym typeface="Symbol" panose="05050102010706020507" pitchFamily="18" charset="2"/>
              </a:rPr>
              <a:t>s </a:t>
            </a:r>
            <a:r>
              <a:rPr lang="ru-RU" altLang="ru-RU" sz="2800" dirty="0">
                <a:sym typeface="Wingdings" panose="05000000000000000000" pitchFamily="2" charset="2"/>
              </a:rPr>
              <a:t>в </a:t>
            </a:r>
            <a:r>
              <a:rPr lang="en-US" altLang="ru-RU" sz="2800" b="1" dirty="0">
                <a:sym typeface="Symbol" panose="05050102010706020507" pitchFamily="18" charset="2"/>
              </a:rPr>
              <a:t>u</a:t>
            </a:r>
            <a:r>
              <a:rPr lang="ru-RU" altLang="ru-RU" sz="2800" dirty="0">
                <a:sym typeface="Wingdings" panose="05000000000000000000" pitchFamily="2" charset="2"/>
              </a:rPr>
              <a:t>. Рассмотрим первую вершину </a:t>
            </a:r>
            <a:r>
              <a:rPr lang="en-US" altLang="ru-RU" sz="2800" b="1" dirty="0" err="1">
                <a:sym typeface="Symbol" panose="05050102010706020507" pitchFamily="18" charset="2"/>
              </a:rPr>
              <a:t>yS</a:t>
            </a:r>
            <a:r>
              <a:rPr lang="ru-RU" altLang="ru-RU" sz="2800" dirty="0">
                <a:sym typeface="Wingdings" panose="05000000000000000000" pitchFamily="2" charset="2"/>
              </a:rPr>
              <a:t>. По свойству 1 и предположения индукции вес пути из </a:t>
            </a:r>
            <a:r>
              <a:rPr lang="en-US" altLang="ru-RU" sz="2800" b="1" dirty="0">
                <a:sym typeface="Symbol" panose="05050102010706020507" pitchFamily="18" charset="2"/>
              </a:rPr>
              <a:t>s </a:t>
            </a:r>
            <a:r>
              <a:rPr lang="ru-RU" altLang="ru-RU" sz="2800" dirty="0">
                <a:sym typeface="Wingdings" panose="05000000000000000000" pitchFamily="2" charset="2"/>
              </a:rPr>
              <a:t>в </a:t>
            </a:r>
            <a:r>
              <a:rPr lang="en-US" altLang="ru-RU" sz="2800" b="1" dirty="0">
                <a:sym typeface="Symbol" panose="05050102010706020507" pitchFamily="18" charset="2"/>
              </a:rPr>
              <a:t>y</a:t>
            </a:r>
            <a:r>
              <a:rPr lang="ru-RU" altLang="ru-RU" sz="2800" b="1" dirty="0">
                <a:sym typeface="Symbol" panose="05050102010706020507" pitchFamily="18" charset="2"/>
              </a:rPr>
              <a:t> </a:t>
            </a:r>
            <a:r>
              <a:rPr lang="ru-RU" altLang="ru-RU" sz="2800" dirty="0">
                <a:sym typeface="Wingdings" panose="05000000000000000000" pitchFamily="2" charset="2"/>
              </a:rPr>
              <a:t>не меньше </a:t>
            </a:r>
            <a:r>
              <a:rPr lang="en-US" altLang="ru-RU" sz="2800" b="1" dirty="0">
                <a:sym typeface="Symbol" panose="05050102010706020507" pitchFamily="18" charset="2"/>
              </a:rPr>
              <a:t>d[y]</a:t>
            </a:r>
            <a:r>
              <a:rPr lang="ru-RU" altLang="ru-RU" sz="2800" dirty="0">
                <a:sym typeface="Wingdings" panose="05000000000000000000" pitchFamily="2" charset="2"/>
              </a:rPr>
              <a:t> и, кроме того, </a:t>
            </a:r>
            <a:r>
              <a:rPr lang="en-US" altLang="ru-RU" sz="2800" b="1" dirty="0">
                <a:sym typeface="Symbol" panose="05050102010706020507" pitchFamily="18" charset="2"/>
              </a:rPr>
              <a:t>d[y]d[u] </a:t>
            </a:r>
            <a:r>
              <a:rPr lang="en-US" altLang="ru-RU" sz="2800" dirty="0">
                <a:sym typeface="Wingdings" panose="05000000000000000000" pitchFamily="2" charset="2"/>
              </a:rPr>
              <a:t>(</a:t>
            </a:r>
            <a:r>
              <a:rPr lang="ru-RU" altLang="ru-RU" sz="2800" dirty="0">
                <a:sym typeface="Wingdings" panose="05000000000000000000" pitchFamily="2" charset="2"/>
              </a:rPr>
              <a:t>условие выбора </a:t>
            </a:r>
            <a:r>
              <a:rPr lang="en-US" altLang="ru-RU" sz="2800" b="1" dirty="0">
                <a:sym typeface="Symbol" panose="05050102010706020507" pitchFamily="18" charset="2"/>
              </a:rPr>
              <a:t>u</a:t>
            </a:r>
            <a:r>
              <a:rPr lang="ru-RU" altLang="ru-RU" sz="2800" dirty="0">
                <a:sym typeface="Wingdings" panose="05000000000000000000" pitchFamily="2" charset="2"/>
              </a:rPr>
              <a:t>). Это означает, что вершину </a:t>
            </a:r>
            <a:r>
              <a:rPr lang="en-US" altLang="ru-RU" sz="2800" b="1" dirty="0">
                <a:sym typeface="Symbol" panose="05050102010706020507" pitchFamily="18" charset="2"/>
              </a:rPr>
              <a:t>u</a:t>
            </a:r>
            <a:r>
              <a:rPr lang="ru-RU" altLang="ru-RU" sz="2800" dirty="0">
                <a:sym typeface="Wingdings" panose="05000000000000000000" pitchFamily="2" charset="2"/>
              </a:rPr>
              <a:t> можно добавить в </a:t>
            </a:r>
            <a:r>
              <a:rPr lang="en-US" altLang="ru-RU" sz="2800" b="1" dirty="0">
                <a:sym typeface="Symbol" panose="05050102010706020507" pitchFamily="18" charset="2"/>
              </a:rPr>
              <a:t>S</a:t>
            </a:r>
            <a:r>
              <a:rPr lang="ru-RU" altLang="ru-RU" sz="2800" dirty="0">
                <a:sym typeface="Wingdings" panose="05000000000000000000" pitchFamily="2" charset="2"/>
              </a:rPr>
              <a:t> и свойство 1 не нарушится.</a:t>
            </a: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 smtClean="0">
                <a:latin typeface="+mj-lt"/>
              </a:rPr>
              <a:t>Представление </a:t>
            </a:r>
            <a:r>
              <a:rPr lang="ru-RU" altLang="ru-RU" sz="1200" b="1" dirty="0" err="1">
                <a:latin typeface="+mj-lt"/>
              </a:rPr>
              <a:t>графовых</a:t>
            </a:r>
            <a:r>
              <a:rPr lang="ru-RU" altLang="ru-RU" sz="1200" b="1" dirty="0">
                <a:latin typeface="+mj-lt"/>
              </a:rPr>
              <a:t> моделей на ЭВМ</a:t>
            </a:r>
          </a:p>
        </p:txBody>
      </p:sp>
    </p:spTree>
    <p:extLst>
      <p:ext uri="{BB962C8B-B14F-4D97-AF65-F5344CB8AC3E}">
        <p14:creationId xmlns:p14="http://schemas.microsoft.com/office/powerpoint/2010/main" xmlns="" val="17607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24</a:t>
            </a:fld>
            <a:r>
              <a:rPr lang="ru-RU" dirty="0"/>
              <a:t> </a:t>
            </a:r>
            <a:r>
              <a:rPr lang="ru-RU" dirty="0" smtClean="0"/>
              <a:t>из 28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11"/>
            <a:ext cx="9538874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ru-RU" sz="2800" b="1" dirty="0">
                <a:latin typeface="+mj-lt"/>
              </a:rPr>
              <a:t>5</a:t>
            </a:r>
            <a:r>
              <a:rPr lang="ru-RU" altLang="ru-RU" sz="2800" b="1" dirty="0">
                <a:latin typeface="+mj-lt"/>
              </a:rPr>
              <a:t>. Поиск кратчайшего </a:t>
            </a:r>
            <a:r>
              <a:rPr lang="ru-RU" altLang="ru-RU" sz="2800" b="1" dirty="0" smtClean="0">
                <a:latin typeface="+mj-lt"/>
              </a:rPr>
              <a:t>пути</a:t>
            </a:r>
            <a:endParaRPr lang="ru-RU" sz="2800" b="1" dirty="0">
              <a:latin typeface="+mj-lt"/>
            </a:endParaRP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43286" y="1004653"/>
            <a:ext cx="75438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18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795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272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749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321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893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465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037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ru-RU" altLang="ru-RU" sz="2800" b="1" u="sng" dirty="0">
                <a:sym typeface="Wingdings" panose="05000000000000000000" pitchFamily="2" charset="2"/>
              </a:rPr>
              <a:t>Обоснование</a:t>
            </a:r>
            <a:r>
              <a:rPr lang="en-US" altLang="ru-RU" sz="2800" b="1" u="sng" dirty="0">
                <a:sym typeface="Wingdings" panose="05000000000000000000" pitchFamily="2" charset="2"/>
              </a:rPr>
              <a:t> </a:t>
            </a:r>
            <a:r>
              <a:rPr lang="ru-RU" altLang="ru-RU" sz="2800" b="1" u="sng" dirty="0">
                <a:sym typeface="Wingdings" panose="05000000000000000000" pitchFamily="2" charset="2"/>
              </a:rPr>
              <a:t>алгоритма </a:t>
            </a:r>
            <a:r>
              <a:rPr lang="ru-RU" altLang="ru-RU" sz="2800" b="1" u="sng" dirty="0" err="1">
                <a:sym typeface="Wingdings" panose="05000000000000000000" pitchFamily="2" charset="2"/>
              </a:rPr>
              <a:t>Дейкстры</a:t>
            </a:r>
            <a:endParaRPr lang="ru-RU" altLang="ru-RU" sz="2800" b="1" u="sng" dirty="0">
              <a:sym typeface="Wingdings" panose="05000000000000000000" pitchFamily="2" charset="2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37838" y="1510534"/>
            <a:ext cx="9583714" cy="455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290513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18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795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272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749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321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893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465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037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ru-RU" altLang="ru-RU" sz="2800" dirty="0">
                <a:sym typeface="Wingdings" panose="05000000000000000000" pitchFamily="2" charset="2"/>
              </a:rPr>
              <a:t>Расширение множества </a:t>
            </a:r>
            <a:r>
              <a:rPr lang="en-US" altLang="ru-RU" sz="2800" b="1" dirty="0">
                <a:sym typeface="Symbol" panose="05050102010706020507" pitchFamily="18" charset="2"/>
              </a:rPr>
              <a:t>S'</a:t>
            </a:r>
            <a:r>
              <a:rPr lang="ru-RU" altLang="ru-RU" sz="2800" b="1" dirty="0">
                <a:sym typeface="Symbol" panose="05050102010706020507" pitchFamily="18" charset="2"/>
              </a:rPr>
              <a:t>=</a:t>
            </a:r>
            <a:r>
              <a:rPr lang="en-US" altLang="ru-RU" sz="2800" b="1" dirty="0">
                <a:sym typeface="Symbol" panose="05050102010706020507" pitchFamily="18" charset="2"/>
              </a:rPr>
              <a:t>S{u}</a:t>
            </a:r>
            <a:r>
              <a:rPr lang="ru-RU" altLang="ru-RU" sz="2800" dirty="0">
                <a:sym typeface="Wingdings" panose="05000000000000000000" pitchFamily="2" charset="2"/>
              </a:rPr>
              <a:t> сопровождается уточнением расстояний до вершин множества </a:t>
            </a:r>
            <a:r>
              <a:rPr lang="en-US" altLang="ru-RU" sz="2800" b="1" dirty="0">
                <a:sym typeface="Symbol" panose="05050102010706020507" pitchFamily="18" charset="2"/>
              </a:rPr>
              <a:t>Q</a:t>
            </a:r>
            <a:endParaRPr lang="ru-RU" altLang="ru-RU" sz="2800" dirty="0">
              <a:sym typeface="Wingdings" panose="05000000000000000000" pitchFamily="2" charset="2"/>
            </a:endParaRPr>
          </a:p>
          <a:p>
            <a:pPr algn="ctr">
              <a:lnSpc>
                <a:spcPct val="90000"/>
              </a:lnSpc>
              <a:spcBef>
                <a:spcPct val="15000"/>
              </a:spcBef>
            </a:pPr>
            <a:r>
              <a:rPr lang="en-US" altLang="ru-RU" sz="2800" b="1" dirty="0">
                <a:sym typeface="Symbol" panose="05050102010706020507" pitchFamily="18" charset="2"/>
              </a:rPr>
              <a:t></a:t>
            </a:r>
            <a:r>
              <a:rPr lang="en-US" altLang="ru-RU" sz="2800" b="1" dirty="0" err="1">
                <a:sym typeface="Symbol" panose="05050102010706020507" pitchFamily="18" charset="2"/>
              </a:rPr>
              <a:t>vQ</a:t>
            </a:r>
            <a:r>
              <a:rPr lang="en-US" altLang="ru-RU" sz="2800" b="1" dirty="0">
                <a:sym typeface="Symbol" panose="05050102010706020507" pitchFamily="18" charset="2"/>
              </a:rPr>
              <a:t>  d'[v] = min(d[v],d[u]+w(</a:t>
            </a:r>
            <a:r>
              <a:rPr lang="en-US" altLang="ru-RU" sz="2800" b="1" dirty="0" err="1">
                <a:sym typeface="Symbol" panose="05050102010706020507" pitchFamily="18" charset="2"/>
              </a:rPr>
              <a:t>u,v</a:t>
            </a:r>
            <a:r>
              <a:rPr lang="en-US" altLang="ru-RU" sz="2800" b="1" dirty="0">
                <a:sym typeface="Symbol" panose="05050102010706020507" pitchFamily="18" charset="2"/>
              </a:rPr>
              <a:t>))</a:t>
            </a:r>
            <a:endParaRPr lang="en-US" altLang="ru-RU" sz="2800" b="1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ru-RU" altLang="ru-RU" sz="2800" dirty="0">
                <a:sym typeface="Wingdings" panose="05000000000000000000" pitchFamily="2" charset="2"/>
              </a:rPr>
              <a:t>Оба значения, из которых определяется величина </a:t>
            </a:r>
            <a:r>
              <a:rPr lang="en-US" altLang="ru-RU" sz="2800" b="1" dirty="0">
                <a:sym typeface="Symbol" panose="05050102010706020507" pitchFamily="18" charset="2"/>
              </a:rPr>
              <a:t>d'[v]</a:t>
            </a:r>
            <a:r>
              <a:rPr lang="ru-RU" altLang="ru-RU" sz="2800" dirty="0">
                <a:sym typeface="Wingdings" panose="05000000000000000000" pitchFamily="2" charset="2"/>
              </a:rPr>
              <a:t>, есть веса особых путей из </a:t>
            </a:r>
            <a:r>
              <a:rPr lang="en-US" altLang="ru-RU" sz="2800" b="1" dirty="0">
                <a:sym typeface="Symbol" panose="05050102010706020507" pitchFamily="18" charset="2"/>
              </a:rPr>
              <a:t>s </a:t>
            </a:r>
            <a:r>
              <a:rPr lang="ru-RU" altLang="ru-RU" sz="2800" dirty="0">
                <a:sym typeface="Wingdings" panose="05000000000000000000" pitchFamily="2" charset="2"/>
              </a:rPr>
              <a:t>в </a:t>
            </a:r>
            <a:r>
              <a:rPr lang="en-US" altLang="ru-RU" sz="2800" b="1" dirty="0">
                <a:sym typeface="Symbol" panose="05050102010706020507" pitchFamily="18" charset="2"/>
              </a:rPr>
              <a:t>v</a:t>
            </a:r>
            <a:r>
              <a:rPr lang="ru-RU" altLang="ru-RU" sz="2800" dirty="0">
                <a:sym typeface="Wingdings" panose="05000000000000000000" pitchFamily="2" charset="2"/>
              </a:rPr>
              <a:t>. Покажем, что вес любого особого пути из </a:t>
            </a:r>
            <a:r>
              <a:rPr lang="en-US" altLang="ru-RU" sz="2800" b="1" dirty="0">
                <a:sym typeface="Symbol" panose="05050102010706020507" pitchFamily="18" charset="2"/>
              </a:rPr>
              <a:t>s </a:t>
            </a:r>
            <a:r>
              <a:rPr lang="ru-RU" altLang="ru-RU" sz="2800" dirty="0">
                <a:sym typeface="Wingdings" panose="05000000000000000000" pitchFamily="2" charset="2"/>
              </a:rPr>
              <a:t>в </a:t>
            </a:r>
            <a:r>
              <a:rPr lang="en-US" altLang="ru-RU" sz="2800" b="1" dirty="0">
                <a:sym typeface="Symbol" panose="05050102010706020507" pitchFamily="18" charset="2"/>
              </a:rPr>
              <a:t>u</a:t>
            </a:r>
            <a:r>
              <a:rPr lang="ru-RU" altLang="ru-RU" sz="2800" b="1" dirty="0">
                <a:sym typeface="Symbol" panose="05050102010706020507" pitchFamily="18" charset="2"/>
              </a:rPr>
              <a:t> </a:t>
            </a:r>
            <a:r>
              <a:rPr lang="ru-RU" altLang="ru-RU" sz="2800" dirty="0">
                <a:sym typeface="Wingdings" panose="05000000000000000000" pitchFamily="2" charset="2"/>
              </a:rPr>
              <a:t>не меньше </a:t>
            </a:r>
            <a:r>
              <a:rPr lang="en-US" altLang="ru-RU" sz="2800" b="1" dirty="0"/>
              <a:t>d'[v]</a:t>
            </a:r>
            <a:r>
              <a:rPr lang="ru-RU" altLang="ru-RU" sz="2800" dirty="0">
                <a:sym typeface="Wingdings" panose="05000000000000000000" pitchFamily="2" charset="2"/>
              </a:rPr>
              <a:t>. На самом деле, пусть </a:t>
            </a:r>
            <a:r>
              <a:rPr lang="en-US" altLang="ru-RU" sz="2800" b="1" dirty="0" err="1">
                <a:sym typeface="Symbol" panose="05050102010706020507" pitchFamily="18" charset="2"/>
              </a:rPr>
              <a:t>xS</a:t>
            </a:r>
            <a:r>
              <a:rPr lang="en-US" altLang="ru-RU" sz="2800" b="1" dirty="0">
                <a:sym typeface="Symbol" panose="05050102010706020507" pitchFamily="18" charset="2"/>
              </a:rPr>
              <a:t>'</a:t>
            </a:r>
            <a:r>
              <a:rPr lang="ru-RU" altLang="ru-RU" sz="2800" dirty="0">
                <a:sym typeface="Wingdings" panose="05000000000000000000" pitchFamily="2" charset="2"/>
              </a:rPr>
              <a:t> есть вершина, предшествующая </a:t>
            </a:r>
            <a:r>
              <a:rPr lang="en-US" altLang="ru-RU" sz="2800" b="1" dirty="0"/>
              <a:t>v</a:t>
            </a:r>
            <a:r>
              <a:rPr lang="ru-RU" altLang="ru-RU" sz="2800" dirty="0">
                <a:sym typeface="Wingdings" panose="05000000000000000000" pitchFamily="2" charset="2"/>
              </a:rPr>
              <a:t>. Тогда либо </a:t>
            </a:r>
            <a:r>
              <a:rPr lang="en-US" altLang="ru-RU" sz="2800" b="1" dirty="0" err="1">
                <a:sym typeface="Symbol" panose="05050102010706020507" pitchFamily="18" charset="2"/>
              </a:rPr>
              <a:t>xS</a:t>
            </a:r>
            <a:r>
              <a:rPr lang="ru-RU" altLang="ru-RU" sz="2800" b="1" dirty="0">
                <a:sym typeface="Symbol" panose="05050102010706020507" pitchFamily="18" charset="2"/>
              </a:rPr>
              <a:t> </a:t>
            </a:r>
            <a:r>
              <a:rPr lang="ru-RU" altLang="ru-RU" sz="2800" dirty="0">
                <a:sym typeface="Wingdings" panose="05000000000000000000" pitchFamily="2" charset="2"/>
              </a:rPr>
              <a:t>и тогда вес пути не меньше </a:t>
            </a:r>
            <a:r>
              <a:rPr lang="en-US" altLang="ru-RU" sz="2800" b="1" dirty="0"/>
              <a:t>d'[v]</a:t>
            </a:r>
            <a:r>
              <a:rPr lang="ru-RU" altLang="ru-RU" sz="2800" b="1" dirty="0"/>
              <a:t> </a:t>
            </a:r>
            <a:r>
              <a:rPr lang="ru-RU" altLang="ru-RU" sz="2800" dirty="0">
                <a:sym typeface="Wingdings" panose="05000000000000000000" pitchFamily="2" charset="2"/>
              </a:rPr>
              <a:t>по свойству 1, либо </a:t>
            </a:r>
            <a:r>
              <a:rPr lang="en-US" altLang="ru-RU" sz="2800" b="1" dirty="0"/>
              <a:t>x=u </a:t>
            </a:r>
            <a:r>
              <a:rPr lang="ru-RU" altLang="ru-RU" sz="2800" dirty="0">
                <a:sym typeface="Wingdings" panose="05000000000000000000" pitchFamily="2" charset="2"/>
              </a:rPr>
              <a:t>и</a:t>
            </a:r>
            <a:r>
              <a:rPr lang="en-US" altLang="ru-RU" sz="2800" dirty="0">
                <a:sym typeface="Wingdings" panose="05000000000000000000" pitchFamily="2" charset="2"/>
              </a:rPr>
              <a:t> </a:t>
            </a:r>
            <a:r>
              <a:rPr lang="ru-RU" altLang="ru-RU" sz="2800" dirty="0">
                <a:sym typeface="Wingdings" panose="05000000000000000000" pitchFamily="2" charset="2"/>
              </a:rPr>
              <a:t>необходимое условие следует из правила вычисления </a:t>
            </a:r>
            <a:r>
              <a:rPr lang="en-US" altLang="ru-RU" sz="2800" b="1" dirty="0"/>
              <a:t>d'[v]</a:t>
            </a:r>
            <a:r>
              <a:rPr lang="ru-RU" altLang="ru-RU" sz="2800" dirty="0">
                <a:sym typeface="Wingdings" panose="05000000000000000000" pitchFamily="2" charset="2"/>
              </a:rPr>
              <a:t>. 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ru-RU" altLang="ru-RU" sz="2800" dirty="0">
                <a:sym typeface="Wingdings" panose="05000000000000000000" pitchFamily="2" charset="2"/>
              </a:rPr>
              <a:t>Итак, условия 1 и 2 выполняются на всех итерациях цикла, в том числе, и по завершении работы алгоритма </a:t>
            </a:r>
            <a:r>
              <a:rPr lang="ru-RU" altLang="ru-RU" sz="2800" dirty="0" err="1">
                <a:sym typeface="Wingdings" panose="05000000000000000000" pitchFamily="2" charset="2"/>
              </a:rPr>
              <a:t>Дейкстры</a:t>
            </a:r>
            <a:r>
              <a:rPr lang="ru-RU" altLang="ru-RU" sz="2800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 smtClean="0">
                <a:latin typeface="+mj-lt"/>
              </a:rPr>
              <a:t>Представление </a:t>
            </a:r>
            <a:r>
              <a:rPr lang="ru-RU" altLang="ru-RU" sz="1200" b="1" dirty="0" err="1">
                <a:latin typeface="+mj-lt"/>
              </a:rPr>
              <a:t>графовых</a:t>
            </a:r>
            <a:r>
              <a:rPr lang="ru-RU" altLang="ru-RU" sz="1200" b="1" dirty="0">
                <a:latin typeface="+mj-lt"/>
              </a:rPr>
              <a:t> моделей на ЭВМ</a:t>
            </a:r>
          </a:p>
        </p:txBody>
      </p:sp>
    </p:spTree>
    <p:extLst>
      <p:ext uri="{BB962C8B-B14F-4D97-AF65-F5344CB8AC3E}">
        <p14:creationId xmlns:p14="http://schemas.microsoft.com/office/powerpoint/2010/main" xmlns="" val="42760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2480" y="1124744"/>
            <a:ext cx="9505056" cy="3453253"/>
          </a:xfr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Графы является одной из самых важных моделей описания сложных структур</a:t>
            </a:r>
          </a:p>
          <a:p>
            <a:pPr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представления графов на ЭВМ можно использовать матрицы смежности или списковые структуры хранения</a:t>
            </a:r>
          </a:p>
          <a:p>
            <a:pPr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обхода графов основными алгоритмами являются поиски в глубину или в ширину</a:t>
            </a:r>
          </a:p>
          <a:p>
            <a:pPr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кратчайших путей в графе может быть выполнен при помощи алгоритма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Дейкстры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r>
              <a:rPr lang="ru-RU" dirty="0" smtClean="0"/>
              <a:t>    </a:t>
            </a:r>
            <a:fld id="{C7986E61-E76A-472D-83C5-C48F183D2D6B}" type="slidenum">
              <a:rPr lang="ru-RU" smtClean="0"/>
              <a:pPr/>
              <a:t>25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ru-RU" sz="2800" b="1" dirty="0" smtClean="0">
                <a:latin typeface="+mn-lt"/>
              </a:rPr>
              <a:t>Заключение</a:t>
            </a:r>
            <a:endParaRPr lang="ru-RU" sz="2800" b="1" u="sng" dirty="0">
              <a:latin typeface="+mn-lt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 smtClean="0">
                <a:latin typeface="+mj-lt"/>
              </a:rPr>
              <a:t>Представление </a:t>
            </a:r>
            <a:r>
              <a:rPr lang="ru-RU" altLang="ru-RU" sz="1200" b="1" dirty="0" err="1">
                <a:latin typeface="+mj-lt"/>
              </a:rPr>
              <a:t>графовых</a:t>
            </a:r>
            <a:r>
              <a:rPr lang="ru-RU" altLang="ru-RU" sz="1200" b="1" dirty="0">
                <a:latin typeface="+mj-lt"/>
              </a:rPr>
              <a:t> моделей на ЭВМ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480" y="1124744"/>
            <a:ext cx="9506258" cy="1815882"/>
          </a:xfr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способов представления графов на ЭВМ</a:t>
            </a:r>
          </a:p>
          <a:p>
            <a:pPr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способов обхода графов при решении задач</a:t>
            </a:r>
          </a:p>
          <a:p>
            <a:pPr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задачи поиска кратчайшего пути между двумя заданными вершинами графа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fld id="{C7986E61-E76A-472D-83C5-C48F183D2D6B}" type="slidenum">
              <a:rPr lang="ru-RU" sz="1200" smtClean="0">
                <a:latin typeface="+mn-lt"/>
              </a:rPr>
              <a:pPr/>
              <a:t>26</a:t>
            </a:fld>
            <a:r>
              <a:rPr lang="ru-RU" sz="1200" dirty="0" smtClean="0">
                <a:latin typeface="+mn-lt"/>
              </a:rPr>
              <a:t> из 28</a:t>
            </a:r>
            <a:endParaRPr lang="ru-RU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Вопросы для обсуждения</a:t>
            </a:r>
            <a:endParaRPr lang="ru-RU" sz="2800" b="1" u="sng" dirty="0">
              <a:latin typeface="+mn-lt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 smtClean="0">
                <a:latin typeface="+mj-lt"/>
              </a:rPr>
              <a:t>Представление </a:t>
            </a:r>
            <a:r>
              <a:rPr lang="ru-RU" altLang="ru-RU" sz="1200" b="1" dirty="0" err="1">
                <a:latin typeface="+mj-lt"/>
              </a:rPr>
              <a:t>графовых</a:t>
            </a:r>
            <a:r>
              <a:rPr lang="ru-RU" altLang="ru-RU" sz="1200" b="1" dirty="0">
                <a:latin typeface="+mj-lt"/>
              </a:rPr>
              <a:t> моделей на ЭВМ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472" y="1124744"/>
            <a:ext cx="9433048" cy="2979277"/>
          </a:xfr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класс реализации графов </a:t>
            </a:r>
            <a:r>
              <a:rPr lang="en-US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TGraph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 удаления вершин/дуг</a:t>
            </a:r>
          </a:p>
          <a:p>
            <a:pPr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набор методов обработки графов (поиск циклов, построение минимального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остовного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дерева, определение связности)</a:t>
            </a:r>
          </a:p>
          <a:p>
            <a:pPr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структуру хранения для неориентированных графов</a:t>
            </a:r>
            <a:endParaRPr lang="en-US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fld id="{C7986E61-E76A-472D-83C5-C48F183D2D6B}" type="slidenum">
              <a:rPr lang="ru-RU" sz="1200" smtClean="0">
                <a:latin typeface="+mn-lt"/>
              </a:rPr>
              <a:pPr/>
              <a:t>27</a:t>
            </a:fld>
            <a:r>
              <a:rPr lang="ru-RU" sz="1200" dirty="0" smtClean="0">
                <a:latin typeface="+mn-lt"/>
              </a:rPr>
              <a:t> из 28</a:t>
            </a:r>
            <a:endParaRPr lang="ru-RU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82410"/>
            <a:ext cx="936104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Темы занятий для самостоятельной работы</a:t>
            </a:r>
            <a:endParaRPr lang="ru-RU" sz="2800" b="1" u="sng" dirty="0">
              <a:latin typeface="+mn-lt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 smtClean="0">
                <a:latin typeface="+mj-lt"/>
              </a:rPr>
              <a:t>Представление </a:t>
            </a:r>
            <a:r>
              <a:rPr lang="ru-RU" altLang="ru-RU" sz="1200" b="1" dirty="0" err="1">
                <a:latin typeface="+mj-lt"/>
              </a:rPr>
              <a:t>графовых</a:t>
            </a:r>
            <a:r>
              <a:rPr lang="ru-RU" altLang="ru-RU" sz="1200" b="1" dirty="0">
                <a:latin typeface="+mj-lt"/>
              </a:rPr>
              <a:t> моделей на ЭВМ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207963"/>
            <a:ext cx="9466866" cy="561975"/>
          </a:xfrm>
        </p:spPr>
        <p:txBody>
          <a:bodyPr/>
          <a:lstStyle/>
          <a:p>
            <a:pPr eaLnBrk="1" hangingPunct="1"/>
            <a:r>
              <a:rPr lang="ru-RU" dirty="0" smtClean="0"/>
              <a:t>Контакты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fld id="{C7986E61-E76A-472D-83C5-C48F183D2D6B}" type="slidenum">
              <a:rPr lang="ru-RU" sz="1200" smtClean="0">
                <a:latin typeface="+mn-lt"/>
              </a:rPr>
              <a:pPr/>
              <a:t>28</a:t>
            </a:fld>
            <a:r>
              <a:rPr lang="ru-RU" sz="1200" dirty="0" smtClean="0">
                <a:latin typeface="+mn-lt"/>
              </a:rPr>
              <a:t> </a:t>
            </a:r>
            <a:r>
              <a:rPr lang="ru-RU" dirty="0" smtClean="0"/>
              <a:t>из 28 </a:t>
            </a:r>
            <a:endParaRPr lang="ru-R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16496" y="1270024"/>
            <a:ext cx="8229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Нижегородский государственный университет им. Н.И. Лобачевского 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www.unn.ru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Институт информационных технологий, математики и механики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www.itmm.unn.ru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 eaLnBrk="0" hangingPunct="0">
              <a:spcBef>
                <a:spcPts val="1400"/>
              </a:spcBef>
            </a:pPr>
            <a:r>
              <a:rPr lang="ru-RU" sz="2400" b="1" dirty="0" smtClean="0">
                <a:solidFill>
                  <a:schemeClr val="tx2"/>
                </a:solidFill>
              </a:rPr>
              <a:t>603950, Нижний Новгород, пр. Гагарина, 23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, </a:t>
            </a:r>
          </a:p>
          <a:p>
            <a:pPr algn="ctr" eaLnBrk="0" hangingPunct="0"/>
            <a:r>
              <a:rPr lang="ru-RU" sz="2400" b="1" dirty="0" smtClean="0">
                <a:solidFill>
                  <a:schemeClr val="tx2"/>
                </a:solidFill>
              </a:rPr>
              <a:t>р.т.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: (831) 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33</a:t>
            </a:r>
            <a:r>
              <a:rPr lang="ru-RU" sz="2400" b="1" dirty="0" smtClean="0">
                <a:solidFill>
                  <a:schemeClr val="tx2"/>
                </a:solidFill>
              </a:rPr>
              <a:t>-56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,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ctr" eaLnBrk="0" hangingPunct="0"/>
            <a:endParaRPr lang="en-US" sz="2400" dirty="0" smtClean="0">
              <a:solidFill>
                <a:schemeClr val="tx2"/>
              </a:solidFill>
            </a:endParaRP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Гергель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Виктор Павлович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http://www.software.unn.ru/?dir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=17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gergel@unn.ru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24" y="188640"/>
            <a:ext cx="9465896" cy="561975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Содержание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13441" y="6480746"/>
            <a:ext cx="865298" cy="260622"/>
          </a:xfrm>
          <a:prstGeom prst="rect">
            <a:avLst/>
          </a:prstGeom>
        </p:spPr>
        <p:txBody>
          <a:bodyPr/>
          <a:lstStyle/>
          <a:p>
            <a:fld id="{612EF224-85C2-444C-8BE0-C16BA89387BA}" type="slidenum">
              <a:rPr lang="ru-RU" sz="1200" smtClean="0">
                <a:latin typeface="+mn-lt"/>
              </a:rPr>
              <a:pPr/>
              <a:t>3</a:t>
            </a:fld>
            <a:r>
              <a:rPr lang="ru-RU" sz="1200" dirty="0" smtClean="0">
                <a:latin typeface="+mn-lt"/>
              </a:rPr>
              <a:t> из 28</a:t>
            </a:r>
            <a:endParaRPr lang="ru-RU" sz="1200" dirty="0">
              <a:latin typeface="+mn-lt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92560" y="6408738"/>
            <a:ext cx="1440160" cy="26062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200" dirty="0" smtClean="0">
                <a:latin typeface="+mn-lt"/>
              </a:rPr>
              <a:t>ИТММ ННГУ, 2002-2015</a:t>
            </a:r>
            <a:endParaRPr lang="ru-RU" sz="1200" dirty="0">
              <a:latin typeface="+mn-lt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 smtClean="0">
                <a:latin typeface="+mj-lt"/>
              </a:rPr>
              <a:t>Представление </a:t>
            </a:r>
            <a:r>
              <a:rPr lang="ru-RU" altLang="ru-RU" sz="1200" b="1" dirty="0" err="1">
                <a:latin typeface="+mj-lt"/>
              </a:rPr>
              <a:t>графовых</a:t>
            </a:r>
            <a:r>
              <a:rPr lang="ru-RU" altLang="ru-RU" sz="1200" b="1" dirty="0">
                <a:latin typeface="+mj-lt"/>
              </a:rPr>
              <a:t> моделей на ЭВМ</a:t>
            </a:r>
          </a:p>
        </p:txBody>
      </p:sp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167623" y="1157955"/>
            <a:ext cx="9611115" cy="349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lvl="1" indent="0">
              <a:spcBef>
                <a:spcPct val="15000"/>
              </a:spcBef>
              <a:buFontTx/>
              <a:buNone/>
            </a:pPr>
            <a:r>
              <a:rPr lang="ru-RU" altLang="ru-RU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altLang="ru-RU" sz="2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графовых</a:t>
            </a:r>
            <a:r>
              <a:rPr lang="ru-RU" altLang="ru-RU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моделей на ЭВМ</a:t>
            </a:r>
            <a:endParaRPr lang="ru-RU" altLang="ru-RU" sz="28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2" indent="-419100">
              <a:spcBef>
                <a:spcPct val="15000"/>
              </a:spcBef>
              <a:buFontTx/>
              <a:buAutoNum type="arabicPeriod"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графа</a:t>
            </a:r>
          </a:p>
          <a:p>
            <a:pPr marL="990600" lvl="2" indent="-419100">
              <a:spcBef>
                <a:spcPct val="15000"/>
              </a:spcBef>
              <a:buFontTx/>
              <a:buAutoNum type="arabicPeriod"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структуры хранения графа</a:t>
            </a:r>
          </a:p>
          <a:p>
            <a:pPr marL="990600" lvl="2" indent="-419100">
              <a:spcBef>
                <a:spcPct val="15000"/>
              </a:spcBef>
              <a:buFontTx/>
              <a:buAutoNum type="arabicPeriod"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структуры хранения графа</a:t>
            </a:r>
          </a:p>
          <a:p>
            <a:pPr marL="990600" lvl="2" indent="-419100">
              <a:spcBef>
                <a:spcPct val="15000"/>
              </a:spcBef>
              <a:buFontTx/>
              <a:buAutoNum type="arabicPeriod"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 обхода (поиск в глубину и в ширину)</a:t>
            </a:r>
          </a:p>
          <a:p>
            <a:pPr marL="990600" lvl="2" indent="-419100">
              <a:spcBef>
                <a:spcPct val="15000"/>
              </a:spcBef>
              <a:buFontTx/>
              <a:buAutoNum type="arabicPeriod"/>
            </a:pP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кратчайшего пути</a:t>
            </a:r>
          </a:p>
          <a:p>
            <a:pPr marL="285750" lvl="1" indent="0">
              <a:spcBef>
                <a:spcPct val="15000"/>
              </a:spcBef>
              <a:buFontTx/>
              <a:buNone/>
            </a:pPr>
            <a:r>
              <a:rPr lang="ru-RU" altLang="ru-RU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обсуждения</a:t>
            </a:r>
            <a:endParaRPr lang="ru-RU" altLang="ru-RU" sz="28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80349A8E-4904-4D15-8661-5B67A415CD8B}" type="slidenum">
              <a:rPr lang="ru-RU" smtClean="0"/>
              <a:pPr/>
              <a:t>4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472" y="282410"/>
            <a:ext cx="9578266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0850" indent="-450850">
              <a:lnSpc>
                <a:spcPct val="80000"/>
              </a:lnSpc>
            </a:pPr>
            <a:r>
              <a:rPr lang="ru-RU" altLang="ru-RU" sz="2800" b="1" dirty="0">
                <a:latin typeface="+mj-lt"/>
              </a:rPr>
              <a:t>1. Понятие графа…</a:t>
            </a:r>
            <a:endParaRPr lang="ru-RU" sz="2800" b="1" dirty="0">
              <a:latin typeface="+mj-lt"/>
            </a:endParaRPr>
          </a:p>
        </p:txBody>
      </p:sp>
      <p:sp>
        <p:nvSpPr>
          <p:cNvPr id="23" name="Rectangle 23"/>
          <p:cNvSpPr txBox="1">
            <a:spLocks noChangeArrowheads="1"/>
          </p:cNvSpPr>
          <p:nvPr/>
        </p:nvSpPr>
        <p:spPr>
          <a:xfrm>
            <a:off x="200472" y="1083006"/>
            <a:ext cx="9001000" cy="1698927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93675" indent="-193675">
              <a:lnSpc>
                <a:spcPct val="90000"/>
              </a:lnSpc>
              <a:buFontTx/>
              <a:buNone/>
            </a:pPr>
            <a:r>
              <a:rPr lang="ru-RU" altLang="ru-RU" sz="2800" b="1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5.2.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Ориентированный</a:t>
            </a:r>
            <a:r>
              <a:rPr lang="en-US" altLang="ru-RU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ru-RU" sz="28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набор</a:t>
            </a:r>
            <a:endParaRPr lang="en-US" altLang="ru-RU" sz="28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3675" indent="-193675" algn="just">
              <a:lnSpc>
                <a:spcPct val="70000"/>
              </a:lnSpc>
            </a:pPr>
            <a:endParaRPr lang="en-US" altLang="ru-RU" sz="28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3675" indent="-193675" algn="just">
              <a:lnSpc>
                <a:spcPct val="70000"/>
              </a:lnSpc>
            </a:pPr>
            <a:endParaRPr lang="en-US" altLang="ru-RU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200472" y="2348880"/>
            <a:ext cx="957826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3675" indent="-1936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/>
              <a:t>г</a:t>
            </a:r>
            <a:r>
              <a:rPr lang="ru-RU" altLang="ru-RU" sz="2800" dirty="0">
                <a:cs typeface="Times New Roman" panose="02020603050405020304" pitchFamily="18" charset="0"/>
              </a:rPr>
              <a:t>де</a:t>
            </a:r>
            <a:endParaRPr lang="ru-RU" altLang="ru-RU" sz="2800" dirty="0"/>
          </a:p>
          <a:p>
            <a:pPr>
              <a:buFontTx/>
              <a:buChar char="•"/>
            </a:pPr>
            <a:r>
              <a:rPr lang="en-US" altLang="ru-RU" sz="2800" b="1" i="1" dirty="0">
                <a:cs typeface="Times New Roman" panose="02020603050405020304" pitchFamily="18" charset="0"/>
              </a:rPr>
              <a:t>V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>
                <a:cs typeface="Times New Roman" panose="02020603050405020304" pitchFamily="18" charset="0"/>
              </a:rPr>
              <a:t>= </a:t>
            </a:r>
            <a:r>
              <a:rPr lang="en-US" altLang="ru-RU" sz="2800" b="1" dirty="0">
                <a:cs typeface="Times New Roman" panose="02020603050405020304" pitchFamily="18" charset="0"/>
              </a:rPr>
              <a:t>{</a:t>
            </a:r>
            <a:r>
              <a:rPr lang="en-US" altLang="ru-RU" sz="2800" b="1" i="1" dirty="0">
                <a:cs typeface="Times New Roman" panose="02020603050405020304" pitchFamily="18" charset="0"/>
              </a:rPr>
              <a:t> v</a:t>
            </a:r>
            <a:r>
              <a:rPr lang="en-US" altLang="ru-RU" sz="2800" b="1" i="1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b="1" i="1" dirty="0">
                <a:cs typeface="Times New Roman" panose="02020603050405020304" pitchFamily="18" charset="0"/>
              </a:rPr>
              <a:t>,v</a:t>
            </a:r>
            <a:r>
              <a:rPr lang="en-US" altLang="ru-RU" sz="2800" b="1" i="1" baseline="-25000" dirty="0">
                <a:cs typeface="Times New Roman" panose="02020603050405020304" pitchFamily="18" charset="0"/>
              </a:rPr>
              <a:t>2</a:t>
            </a:r>
            <a:r>
              <a:rPr lang="en-US" altLang="ru-RU" sz="2800" b="1" i="1" dirty="0">
                <a:cs typeface="Times New Roman" panose="02020603050405020304" pitchFamily="18" charset="0"/>
              </a:rPr>
              <a:t>,…, </a:t>
            </a:r>
            <a:r>
              <a:rPr lang="en-US" altLang="ru-RU" sz="2800" b="1" i="1" dirty="0" err="1">
                <a:cs typeface="Times New Roman" panose="02020603050405020304" pitchFamily="18" charset="0"/>
              </a:rPr>
              <a:t>v</a:t>
            </a:r>
            <a:r>
              <a:rPr lang="en-US" altLang="ru-RU" sz="2800" b="1" i="1" baseline="-25000" dirty="0" err="1">
                <a:cs typeface="Times New Roman" panose="02020603050405020304" pitchFamily="18" charset="0"/>
              </a:rPr>
              <a:t>n</a:t>
            </a:r>
            <a:r>
              <a:rPr lang="en-US" altLang="ru-RU" sz="2800" b="1" i="1" baseline="-25000" dirty="0">
                <a:cs typeface="Times New Roman" panose="02020603050405020304" pitchFamily="18" charset="0"/>
              </a:rPr>
              <a:t> </a:t>
            </a:r>
            <a:r>
              <a:rPr lang="en-US" altLang="ru-RU" sz="2800" b="1" dirty="0">
                <a:cs typeface="Times New Roman" panose="02020603050405020304" pitchFamily="18" charset="0"/>
              </a:rPr>
              <a:t>}</a:t>
            </a:r>
            <a:r>
              <a:rPr lang="en-US" altLang="ru-RU" sz="2800" dirty="0">
                <a:cs typeface="Times New Roman" panose="02020603050405020304" pitchFamily="18" charset="0"/>
              </a:rPr>
              <a:t>  </a:t>
            </a:r>
            <a:r>
              <a:rPr lang="ru-RU" altLang="ru-RU" sz="2800" dirty="0">
                <a:cs typeface="Times New Roman" panose="02020603050405020304" pitchFamily="18" charset="0"/>
              </a:rPr>
              <a:t>есть множество </a:t>
            </a:r>
            <a:r>
              <a:rPr lang="ru-RU" altLang="ru-RU" sz="2800" i="1" dirty="0">
                <a:cs typeface="Times New Roman" panose="02020603050405020304" pitchFamily="18" charset="0"/>
              </a:rPr>
              <a:t>вершин</a:t>
            </a:r>
            <a:r>
              <a:rPr lang="ru-RU" altLang="ru-RU" sz="2800" dirty="0">
                <a:cs typeface="Times New Roman" panose="02020603050405020304" pitchFamily="18" charset="0"/>
              </a:rPr>
              <a:t> графа,</a:t>
            </a:r>
            <a:endParaRPr lang="en-US" altLang="ru-RU" sz="2800" dirty="0"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n-US" altLang="ru-RU" sz="2800" b="1" i="1" dirty="0">
                <a:cs typeface="Times New Roman" panose="02020603050405020304" pitchFamily="18" charset="0"/>
              </a:rPr>
              <a:t>R = </a:t>
            </a:r>
            <a:r>
              <a:rPr lang="en-US" altLang="ru-RU" sz="2800" b="1" dirty="0">
                <a:cs typeface="Times New Roman" panose="02020603050405020304" pitchFamily="18" charset="0"/>
              </a:rPr>
              <a:t>{</a:t>
            </a:r>
            <a:r>
              <a:rPr lang="en-US" altLang="ru-RU" sz="2800" b="1" i="1" dirty="0">
                <a:cs typeface="Times New Roman" panose="02020603050405020304" pitchFamily="18" charset="0"/>
              </a:rPr>
              <a:t> (</a:t>
            </a:r>
            <a:r>
              <a:rPr lang="en-US" altLang="ru-RU" sz="2800" b="1" i="1" dirty="0" err="1">
                <a:cs typeface="Times New Roman" panose="02020603050405020304" pitchFamily="18" charset="0"/>
              </a:rPr>
              <a:t>i,j</a:t>
            </a:r>
            <a:r>
              <a:rPr lang="en-US" altLang="ru-RU" sz="2800" b="1" i="1" dirty="0">
                <a:cs typeface="Times New Roman" panose="02020603050405020304" pitchFamily="18" charset="0"/>
              </a:rPr>
              <a:t>): </a:t>
            </a:r>
            <a:r>
              <a:rPr lang="en-US" altLang="ru-RU" sz="2800" b="1" i="1" dirty="0" err="1">
                <a:cs typeface="Times New Roman" panose="02020603050405020304" pitchFamily="18" charset="0"/>
              </a:rPr>
              <a:t>i,j</a:t>
            </a:r>
            <a:r>
              <a:rPr lang="en-US" altLang="ru-RU" sz="2800" b="1" dirty="0" err="1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ru-RU" sz="2800" b="1" i="1" dirty="0" err="1">
                <a:cs typeface="Times New Roman" panose="02020603050405020304" pitchFamily="18" charset="0"/>
              </a:rPr>
              <a:t>V</a:t>
            </a:r>
            <a:r>
              <a:rPr lang="en-US" altLang="ru-RU" sz="2800" b="1" i="1" dirty="0">
                <a:cs typeface="Times New Roman" panose="02020603050405020304" pitchFamily="18" charset="0"/>
              </a:rPr>
              <a:t> </a:t>
            </a:r>
            <a:r>
              <a:rPr lang="en-US" altLang="ru-RU" sz="2800" b="1" dirty="0">
                <a:cs typeface="Times New Roman" panose="02020603050405020304" pitchFamily="18" charset="0"/>
              </a:rPr>
              <a:t>}</a:t>
            </a:r>
            <a:r>
              <a:rPr lang="ru-RU" altLang="ru-RU" sz="2800" dirty="0">
                <a:cs typeface="Times New Roman" panose="02020603050405020304" pitchFamily="18" charset="0"/>
              </a:rPr>
              <a:t>  есть множество </a:t>
            </a:r>
            <a:r>
              <a:rPr lang="ru-RU" altLang="ru-RU" sz="2800" i="1" dirty="0">
                <a:cs typeface="Times New Roman" panose="02020603050405020304" pitchFamily="18" charset="0"/>
              </a:rPr>
              <a:t>дуг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dirty="0">
                <a:cs typeface="Times New Roman" panose="02020603050405020304" pitchFamily="18" charset="0"/>
              </a:rPr>
              <a:t>(</a:t>
            </a:r>
            <a:r>
              <a:rPr lang="ru-RU" altLang="ru-RU" sz="2800" i="1" dirty="0"/>
              <a:t>ребер</a:t>
            </a:r>
            <a:r>
              <a:rPr lang="en-US" altLang="ru-RU" sz="2800" dirty="0">
                <a:cs typeface="Times New Roman" panose="02020603050405020304" pitchFamily="18" charset="0"/>
              </a:rPr>
              <a:t>) </a:t>
            </a:r>
            <a:r>
              <a:rPr lang="ru-RU" altLang="ru-RU" sz="2800" dirty="0">
                <a:cs typeface="Times New Roman" panose="02020603050405020304" pitchFamily="18" charset="0"/>
              </a:rPr>
              <a:t>графа</a:t>
            </a:r>
            <a:endParaRPr lang="en-US" altLang="ru-RU" sz="2800" dirty="0"/>
          </a:p>
        </p:txBody>
      </p:sp>
      <p:graphicFrame>
        <p:nvGraphicFramePr>
          <p:cNvPr id="2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17291599"/>
              </p:ext>
            </p:extLst>
          </p:nvPr>
        </p:nvGraphicFramePr>
        <p:xfrm>
          <a:off x="3822929" y="3774745"/>
          <a:ext cx="2333349" cy="2397082"/>
        </p:xfrm>
        <a:graphic>
          <a:graphicData uri="http://schemas.openxmlformats.org/presentationml/2006/ole">
            <p:oleObj spid="_x0000_s43041" name="Рисунок" r:id="rId4" imgW="2037080" imgH="2098040" progId="Word.Picture.8">
              <p:embed/>
            </p:oleObj>
          </a:graphicData>
        </a:graphic>
      </p:graphicFrame>
      <p:graphicFrame>
        <p:nvGraphicFramePr>
          <p:cNvPr id="2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93156195"/>
              </p:ext>
            </p:extLst>
          </p:nvPr>
        </p:nvGraphicFramePr>
        <p:xfrm>
          <a:off x="3368824" y="2006841"/>
          <a:ext cx="2160240" cy="630071"/>
        </p:xfrm>
        <a:graphic>
          <a:graphicData uri="http://schemas.openxmlformats.org/presentationml/2006/ole">
            <p:oleObj spid="_x0000_s43042" r:id="rId5" imgW="685800" imgH="203200" progId="Equation.3">
              <p:embed/>
            </p:oleObj>
          </a:graphicData>
        </a:graphic>
      </p:graphicFrame>
      <p:sp>
        <p:nvSpPr>
          <p:cNvPr id="12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 smtClean="0">
                <a:latin typeface="+mj-lt"/>
              </a:rPr>
              <a:t>Представление </a:t>
            </a:r>
            <a:r>
              <a:rPr lang="ru-RU" altLang="ru-RU" sz="1200" b="1" dirty="0" err="1">
                <a:latin typeface="+mj-lt"/>
              </a:rPr>
              <a:t>графовых</a:t>
            </a:r>
            <a:r>
              <a:rPr lang="ru-RU" altLang="ru-RU" sz="1200" b="1" dirty="0">
                <a:latin typeface="+mj-lt"/>
              </a:rPr>
              <a:t> моделей на ЭВМ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71889E78-C1AE-4957-9042-6726F0E04F3E}" type="slidenum">
              <a:rPr lang="ru-RU" smtClean="0"/>
              <a:pPr/>
              <a:t>5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2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b="1" dirty="0">
                <a:latin typeface="+mj-lt"/>
              </a:rPr>
              <a:t>1. Понятие графа</a:t>
            </a:r>
            <a:endParaRPr lang="ru-RU" sz="2800" b="1" dirty="0">
              <a:latin typeface="+mj-lt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295650" y="3095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416496" y="1173227"/>
            <a:ext cx="9001000" cy="46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93675" indent="-1936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ru-RU" altLang="ru-RU" sz="2800" b="1" u="sng" dirty="0"/>
              <a:t>Понятия теории графов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ru-RU" altLang="ru-RU" sz="2800" dirty="0"/>
              <a:t>Вершина-родитель (предок) и вершина-потомок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ru-RU" altLang="ru-RU" sz="2800" dirty="0"/>
              <a:t>Входящие/исходящие дуги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ru-RU" altLang="ru-RU" sz="2800" dirty="0"/>
              <a:t>Путь, длина пути, размер (глубина) графа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ru-RU" altLang="ru-RU" sz="2800" b="1" u="sng" dirty="0"/>
              <a:t>Дополнительные понятия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ru-RU" altLang="ru-RU" sz="2800" dirty="0"/>
              <a:t>Размеченный граф (вершины имеют метки-значения)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ru-RU" altLang="ru-RU" sz="2800" dirty="0"/>
              <a:t>Взвешенный граф (дугам графа приписывается вес)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ru-RU" altLang="ru-RU" sz="2800" dirty="0"/>
              <a:t>Длина пути с учетом весов дуг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ru-RU" altLang="ru-RU" sz="2800" dirty="0"/>
              <a:t>Кратчайший путь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 smtClean="0">
                <a:latin typeface="+mj-lt"/>
              </a:rPr>
              <a:t>Представление </a:t>
            </a:r>
            <a:r>
              <a:rPr lang="ru-RU" altLang="ru-RU" sz="1200" b="1" dirty="0" err="1">
                <a:latin typeface="+mj-lt"/>
              </a:rPr>
              <a:t>графовых</a:t>
            </a:r>
            <a:r>
              <a:rPr lang="ru-RU" altLang="ru-RU" sz="1200" b="1" dirty="0">
                <a:latin typeface="+mj-lt"/>
              </a:rPr>
              <a:t> моделей на ЭВМ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9B7CF61B-37FB-4BF3-B7BC-0882F621869F}" type="slidenum">
              <a:rPr lang="ru-RU" smtClean="0"/>
              <a:pPr/>
              <a:t>6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b="1" dirty="0">
                <a:latin typeface="+mj-lt"/>
              </a:rPr>
              <a:t>2. Выбор структуры хранения графа</a:t>
            </a:r>
            <a:endParaRPr lang="ru-RU" sz="2800" b="1" dirty="0">
              <a:latin typeface="+mj-lt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00472" y="1223690"/>
            <a:ext cx="9578266" cy="465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93675" indent="-1936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60400" indent="-203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800" dirty="0"/>
              <a:t>Использование матрицы смежности (для неориентированных графов можно применить верхние треугольные матрицы)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800" dirty="0"/>
              <a:t>Представление наборов исходящих дуг в виде множеств смежных вершин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800" dirty="0"/>
              <a:t>Использование списков исходящих дуг для вершин графа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b="1" u="sng" dirty="0"/>
              <a:t>Оценка походов</a:t>
            </a:r>
            <a:r>
              <a:rPr lang="ru-RU" altLang="ru-RU" sz="2800" dirty="0"/>
              <a:t>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dirty="0"/>
              <a:t>   - объем используемый памяти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dirty="0"/>
              <a:t>   - эффективность выполнения основных операций обработки (вставка/удаление вершин/вершин, поиск вершины/дуги, реализация обходов)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Ä"/>
            </a:pPr>
            <a:r>
              <a:rPr lang="ru-RU" altLang="ru-RU" sz="2800" dirty="0"/>
              <a:t>Используем для учебного изучения </a:t>
            </a:r>
            <a:r>
              <a:rPr lang="ru-RU" altLang="ru-RU" sz="2800" i="1" dirty="0"/>
              <a:t>структуру хранения на основе списков исходящих дуг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 smtClean="0">
                <a:latin typeface="+mj-lt"/>
              </a:rPr>
              <a:t>Представление </a:t>
            </a:r>
            <a:r>
              <a:rPr lang="ru-RU" altLang="ru-RU" sz="1200" b="1" dirty="0" err="1">
                <a:latin typeface="+mj-lt"/>
              </a:rPr>
              <a:t>графовых</a:t>
            </a:r>
            <a:r>
              <a:rPr lang="ru-RU" altLang="ru-RU" sz="1200" b="1" dirty="0">
                <a:latin typeface="+mj-lt"/>
              </a:rPr>
              <a:t> моделей на ЭВМ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9928B487-93E0-4EC3-868F-2CCD169C20E3}" type="slidenum">
              <a:rPr lang="ru-RU" smtClean="0"/>
              <a:pPr/>
              <a:t>7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00472" y="282410"/>
            <a:ext cx="9578266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b="1" dirty="0">
                <a:latin typeface="+mj-lt"/>
              </a:rPr>
              <a:t>3. Реализация структуры хранения графа…</a:t>
            </a:r>
            <a:endParaRPr lang="ru-RU" sz="2800" b="1" dirty="0">
              <a:latin typeface="+mj-lt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29344" y="1052736"/>
            <a:ext cx="7620000" cy="34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93675" indent="-1936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60400" indent="-203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b="1" u="sng" dirty="0">
                <a:cs typeface="Times New Roman" panose="02020603050405020304" pitchFamily="18" charset="0"/>
              </a:rPr>
              <a:t>Структура хранения вершины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87083498"/>
              </p:ext>
            </p:extLst>
          </p:nvPr>
        </p:nvGraphicFramePr>
        <p:xfrm>
          <a:off x="2216446" y="1556792"/>
          <a:ext cx="4968802" cy="1357313"/>
        </p:xfrm>
        <a:graphic>
          <a:graphicData uri="http://schemas.openxmlformats.org/presentationml/2006/ole">
            <p:oleObj spid="_x0000_s57355" name="Рисунок" r:id="rId4" imgW="2331720" imgH="640080" progId="Word.Picture.8">
              <p:embed/>
            </p:oleObj>
          </a:graphicData>
        </a:graphic>
      </p:graphicFrame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848544" y="3096133"/>
            <a:ext cx="7596243" cy="32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93675" indent="-1936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60400" indent="-203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ru-RU" altLang="ru-RU" dirty="0" err="1">
                <a:latin typeface="Courier New Cyr" panose="02070309020205020404" pitchFamily="49" charset="0"/>
              </a:rPr>
              <a:t>class</a:t>
            </a:r>
            <a:r>
              <a:rPr lang="ru-RU" altLang="ru-RU" dirty="0">
                <a:latin typeface="Courier New Cyr" panose="02070309020205020404" pitchFamily="49" charset="0"/>
              </a:rPr>
              <a:t> </a:t>
            </a:r>
            <a:r>
              <a:rPr lang="ru-RU" altLang="ru-RU" dirty="0" err="1">
                <a:latin typeface="Courier New Cyr" panose="02070309020205020404" pitchFamily="49" charset="0"/>
              </a:rPr>
              <a:t>TGraphNode</a:t>
            </a:r>
            <a:r>
              <a:rPr lang="ru-RU" altLang="ru-RU" dirty="0">
                <a:latin typeface="Courier New Cyr" panose="02070309020205020404" pitchFamily="49" charset="0"/>
              </a:rPr>
              <a:t> : </a:t>
            </a:r>
            <a:r>
              <a:rPr lang="ru-RU" altLang="ru-RU" dirty="0" err="1">
                <a:latin typeface="Courier New Cyr" panose="02070309020205020404" pitchFamily="49" charset="0"/>
              </a:rPr>
              <a:t>public</a:t>
            </a:r>
            <a:r>
              <a:rPr lang="ru-RU" altLang="ru-RU" dirty="0">
                <a:latin typeface="Courier New Cyr" panose="02070309020205020404" pitchFamily="49" charset="0"/>
              </a:rPr>
              <a:t> </a:t>
            </a:r>
            <a:r>
              <a:rPr lang="ru-RU" altLang="ru-RU" dirty="0" err="1">
                <a:latin typeface="Courier New Cyr" panose="02070309020205020404" pitchFamily="49" charset="0"/>
              </a:rPr>
              <a:t>TDatValue</a:t>
            </a:r>
            <a:r>
              <a:rPr lang="ru-RU" altLang="ru-RU" dirty="0">
                <a:latin typeface="Courier New Cyr" panose="02070309020205020404" pitchFamily="49" charset="0"/>
              </a:rPr>
              <a:t> {</a:t>
            </a:r>
          </a:p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ru-RU" altLang="ru-RU" dirty="0">
                <a:latin typeface="Courier New Cyr" panose="02070309020205020404" pitchFamily="49" charset="0"/>
              </a:rPr>
              <a:t> </a:t>
            </a:r>
            <a:r>
              <a:rPr lang="ru-RU" altLang="ru-RU" dirty="0" err="1">
                <a:latin typeface="Courier New Cyr" panose="02070309020205020404" pitchFamily="49" charset="0"/>
              </a:rPr>
              <a:t>protected</a:t>
            </a:r>
            <a:r>
              <a:rPr lang="ru-RU" altLang="ru-RU" dirty="0">
                <a:latin typeface="Courier New Cyr" panose="02070309020205020404" pitchFamily="49" charset="0"/>
              </a:rPr>
              <a:t>:</a:t>
            </a:r>
          </a:p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ru-RU" altLang="ru-RU" dirty="0">
                <a:latin typeface="Courier New Cyr" panose="02070309020205020404" pitchFamily="49" charset="0"/>
              </a:rPr>
              <a:t>  </a:t>
            </a:r>
            <a:r>
              <a:rPr lang="ru-RU" altLang="ru-RU" dirty="0" err="1">
                <a:latin typeface="Courier New Cyr" panose="02070309020205020404" pitchFamily="49" charset="0"/>
              </a:rPr>
              <a:t>string</a:t>
            </a:r>
            <a:r>
              <a:rPr lang="ru-RU" altLang="ru-RU" dirty="0">
                <a:latin typeface="Courier New Cyr" panose="02070309020205020404" pitchFamily="49" charset="0"/>
              </a:rPr>
              <a:t>   </a:t>
            </a:r>
            <a:r>
              <a:rPr lang="ru-RU" altLang="ru-RU" dirty="0" err="1">
                <a:latin typeface="Courier New Cyr" panose="02070309020205020404" pitchFamily="49" charset="0"/>
              </a:rPr>
              <a:t>Name</a:t>
            </a:r>
            <a:r>
              <a:rPr lang="ru-RU" altLang="ru-RU" dirty="0">
                <a:latin typeface="Courier New Cyr" panose="02070309020205020404" pitchFamily="49" charset="0"/>
              </a:rPr>
              <a:t>;  // имя вершины графа</a:t>
            </a:r>
          </a:p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ru-RU" altLang="ru-RU" dirty="0">
                <a:latin typeface="Courier New Cyr" panose="02070309020205020404" pitchFamily="49" charset="0"/>
              </a:rPr>
              <a:t>  </a:t>
            </a:r>
            <a:r>
              <a:rPr lang="ru-RU" altLang="ru-RU" dirty="0" err="1">
                <a:latin typeface="Courier New Cyr" panose="02070309020205020404" pitchFamily="49" charset="0"/>
              </a:rPr>
              <a:t>int</a:t>
            </a:r>
            <a:r>
              <a:rPr lang="ru-RU" altLang="ru-RU" dirty="0">
                <a:latin typeface="Courier New Cyr" panose="02070309020205020404" pitchFamily="49" charset="0"/>
              </a:rPr>
              <a:t>      </a:t>
            </a:r>
            <a:r>
              <a:rPr lang="ru-RU" altLang="ru-RU" dirty="0" err="1">
                <a:latin typeface="Courier New Cyr" panose="02070309020205020404" pitchFamily="49" charset="0"/>
              </a:rPr>
              <a:t>Value</a:t>
            </a:r>
            <a:r>
              <a:rPr lang="ru-RU" altLang="ru-RU" dirty="0">
                <a:latin typeface="Courier New Cyr" panose="02070309020205020404" pitchFamily="49" charset="0"/>
              </a:rPr>
              <a:t>; // метка (значение)</a:t>
            </a:r>
          </a:p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ru-RU" altLang="ru-RU" dirty="0">
                <a:latin typeface="Courier New Cyr" panose="02070309020205020404" pitchFamily="49" charset="0"/>
              </a:rPr>
              <a:t>  </a:t>
            </a:r>
            <a:r>
              <a:rPr lang="ru-RU" altLang="ru-RU" dirty="0" err="1">
                <a:latin typeface="Courier New Cyr" panose="02070309020205020404" pitchFamily="49" charset="0"/>
              </a:rPr>
              <a:t>int</a:t>
            </a:r>
            <a:r>
              <a:rPr lang="ru-RU" altLang="ru-RU" dirty="0">
                <a:latin typeface="Courier New Cyr" panose="02070309020205020404" pitchFamily="49" charset="0"/>
              </a:rPr>
              <a:t>      </a:t>
            </a:r>
            <a:r>
              <a:rPr lang="ru-RU" altLang="ru-RU" dirty="0" err="1">
                <a:latin typeface="Courier New Cyr" panose="02070309020205020404" pitchFamily="49" charset="0"/>
              </a:rPr>
              <a:t>Index</a:t>
            </a:r>
            <a:r>
              <a:rPr lang="ru-RU" altLang="ru-RU" dirty="0">
                <a:latin typeface="Courier New Cyr" panose="02070309020205020404" pitchFamily="49" charset="0"/>
              </a:rPr>
              <a:t>; // индекс (номер)</a:t>
            </a:r>
          </a:p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ru-RU" altLang="ru-RU" dirty="0">
                <a:latin typeface="Courier New Cyr" panose="02070309020205020404" pitchFamily="49" charset="0"/>
              </a:rPr>
              <a:t>  </a:t>
            </a:r>
            <a:r>
              <a:rPr lang="ru-RU" altLang="ru-RU" dirty="0" err="1">
                <a:latin typeface="Courier New Cyr" panose="02070309020205020404" pitchFamily="49" charset="0"/>
              </a:rPr>
              <a:t>TDatList</a:t>
            </a:r>
            <a:r>
              <a:rPr lang="ru-RU" altLang="ru-RU" dirty="0">
                <a:latin typeface="Courier New Cyr" panose="02070309020205020404" pitchFamily="49" charset="0"/>
              </a:rPr>
              <a:t> </a:t>
            </a:r>
            <a:r>
              <a:rPr lang="ru-RU" altLang="ru-RU" dirty="0" err="1">
                <a:latin typeface="Courier New Cyr" panose="02070309020205020404" pitchFamily="49" charset="0"/>
              </a:rPr>
              <a:t>Links</a:t>
            </a:r>
            <a:r>
              <a:rPr lang="ru-RU" altLang="ru-RU" dirty="0">
                <a:latin typeface="Courier New Cyr" panose="02070309020205020404" pitchFamily="49" charset="0"/>
              </a:rPr>
              <a:t>; // список исходящих дуг</a:t>
            </a:r>
          </a:p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ru-RU" altLang="ru-RU" dirty="0">
                <a:latin typeface="Courier New Cyr" panose="02070309020205020404" pitchFamily="49" charset="0"/>
              </a:rPr>
              <a:t> </a:t>
            </a:r>
            <a:r>
              <a:rPr lang="ru-RU" altLang="ru-RU" dirty="0" err="1">
                <a:latin typeface="Courier New Cyr" panose="02070309020205020404" pitchFamily="49" charset="0"/>
              </a:rPr>
              <a:t>public</a:t>
            </a:r>
            <a:r>
              <a:rPr lang="ru-RU" altLang="ru-RU" dirty="0">
                <a:latin typeface="Courier New Cyr" panose="02070309020205020404" pitchFamily="49" charset="0"/>
              </a:rPr>
              <a:t>:</a:t>
            </a:r>
          </a:p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en-US" altLang="ru-RU" dirty="0">
                <a:latin typeface="Courier New Cyr" panose="02070309020205020404" pitchFamily="49" charset="0"/>
              </a:rPr>
              <a:t>  </a:t>
            </a:r>
            <a:r>
              <a:rPr lang="ru-RU" altLang="ru-RU" dirty="0">
                <a:latin typeface="Courier New Cyr" panose="02070309020205020404" pitchFamily="49" charset="0"/>
              </a:rPr>
              <a:t>// вставка/исключение дуг</a:t>
            </a:r>
          </a:p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ru-RU" altLang="ru-RU" dirty="0">
                <a:latin typeface="Courier New Cyr" panose="02070309020205020404" pitchFamily="49" charset="0"/>
              </a:rPr>
              <a:t>  </a:t>
            </a:r>
            <a:r>
              <a:rPr lang="ru-RU" altLang="ru-RU" dirty="0" err="1">
                <a:latin typeface="Courier New Cyr" panose="02070309020205020404" pitchFamily="49" charset="0"/>
              </a:rPr>
              <a:t>void</a:t>
            </a:r>
            <a:r>
              <a:rPr lang="ru-RU" altLang="ru-RU" dirty="0">
                <a:latin typeface="Courier New Cyr" panose="02070309020205020404" pitchFamily="49" charset="0"/>
              </a:rPr>
              <a:t> </a:t>
            </a:r>
            <a:r>
              <a:rPr lang="ru-RU" altLang="ru-RU" dirty="0" err="1">
                <a:latin typeface="Courier New Cyr" panose="02070309020205020404" pitchFamily="49" charset="0"/>
              </a:rPr>
              <a:t>InsLink</a:t>
            </a:r>
            <a:r>
              <a:rPr lang="ru-RU" altLang="ru-RU" dirty="0">
                <a:latin typeface="Courier New Cyr" panose="02070309020205020404" pitchFamily="49" charset="0"/>
              </a:rPr>
              <a:t>(</a:t>
            </a:r>
            <a:r>
              <a:rPr lang="ru-RU" altLang="ru-RU" dirty="0" err="1">
                <a:latin typeface="Courier New Cyr" panose="02070309020205020404" pitchFamily="49" charset="0"/>
              </a:rPr>
              <a:t>TGraphNode</a:t>
            </a:r>
            <a:r>
              <a:rPr lang="ru-RU" altLang="ru-RU" dirty="0">
                <a:latin typeface="Courier New Cyr" panose="02070309020205020404" pitchFamily="49" charset="0"/>
              </a:rPr>
              <a:t> *</a:t>
            </a:r>
            <a:r>
              <a:rPr lang="ru-RU" altLang="ru-RU" dirty="0" err="1">
                <a:latin typeface="Courier New Cyr" panose="02070309020205020404" pitchFamily="49" charset="0"/>
              </a:rPr>
              <a:t>pGn</a:t>
            </a:r>
            <a:r>
              <a:rPr lang="ru-RU" altLang="ru-RU" dirty="0">
                <a:latin typeface="Courier New Cyr" panose="02070309020205020404" pitchFamily="49" charset="0"/>
              </a:rPr>
              <a:t>, </a:t>
            </a:r>
            <a:r>
              <a:rPr lang="ru-RU" altLang="ru-RU" dirty="0" err="1">
                <a:latin typeface="Courier New Cyr" panose="02070309020205020404" pitchFamily="49" charset="0"/>
              </a:rPr>
              <a:t>int</a:t>
            </a:r>
            <a:r>
              <a:rPr lang="ru-RU" altLang="ru-RU" dirty="0">
                <a:latin typeface="Courier New Cyr" panose="02070309020205020404" pitchFamily="49" charset="0"/>
              </a:rPr>
              <a:t> </a:t>
            </a:r>
            <a:r>
              <a:rPr lang="ru-RU" altLang="ru-RU" dirty="0" err="1">
                <a:latin typeface="Courier New Cyr" panose="02070309020205020404" pitchFamily="49" charset="0"/>
              </a:rPr>
              <a:t>val</a:t>
            </a:r>
            <a:r>
              <a:rPr lang="ru-RU" altLang="ru-RU" dirty="0">
                <a:latin typeface="Courier New Cyr" panose="02070309020205020404" pitchFamily="49" charset="0"/>
              </a:rPr>
              <a:t>);</a:t>
            </a:r>
          </a:p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ru-RU" altLang="ru-RU" dirty="0">
                <a:latin typeface="Courier New Cyr" panose="02070309020205020404" pitchFamily="49" charset="0"/>
              </a:rPr>
              <a:t>  </a:t>
            </a:r>
            <a:r>
              <a:rPr lang="ru-RU" altLang="ru-RU" dirty="0" err="1">
                <a:latin typeface="Courier New Cyr" panose="02070309020205020404" pitchFamily="49" charset="0"/>
              </a:rPr>
              <a:t>void</a:t>
            </a:r>
            <a:r>
              <a:rPr lang="ru-RU" altLang="ru-RU" dirty="0">
                <a:latin typeface="Courier New Cyr" panose="02070309020205020404" pitchFamily="49" charset="0"/>
              </a:rPr>
              <a:t> </a:t>
            </a:r>
            <a:r>
              <a:rPr lang="ru-RU" altLang="ru-RU" dirty="0" err="1">
                <a:latin typeface="Courier New Cyr" panose="02070309020205020404" pitchFamily="49" charset="0"/>
              </a:rPr>
              <a:t>DelLink</a:t>
            </a:r>
            <a:r>
              <a:rPr lang="ru-RU" altLang="ru-RU" dirty="0">
                <a:latin typeface="Courier New Cyr" panose="02070309020205020404" pitchFamily="49" charset="0"/>
              </a:rPr>
              <a:t>(</a:t>
            </a:r>
            <a:r>
              <a:rPr lang="ru-RU" altLang="ru-RU" dirty="0" err="1">
                <a:latin typeface="Courier New Cyr" panose="02070309020205020404" pitchFamily="49" charset="0"/>
              </a:rPr>
              <a:t>string</a:t>
            </a:r>
            <a:r>
              <a:rPr lang="ru-RU" altLang="ru-RU" dirty="0">
                <a:latin typeface="Courier New Cyr" panose="02070309020205020404" pitchFamily="49" charset="0"/>
              </a:rPr>
              <a:t> </a:t>
            </a:r>
            <a:r>
              <a:rPr lang="en-US" altLang="ru-RU" dirty="0" err="1">
                <a:latin typeface="Courier New Cyr" panose="02070309020205020404" pitchFamily="49" charset="0"/>
              </a:rPr>
              <a:t>NodeName</a:t>
            </a:r>
            <a:r>
              <a:rPr lang="ru-RU" altLang="ru-RU" dirty="0">
                <a:latin typeface="Courier New Cyr" panose="02070309020205020404" pitchFamily="49" charset="0"/>
              </a:rPr>
              <a:t>);</a:t>
            </a:r>
          </a:p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ru-RU" altLang="ru-RU" dirty="0">
                <a:latin typeface="Courier New Cyr" panose="02070309020205020404" pitchFamily="49" charset="0"/>
              </a:rPr>
              <a:t>}</a:t>
            </a:r>
            <a:r>
              <a:rPr lang="en-US" altLang="ru-RU" dirty="0">
                <a:latin typeface="Courier New Cyr" panose="02070309020205020404" pitchFamily="49" charset="0"/>
              </a:rPr>
              <a:t>;</a:t>
            </a:r>
            <a:endParaRPr lang="ru-RU" altLang="ru-RU" dirty="0">
              <a:latin typeface="Courier New Cyr" panose="02070309020205020404" pitchFamily="49" charset="0"/>
            </a:endParaRP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 smtClean="0">
                <a:latin typeface="+mj-lt"/>
              </a:rPr>
              <a:t>Представление </a:t>
            </a:r>
            <a:r>
              <a:rPr lang="ru-RU" altLang="ru-RU" sz="1200" b="1" dirty="0" err="1">
                <a:latin typeface="+mj-lt"/>
              </a:rPr>
              <a:t>графовых</a:t>
            </a:r>
            <a:r>
              <a:rPr lang="ru-RU" altLang="ru-RU" sz="1200" b="1" dirty="0">
                <a:latin typeface="+mj-lt"/>
              </a:rPr>
              <a:t> моделей на ЭВМ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2EC62539-E182-40AE-9C69-DEA2E0C56667}" type="slidenum">
              <a:rPr lang="ru-RU" smtClean="0"/>
              <a:pPr/>
              <a:t>8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24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200472" y="282410"/>
            <a:ext cx="9578266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b="1" dirty="0">
                <a:latin typeface="+mj-lt"/>
              </a:rPr>
              <a:t>3. Реализация структуры хранения графа…</a:t>
            </a:r>
            <a:endParaRPr lang="ru-RU" sz="2800" b="1" dirty="0">
              <a:latin typeface="+mj-lt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01352" y="1140074"/>
            <a:ext cx="7620000" cy="34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93675" indent="-1936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60400" indent="-203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b="1" u="sng" dirty="0"/>
              <a:t>Структура хранения дуги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60512" y="3105600"/>
            <a:ext cx="7620000" cy="176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93675" indent="-1936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60400" indent="-203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ru-RU" altLang="ru-RU" dirty="0" err="1">
                <a:latin typeface="Courier New Cyr" panose="02070309020205020404" pitchFamily="49" charset="0"/>
              </a:rPr>
              <a:t>class</a:t>
            </a:r>
            <a:r>
              <a:rPr lang="ru-RU" altLang="ru-RU" dirty="0">
                <a:latin typeface="Courier New Cyr" panose="02070309020205020404" pitchFamily="49" charset="0"/>
              </a:rPr>
              <a:t> </a:t>
            </a:r>
            <a:r>
              <a:rPr lang="ru-RU" altLang="ru-RU" dirty="0" err="1">
                <a:latin typeface="Courier New Cyr" panose="02070309020205020404" pitchFamily="49" charset="0"/>
              </a:rPr>
              <a:t>TGraphLink</a:t>
            </a:r>
            <a:r>
              <a:rPr lang="ru-RU" altLang="ru-RU" dirty="0">
                <a:latin typeface="Courier New Cyr" panose="02070309020205020404" pitchFamily="49" charset="0"/>
              </a:rPr>
              <a:t> : </a:t>
            </a:r>
            <a:r>
              <a:rPr lang="ru-RU" altLang="ru-RU" dirty="0" err="1">
                <a:latin typeface="Courier New Cyr" panose="02070309020205020404" pitchFamily="49" charset="0"/>
              </a:rPr>
              <a:t>public</a:t>
            </a:r>
            <a:r>
              <a:rPr lang="ru-RU" altLang="ru-RU" dirty="0">
                <a:latin typeface="Courier New Cyr" panose="02070309020205020404" pitchFamily="49" charset="0"/>
              </a:rPr>
              <a:t> </a:t>
            </a:r>
            <a:r>
              <a:rPr lang="ru-RU" altLang="ru-RU" dirty="0" err="1">
                <a:latin typeface="Courier New Cyr" panose="02070309020205020404" pitchFamily="49" charset="0"/>
              </a:rPr>
              <a:t>TDatValue</a:t>
            </a:r>
            <a:r>
              <a:rPr lang="ru-RU" altLang="ru-RU" dirty="0">
                <a:latin typeface="Courier New Cyr" panose="02070309020205020404" pitchFamily="49" charset="0"/>
              </a:rPr>
              <a:t> {</a:t>
            </a:r>
          </a:p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ru-RU" altLang="ru-RU" dirty="0">
                <a:latin typeface="Courier New Cyr" panose="02070309020205020404" pitchFamily="49" charset="0"/>
              </a:rPr>
              <a:t> </a:t>
            </a:r>
            <a:r>
              <a:rPr lang="ru-RU" altLang="ru-RU" dirty="0" err="1">
                <a:latin typeface="Courier New Cyr" panose="02070309020205020404" pitchFamily="49" charset="0"/>
              </a:rPr>
              <a:t>protected</a:t>
            </a:r>
            <a:r>
              <a:rPr lang="ru-RU" altLang="ru-RU" dirty="0">
                <a:latin typeface="Courier New Cyr" panose="02070309020205020404" pitchFamily="49" charset="0"/>
              </a:rPr>
              <a:t>:</a:t>
            </a:r>
          </a:p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ru-RU" altLang="ru-RU" dirty="0">
                <a:latin typeface="Courier New Cyr" panose="02070309020205020404" pitchFamily="49" charset="0"/>
              </a:rPr>
              <a:t>  </a:t>
            </a:r>
            <a:r>
              <a:rPr lang="ru-RU" altLang="ru-RU" dirty="0" err="1">
                <a:latin typeface="Courier New Cyr" panose="02070309020205020404" pitchFamily="49" charset="0"/>
              </a:rPr>
              <a:t>int</a:t>
            </a:r>
            <a:r>
              <a:rPr lang="ru-RU" altLang="ru-RU" dirty="0">
                <a:latin typeface="Courier New Cyr" panose="02070309020205020404" pitchFamily="49" charset="0"/>
              </a:rPr>
              <a:t> </a:t>
            </a:r>
            <a:r>
              <a:rPr lang="ru-RU" altLang="ru-RU" dirty="0" err="1">
                <a:latin typeface="Courier New Cyr" panose="02070309020205020404" pitchFamily="49" charset="0"/>
              </a:rPr>
              <a:t>Value</a:t>
            </a:r>
            <a:r>
              <a:rPr lang="ru-RU" altLang="ru-RU" dirty="0">
                <a:latin typeface="Courier New Cyr" panose="02070309020205020404" pitchFamily="49" charset="0"/>
              </a:rPr>
              <a:t>; // вес дуги</a:t>
            </a:r>
          </a:p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ru-RU" altLang="ru-RU" dirty="0">
                <a:latin typeface="Courier New Cyr" panose="02070309020205020404" pitchFamily="49" charset="0"/>
              </a:rPr>
              <a:t>  // начальная и конечная вершины</a:t>
            </a:r>
          </a:p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ru-RU" altLang="ru-RU" dirty="0">
                <a:latin typeface="Courier New Cyr" panose="02070309020205020404" pitchFamily="49" charset="0"/>
              </a:rPr>
              <a:t>  </a:t>
            </a:r>
            <a:r>
              <a:rPr lang="ru-RU" altLang="ru-RU" dirty="0" err="1">
                <a:latin typeface="Courier New Cyr" panose="02070309020205020404" pitchFamily="49" charset="0"/>
              </a:rPr>
              <a:t>PTGraphNode</a:t>
            </a:r>
            <a:r>
              <a:rPr lang="ru-RU" altLang="ru-RU" dirty="0">
                <a:latin typeface="Courier New Cyr" panose="02070309020205020404" pitchFamily="49" charset="0"/>
              </a:rPr>
              <a:t> </a:t>
            </a:r>
            <a:r>
              <a:rPr lang="ru-RU" altLang="ru-RU" dirty="0" err="1">
                <a:latin typeface="Courier New Cyr" panose="02070309020205020404" pitchFamily="49" charset="0"/>
              </a:rPr>
              <a:t>pFirst</a:t>
            </a:r>
            <a:r>
              <a:rPr lang="ru-RU" altLang="ru-RU" dirty="0">
                <a:latin typeface="Courier New Cyr" panose="02070309020205020404" pitchFamily="49" charset="0"/>
              </a:rPr>
              <a:t>, </a:t>
            </a:r>
            <a:r>
              <a:rPr lang="ru-RU" altLang="ru-RU" dirty="0" err="1">
                <a:latin typeface="Courier New Cyr" panose="02070309020205020404" pitchFamily="49" charset="0"/>
              </a:rPr>
              <a:t>pLast</a:t>
            </a:r>
            <a:r>
              <a:rPr lang="ru-RU" altLang="ru-RU" dirty="0">
                <a:latin typeface="Courier New Cyr" panose="02070309020205020404" pitchFamily="49" charset="0"/>
              </a:rPr>
              <a:t>;</a:t>
            </a:r>
          </a:p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ru-RU" altLang="ru-RU" dirty="0">
                <a:latin typeface="Courier New Cyr" panose="02070309020205020404" pitchFamily="49" charset="0"/>
              </a:rPr>
              <a:t>};</a:t>
            </a:r>
          </a:p>
        </p:txBody>
      </p:sp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26654878"/>
              </p:ext>
            </p:extLst>
          </p:nvPr>
        </p:nvGraphicFramePr>
        <p:xfrm>
          <a:off x="3656856" y="1772816"/>
          <a:ext cx="2114550" cy="1011238"/>
        </p:xfrm>
        <a:graphic>
          <a:graphicData uri="http://schemas.openxmlformats.org/presentationml/2006/ole">
            <p:oleObj spid="_x0000_s58378" name="Рисунок" r:id="rId4" imgW="894080" imgH="426720" progId="Word.Picture.8">
              <p:embed/>
            </p:oleObj>
          </a:graphicData>
        </a:graphic>
      </p:graphicFrame>
      <p:sp>
        <p:nvSpPr>
          <p:cNvPr id="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 smtClean="0">
                <a:latin typeface="+mj-lt"/>
              </a:rPr>
              <a:t>Представление </a:t>
            </a:r>
            <a:r>
              <a:rPr lang="ru-RU" altLang="ru-RU" sz="1200" b="1" dirty="0" err="1">
                <a:latin typeface="+mj-lt"/>
              </a:rPr>
              <a:t>графовых</a:t>
            </a:r>
            <a:r>
              <a:rPr lang="ru-RU" altLang="ru-RU" sz="1200" b="1" dirty="0">
                <a:latin typeface="+mj-lt"/>
              </a:rPr>
              <a:t> моделей на ЭВМ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9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472" y="282410"/>
            <a:ext cx="9578266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b="1" dirty="0">
                <a:latin typeface="+mj-lt"/>
              </a:rPr>
              <a:t>3. Реализация структуры хранения графа…</a:t>
            </a:r>
            <a:endParaRPr lang="ru-RU" sz="2800" b="1" dirty="0">
              <a:latin typeface="+mj-lt"/>
            </a:endParaRPr>
          </a:p>
        </p:txBody>
      </p:sp>
      <p:sp>
        <p:nvSpPr>
          <p:cNvPr id="1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5393845"/>
              </p:ext>
            </p:extLst>
          </p:nvPr>
        </p:nvGraphicFramePr>
        <p:xfrm>
          <a:off x="4376936" y="1432147"/>
          <a:ext cx="4728371" cy="4709689"/>
        </p:xfrm>
        <a:graphic>
          <a:graphicData uri="http://schemas.openxmlformats.org/presentationml/2006/ole">
            <p:oleObj spid="_x0000_s44056" name="Рисунок" r:id="rId3" imgW="3200400" imgH="3190240" progId="Word.Picture.8">
              <p:embed/>
            </p:oleObj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82513775"/>
              </p:ext>
            </p:extLst>
          </p:nvPr>
        </p:nvGraphicFramePr>
        <p:xfrm>
          <a:off x="1276821" y="2543560"/>
          <a:ext cx="2311797" cy="2374942"/>
        </p:xfrm>
        <a:graphic>
          <a:graphicData uri="http://schemas.openxmlformats.org/presentationml/2006/ole">
            <p:oleObj spid="_x0000_s44057" name="Рисунок" r:id="rId4" imgW="2037080" imgH="2098040" progId="Word.Picture.8">
              <p:embed/>
            </p:oleObj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0472" y="1072939"/>
            <a:ext cx="7620000" cy="34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93675" indent="-1936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60400" indent="-203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b="1" u="sng" dirty="0"/>
              <a:t>Структура хранения </a:t>
            </a:r>
            <a:r>
              <a:rPr lang="ru-RU" altLang="ru-RU" sz="2800" b="1" u="sng" dirty="0" smtClean="0"/>
              <a:t>графа</a:t>
            </a:r>
            <a:r>
              <a:rPr lang="ru-RU" altLang="ru-RU" sz="2800" b="1" dirty="0" smtClean="0"/>
              <a:t>…</a:t>
            </a:r>
            <a:endParaRPr lang="ru-RU" altLang="ru-RU" sz="2800" b="1" dirty="0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sz="1200" b="1" dirty="0" smtClean="0">
                <a:latin typeface="+mj-lt"/>
              </a:rPr>
              <a:t>Представление </a:t>
            </a:r>
            <a:r>
              <a:rPr lang="ru-RU" altLang="ru-RU" sz="1200" b="1" dirty="0" err="1">
                <a:latin typeface="+mj-lt"/>
              </a:rPr>
              <a:t>графовых</a:t>
            </a:r>
            <a:r>
              <a:rPr lang="ru-RU" altLang="ru-RU" sz="1200" b="1" dirty="0">
                <a:latin typeface="+mj-lt"/>
              </a:rPr>
              <a:t> моделей на ЭВМ</a:t>
            </a:r>
          </a:p>
        </p:txBody>
      </p:sp>
    </p:spTree>
    <p:extLst>
      <p:ext uri="{BB962C8B-B14F-4D97-AF65-F5344CB8AC3E}">
        <p14:creationId xmlns:p14="http://schemas.microsoft.com/office/powerpoint/2010/main" xmlns="" val="329240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itlab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1816</Words>
  <Application>Microsoft Office PowerPoint</Application>
  <PresentationFormat>Лист A4 (210x297 мм)</PresentationFormat>
  <Paragraphs>251</Paragraphs>
  <Slides>28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1_itlab</vt:lpstr>
      <vt:lpstr>Рисунок</vt:lpstr>
      <vt:lpstr>Microsoft Equation 3.0</vt:lpstr>
      <vt:lpstr>Слайд 1</vt:lpstr>
      <vt:lpstr>Слайд 2</vt:lpstr>
      <vt:lpstr>Содержание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программирования - 2</dc:title>
  <dc:subject>Представление графовых моделей на ЭВМ</dc:subject>
  <dc:creator/>
  <cp:lastModifiedBy/>
  <cp:revision>16</cp:revision>
  <cp:lastPrinted>1900-12-31T20:00:00Z</cp:lastPrinted>
  <dcterms:created xsi:type="dcterms:W3CDTF">1900-12-31T20:00:00Z</dcterms:created>
  <dcterms:modified xsi:type="dcterms:W3CDTF">2016-01-03T07:47:48Z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