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74" r:id="rId11"/>
    <p:sldId id="273" r:id="rId12"/>
    <p:sldId id="277" r:id="rId13"/>
    <p:sldId id="269" r:id="rId14"/>
    <p:sldId id="270" r:id="rId15"/>
    <p:sldId id="275" r:id="rId16"/>
    <p:sldId id="272" r:id="rId17"/>
    <p:sldId id="276" r:id="rId18"/>
    <p:sldId id="27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4A6"/>
    <a:srgbClr val="8661D1"/>
    <a:srgbClr val="3E83F4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189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F8C8-02EA-4406-9415-4C2124B7DBCB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C3C88-14B6-4618-A9E6-25493DAD2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3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A4332D-CD5C-43D2-86A0-108B21CF0330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 dirty="0">
              <a:latin typeface="Arial" charset="0"/>
              <a:ea typeface="Microsoft YaHei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8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10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3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11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3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13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14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15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16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17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18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3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E17623-E6EB-4555-AEF0-233D78D4EB37}" type="slidenum">
              <a:rPr lang="ru-RU"/>
              <a:pPr/>
              <a:t>19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6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2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6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3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2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4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5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5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6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3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7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8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6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4DB0A-3BCF-4E9F-9374-82A38D439F23}" type="slidenum">
              <a:rPr lang="ru-RU"/>
              <a:pPr/>
              <a:t>9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3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5E3-E46D-4EFE-B0C2-46EA02D99519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C74-75CD-4906-97BF-6A2BB1F17B76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936-37C8-4138-8E16-AB7D1F30AE9D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7547-8D19-4678-8026-C7288E23D817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5C49-AD62-4E66-A504-0C3C4F9304AD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C28-501D-46B4-81F2-8BB26958B749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1D0F-0016-4C4E-B34A-EB09E9A70A13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0BA-DA20-48BC-B747-E84364DEE733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333-14FA-460E-A189-DE0FC545A0A0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8BA1-3F7C-4E09-B804-0144C91A56D8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4DD-0C81-493D-AE6B-CCD8EBE54C33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8D0E-7CCC-4EAD-956C-DDFE02485E1D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A1E1-DC18-41CF-8C52-91A2BB621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qwerty\Desktop\FP\1_graph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qwerty\Desktop\FP\2_graph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frixinglife/floating_poi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Division_algorith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ru.wikipedia.org/wiki/&#1052;&#1077;&#1090;&#1086;&#1076;_&#1053;&#1100;&#1102;&#1090;&#1086;&#1085;&#1072;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redmine.software.unn.ru/attachments/12694/Elementary_Functions__Algorithms_and_Implementation__2nd_ed.___Muller_2005-10-24_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>
                <a:solidFill>
                  <a:srgbClr val="000000"/>
                </a:solidFill>
                <a:latin typeface="Calibri" charset="0"/>
              </a:rPr>
              <a:t>Заголовок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>
                <a:solidFill>
                  <a:srgbClr val="000000"/>
                </a:solidFill>
                <a:latin typeface="Calibri" charset="0"/>
              </a:rPr>
              <a:t>Подзаголовок презентации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3571" b="3571"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>
                <a:solidFill>
                  <a:srgbClr val="000000"/>
                </a:solidFill>
                <a:cs typeface="Arial" charset="0"/>
              </a:rPr>
              <a:t>Цифровая 3D-медицина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cs typeface="Arial" charset="0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173163"/>
            <a:ext cx="9144000" cy="4389437"/>
          </a:xfrm>
          <a:prstGeom prst="rect">
            <a:avLst/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285860"/>
            <a:ext cx="9144000" cy="20383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Базовые </a:t>
            </a: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операции и математические функции в вычислениях </a:t>
            </a:r>
            <a:endParaRPr lang="ru-RU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плавающей запятой 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b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одинарной и половинной точности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71472" y="3857628"/>
            <a:ext cx="8223250" cy="1357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С. Кудряшов, С. В.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Боганов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А. Н.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Арисова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Руководители: И. Б. Мееров, В. Д.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Волокитин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ННГУ им. Н. И. Лобачевского, Институт ИТММ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8" y="269875"/>
            <a:ext cx="2174875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357290" y="592933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Май, 2019г.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8391876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Анализ корректности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Метод: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вычисление максимальной и средней относительных ошибок расчетов. 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Эталонное значение: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базовые операции и математические функции стандартной библиотеки языка С.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анализ корректности показал, что результаты вычислений соответствуют теоретическим ожиданиям.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Анализ производительности: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Тест: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типичная задача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математики – оценивание опционов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113" y="1458068"/>
            <a:ext cx="850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Предметная область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анализ финансовых рынков.</a:t>
            </a:r>
          </a:p>
          <a:p>
            <a:pPr algn="ctr"/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Финансовый рынок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рынок облигаций (безрисковые активы) и акций (рисковые активы)</a:t>
            </a:r>
          </a:p>
          <a:p>
            <a:endParaRPr lang="ru-RU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Финансовый рынок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описан классической моделью </a:t>
            </a:r>
            <a:r>
              <a:rPr lang="ru-RU" sz="22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Блэка-Шоулса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05064"/>
            <a:ext cx="8218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Опцион</a:t>
            </a:r>
            <a:r>
              <a:rPr lang="en-US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европейского типа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контракт, дающий право игроку 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P1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купить акции у игрока 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P2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 момент времени 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по цене К.</a:t>
            </a:r>
          </a:p>
          <a:p>
            <a:endParaRPr lang="ru-RU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200" b="1" u="sng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Задача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вычислить </a:t>
            </a:r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цену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опционного контракта.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794" y="60942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dirty="0" smtClean="0"/>
              <a:t>Black F., Scholes M. The </a:t>
            </a:r>
            <a:r>
              <a:rPr lang="en-US" dirty="0"/>
              <a:t>pricing of options and corporate </a:t>
            </a:r>
            <a:r>
              <a:rPr lang="en-US" dirty="0" smtClean="0"/>
              <a:t>liabilities // Journal </a:t>
            </a:r>
            <a:r>
              <a:rPr lang="en-US" dirty="0"/>
              <a:t>of political </a:t>
            </a:r>
            <a:r>
              <a:rPr lang="en-US" dirty="0" smtClean="0"/>
              <a:t>economy</a:t>
            </a:r>
            <a:r>
              <a:rPr lang="en-US" dirty="0"/>
              <a:t> </a:t>
            </a:r>
            <a:r>
              <a:rPr lang="en-US" dirty="0" smtClean="0"/>
              <a:t>. – Vol. 81.3 </a:t>
            </a:r>
            <a:r>
              <a:rPr lang="en-US" dirty="0"/>
              <a:t>(1973): </a:t>
            </a:r>
            <a:r>
              <a:rPr lang="en-US" dirty="0" smtClean="0"/>
              <a:t>pp. 637-654.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56014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Опцион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4" y="1263160"/>
            <a:ext cx="8619444" cy="50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Блэка-Шоулса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571612"/>
            <a:ext cx="7143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теории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Блэка-Шоулса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цена опциона С может быть вычислена следующим образом: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 l="32031" t="28846" r="23047" b="12740"/>
          <a:stretch>
            <a:fillRect/>
          </a:stretch>
        </p:blipFill>
        <p:spPr bwMode="auto">
          <a:xfrm>
            <a:off x="1928794" y="2462206"/>
            <a:ext cx="5357850" cy="377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Демо-приложение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1_grap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8244408" cy="46374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Демо-приложение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E:\ВЫСТУПЛЕНИ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4862"/>
            <a:ext cx="6186275" cy="49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2708920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Половинная точность работает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одинарной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25%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Демо-приложение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2_grap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8264918" cy="46490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Демо-приложение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E:\ВЫСТУПЛЕНИЕ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23231"/>
            <a:ext cx="6132225" cy="4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0232" y="1617930"/>
            <a:ext cx="2347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Половинная точность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MPFR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одинарной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350" y="3767125"/>
            <a:ext cx="2059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Реализованная библиотека работает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быстрее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MPFR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– 17 раз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результаты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1158999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Реализована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представления чисел с плавающей запятой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одинарной и половинной точности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Реализованы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оптимизированные алгоритмы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(сложение, умножение, деление, математические функции).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Корректность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работы программы подтверждена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анализом ошибок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сравнении с реализацией типа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float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языке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Разработано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демонстрационное приложение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оценивание опционов европейского типа.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Использование половинной точности приводит к ускорению вычислений 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5%.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Ускорение по сравнению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MPFR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11-1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4710" y="627969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://github.com/frixinglife/floating_point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3917" y="6279690"/>
            <a:ext cx="32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код библиотеки: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>
                <a:solidFill>
                  <a:srgbClr val="000000"/>
                </a:solidFill>
                <a:latin typeface="Calibri" charset="0"/>
              </a:rPr>
              <a:t>Заголовок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>
                <a:solidFill>
                  <a:srgbClr val="000000"/>
                </a:solidFill>
                <a:latin typeface="Calibri" charset="0"/>
              </a:rPr>
              <a:t>Подзаголовок презентации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3571" b="3571"/>
          <a:stretch>
            <a:fillRect/>
          </a:stretch>
        </p:blipFill>
        <p:spPr bwMode="auto">
          <a:xfrm>
            <a:off x="0" y="1185863"/>
            <a:ext cx="9144000" cy="4376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0492" y="2708920"/>
            <a:ext cx="8223250" cy="922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13" y="360363"/>
            <a:ext cx="182880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76383" y="2476170"/>
            <a:ext cx="4786346" cy="13131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зависимости от режима точности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500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корректность вычислений</a:t>
            </a:r>
          </a:p>
          <a:p>
            <a:pPr marL="342900" indent="-342900">
              <a:lnSpc>
                <a:spcPct val="115000"/>
              </a:lnSpc>
              <a:spcBef>
                <a:spcPts val="500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производительность вычислений</a:t>
            </a:r>
          </a:p>
          <a:p>
            <a:pPr>
              <a:lnSpc>
                <a:spcPct val="115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Предметная область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954" y="4005064"/>
            <a:ext cx="77153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современных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CPU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поддерживаются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аппаратно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только числа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одинарной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двойной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точности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В ряде приложений использование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половинной точности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приводит к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экономии времени и памяти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Напротив, в ряде приложений требуется использование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расширенной точности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392" y="1184851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Вычисления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плавающей запятой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широкий спектр применения (численное моделирование в физике, химии, биологии, медицине, финансах…). </a:t>
            </a:r>
            <a:endParaRPr lang="ru-RU" sz="22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28662" y="2487067"/>
            <a:ext cx="2000264" cy="1285884"/>
          </a:xfrm>
          <a:prstGeom prst="rightArrow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79837" y="2867413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Аналогичные работы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64904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Библиотеки чисел произвольной точности: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GNU MPFR/GMP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LibBF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другие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113" y="1139761"/>
            <a:ext cx="81361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сегодняшний день существует множество реализаций арифметики с плавающей запятой в вычислительной технике, в большинстве своем, регламентируемые 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стандартом </a:t>
            </a:r>
            <a:r>
              <a:rPr lang="en-US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IEEE</a:t>
            </a:r>
            <a:r>
              <a:rPr lang="ru-RU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-754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337228"/>
            <a:ext cx="8171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MPFR</a:t>
            </a:r>
            <a:r>
              <a:rPr 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широкий спектр возможностей (произвольная точность, множество математических функций, гарантируется точность вычислений в соответствии со стандартом).</a:t>
            </a:r>
          </a:p>
          <a:p>
            <a:endParaRPr lang="ru-RU" sz="2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Представляет интерес вопрос о </a:t>
            </a:r>
            <a:r>
              <a:rPr lang="ru-RU" sz="2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сравнении производительности вычислений </a:t>
            </a:r>
            <a:r>
              <a:rPr lang="ru-RU" sz="2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разных режимах точности.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282" y="3364537"/>
            <a:ext cx="8501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типов данных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binary16, binary32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поддержкой операций: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  - сложение/вычитание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 - умножение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  - деление («быстрые»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алгоритмы)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аппроксимаций мат. функций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erf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демо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-приложения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финансовая математика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Сравнение производительности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вычислений в разных режимах точности на примере задачи финансовой математики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780928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1000108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4282" y="1142984"/>
            <a:ext cx="965208" cy="295276"/>
            <a:chOff x="284926" y="3429794"/>
            <a:chExt cx="965208" cy="29527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42844" y="3571876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63898" y="3238834"/>
              <a:ext cx="8059" cy="9644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4282" y="1571612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Изучение методов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реализации операций с плавающей запятой в разных режимах точности, описанных в стандарте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IEEE-754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14282" y="2917700"/>
            <a:ext cx="965208" cy="295276"/>
            <a:chOff x="284926" y="3429794"/>
            <a:chExt cx="965208" cy="29527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142844" y="3571876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763898" y="3238834"/>
              <a:ext cx="8059" cy="9644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567532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Внутреннее представление чисел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36" y="965200"/>
            <a:ext cx="8644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чисел с плавающей запятой в стандарте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IEEE-754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12594" t="43700" r="63781" b="42300"/>
          <a:stretch/>
        </p:blipFill>
        <p:spPr>
          <a:xfrm>
            <a:off x="347436" y="3112165"/>
            <a:ext cx="3288460" cy="1096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12594" t="53500" r="42913" b="31456"/>
          <a:stretch/>
        </p:blipFill>
        <p:spPr>
          <a:xfrm>
            <a:off x="127808" y="4150035"/>
            <a:ext cx="6676440" cy="1269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13054" t="63300" r="1897" b="20325"/>
          <a:stretch/>
        </p:blipFill>
        <p:spPr>
          <a:xfrm>
            <a:off x="98088" y="5419802"/>
            <a:ext cx="9009056" cy="1033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3464" y="3444797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8085" y="4569215"/>
            <a:ext cx="159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4692" y="5173434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3216110"/>
            <a:ext cx="2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70411" y="4199883"/>
            <a:ext cx="2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857766" y="5204212"/>
            <a:ext cx="2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-263853" y="6459788"/>
            <a:ext cx="7459762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 https://neerc.ifmo.ru/wiki/index.php?title=</a:t>
            </a:r>
            <a:r>
              <a:rPr lang="ru-RU" dirty="0" err="1">
                <a:solidFill>
                  <a:schemeClr val="tx1"/>
                </a:solidFill>
              </a:rPr>
              <a:t>Представление_вещественных_чисел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8218" y="1529609"/>
            <a:ext cx="86733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Действительное число в арифметике с плавающей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запятой: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±𝑚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.𝑚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𝑚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𝑚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𝑝−1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𝑒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𝛽 − основание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счисления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𝑝 − точность, 𝑒 − порядок числа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48594"/>
            <a:ext cx="9144000" cy="3052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56630"/>
            <a:ext cx="9144000" cy="196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алгоритмы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928671"/>
            <a:ext cx="8858280" cy="55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</a:t>
            </a:r>
            <a:r>
              <a:rPr kumimoji="0" lang="ru-RU" altLang="ja-JP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еализованы следующие методы (для </a:t>
            </a:r>
            <a:r>
              <a:rPr kumimoji="0" lang="en-US" altLang="ja-JP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binary</a:t>
            </a:r>
            <a:r>
              <a:rPr lang="en-US" altLang="ja-JP" sz="2200" baseline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16,</a:t>
            </a:r>
            <a:r>
              <a:rPr lang="en-US" altLang="ja-JP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binary32</a:t>
            </a:r>
            <a:r>
              <a:rPr kumimoji="0" lang="ru-RU" altLang="ja-JP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):</a:t>
            </a:r>
            <a:endParaRPr kumimoji="0" lang="en-US" altLang="ja-JP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Сложение</a:t>
            </a:r>
            <a:endParaRPr kumimoji="0" lang="en-US" altLang="ja-JP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Умножение</a:t>
            </a:r>
            <a:endParaRPr kumimoji="0" lang="en-US" altLang="ja-JP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Деление</a:t>
            </a:r>
            <a:endParaRPr lang="ru-RU" altLang="ja-JP" sz="2200" b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3.1 </a:t>
            </a:r>
            <a:r>
              <a:rPr lang="ru-RU" altLang="ja-JP" sz="2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Метод </a:t>
            </a:r>
            <a:r>
              <a:rPr lang="ru-RU" altLang="ja-JP" sz="2200" b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Ньютона-Рафсона</a:t>
            </a:r>
            <a:endParaRPr lang="ru-RU" altLang="ja-JP" sz="2200" b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altLang="ja-JP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3.2</a:t>
            </a:r>
            <a:r>
              <a:rPr kumimoji="0" lang="ru-RU" altLang="ja-JP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«</a:t>
            </a:r>
            <a:r>
              <a:rPr lang="ru-RU" altLang="ja-JP" sz="2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</a:t>
            </a:r>
            <a:r>
              <a:rPr kumimoji="0" lang="ru-RU" altLang="ja-JP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ыстрое» деление</a:t>
            </a:r>
            <a:endParaRPr lang="ru-RU" altLang="ja-JP" sz="2200" b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ru-RU" altLang="ja-JP" sz="2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3.3 «Точное» деление</a:t>
            </a:r>
            <a:endParaRPr kumimoji="0" lang="ru-RU" altLang="ja-JP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Квадратный корень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4.1 «Быстрый» квадратный корень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4.2 «Медленный» квадратный корень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Натуральный логарифм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Экспонента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Функция ошибки</a:t>
            </a: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Дополнительная функция ошибки</a:t>
            </a:r>
          </a:p>
          <a:p>
            <a:pPr marL="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CdfNorm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кумулятивная функция распределения стандартного нормального распределения 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21431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464344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деления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12356" y="6115677"/>
            <a:ext cx="2133600" cy="365125"/>
          </a:xfrm>
        </p:spPr>
        <p:txBody>
          <a:bodyPr/>
          <a:lstStyle/>
          <a:p>
            <a:fld id="{38E7A1E1-DC18-41CF-8C52-91A2BB621A1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" y="2445121"/>
            <a:ext cx="3240360" cy="225634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19" y="6375908"/>
            <a:ext cx="360040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https://ru.wikipedia.org/wiki/</a:t>
            </a:r>
            <a:r>
              <a:rPr lang="ru-RU" dirty="0" err="1" smtClean="0">
                <a:solidFill>
                  <a:schemeClr val="tx1"/>
                </a:solidFill>
                <a:hlinkClick r:id="rId5"/>
              </a:rPr>
              <a:t>Метод_Ньютона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170" y="265574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8" name="AutoShape 2" descr="\scriptstyle {f(x)=e^{x}-2}"/>
          <p:cNvSpPr>
            <a:spLocks noChangeAspect="1" noChangeArrowheads="1"/>
          </p:cNvSpPr>
          <p:nvPr/>
        </p:nvSpPr>
        <p:spPr bwMode="auto">
          <a:xfrm>
            <a:off x="55372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\scriptstyle {x_{0}=1{,}8}"/>
          <p:cNvSpPr>
            <a:spLocks noChangeAspect="1" noChangeArrowheads="1"/>
          </p:cNvSpPr>
          <p:nvPr/>
        </p:nvSpPr>
        <p:spPr bwMode="auto">
          <a:xfrm>
            <a:off x="76311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5" descr="\scriptstyle {f(x)=e^{x}-2}"/>
          <p:cNvSpPr>
            <a:spLocks noChangeAspect="1" noChangeArrowheads="1"/>
          </p:cNvSpPr>
          <p:nvPr/>
        </p:nvSpPr>
        <p:spPr bwMode="auto">
          <a:xfrm>
            <a:off x="56896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\scriptstyle {x_{0}=1{,}8}"/>
          <p:cNvSpPr>
            <a:spLocks noChangeAspect="1" noChangeArrowheads="1"/>
          </p:cNvSpPr>
          <p:nvPr/>
        </p:nvSpPr>
        <p:spPr bwMode="auto">
          <a:xfrm>
            <a:off x="77835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9" descr="\scriptstyle {x_{0}=1{,}8}"/>
          <p:cNvSpPr>
            <a:spLocks noChangeAspect="1" noChangeArrowheads="1"/>
          </p:cNvSpPr>
          <p:nvPr/>
        </p:nvSpPr>
        <p:spPr bwMode="auto">
          <a:xfrm>
            <a:off x="8023226" y="4395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5820" t="33692" r="52539" b="52392"/>
          <a:stretch>
            <a:fillRect/>
          </a:stretch>
        </p:blipFill>
        <p:spPr bwMode="auto">
          <a:xfrm>
            <a:off x="84841" y="4923757"/>
            <a:ext cx="385765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128776" y="827518"/>
            <a:ext cx="49543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приводится к промежутку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[0.5, 1] путем сокращения дроби (N /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значение X0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 числа, обратного делителю  (1 /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(48 / 17) - (32 / 17) * 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абсолютной ошибки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промежутке [0.5, 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итераций метода Ньютона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каждое следующее значение X(i + 1) находится следующим образом X(i+1) = X(i) * (2 - D * X(i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умножается на делимое (N)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полученный ответ записывается в частное (Q)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980" y="1023919"/>
            <a:ext cx="4069796" cy="549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055" y="11262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(Q), делимое (N), делитель (D)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056" y="1710028"/>
            <a:ext cx="3380134" cy="56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N / D   ~   Q = N * (1 / D)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53213" y="6347427"/>
            <a:ext cx="366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</a:t>
            </a:r>
            <a:r>
              <a:rPr lang="en-US" dirty="0" smtClean="0"/>
              <a:t> </a:t>
            </a:r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://en.wikipedia.org/wiki/Division_algorithm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Аппроксимация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7786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Elementary_Functions__Algorithms_and_Implementation__2nd_ed.___Muller_2005-10-24_.pdf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52029"/>
              </p:ext>
            </p:extLst>
          </p:nvPr>
        </p:nvGraphicFramePr>
        <p:xfrm>
          <a:off x="500033" y="1412776"/>
          <a:ext cx="8000536" cy="29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20"/>
                <a:gridCol w="252208"/>
                <a:gridCol w="252208"/>
                <a:gridCol w="286270"/>
                <a:gridCol w="286270"/>
                <a:gridCol w="286270"/>
                <a:gridCol w="297781"/>
                <a:gridCol w="203191"/>
                <a:gridCol w="286270"/>
                <a:gridCol w="286270"/>
                <a:gridCol w="286270"/>
                <a:gridCol w="429404"/>
                <a:gridCol w="399701"/>
                <a:gridCol w="391931"/>
                <a:gridCol w="391931"/>
                <a:gridCol w="391931"/>
                <a:gridCol w="391931"/>
                <a:gridCol w="391931"/>
                <a:gridCol w="391931"/>
                <a:gridCol w="391931"/>
                <a:gridCol w="391931"/>
                <a:gridCol w="391931"/>
                <a:gridCol w="653224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02241"/>
              </p:ext>
            </p:extLst>
          </p:nvPr>
        </p:nvGraphicFramePr>
        <p:xfrm>
          <a:off x="214283" y="2416301"/>
          <a:ext cx="8465686" cy="701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147"/>
                <a:gridCol w="3214710"/>
                <a:gridCol w="1964829"/>
              </a:tblGrid>
              <a:tr h="259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j-lt"/>
                        </a:rPr>
                        <a:t>Заранее посчитанное значение из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6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600" dirty="0" smtClean="0">
                          <a:effectLst/>
                          <a:latin typeface="+mj-lt"/>
                        </a:rPr>
                        <a:t>ой хэш-таблицы</a:t>
                      </a:r>
                      <a:endParaRPr lang="ru-RU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Заранее посчитанное значение из </a:t>
                      </a:r>
                      <a:r>
                        <a:rPr lang="en-US" sz="1600" dirty="0" smtClean="0">
                          <a:effectLst/>
                        </a:rPr>
                        <a:t>2-</a:t>
                      </a:r>
                      <a:r>
                        <a:rPr lang="ru-RU" sz="1600" dirty="0" smtClean="0">
                          <a:effectLst/>
                        </a:rPr>
                        <a:t>ой </a:t>
                      </a:r>
                      <a:r>
                        <a:rPr lang="ru-RU" sz="1600" dirty="0">
                          <a:effectLst/>
                        </a:rPr>
                        <a:t>хэш-таблицы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Вычисление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ряда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Тейлора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6768" y="41908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9" y="1813973"/>
            <a:ext cx="1714512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86768" y="4648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824221"/>
            <a:ext cx="2928958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09140"/>
            <a:ext cx="3340446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046906" y="2996952"/>
            <a:ext cx="0" cy="1312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79912" y="3026356"/>
            <a:ext cx="0" cy="1282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284913" y="2996952"/>
            <a:ext cx="631369" cy="1223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4832" y="4417765"/>
            <a:ext cx="172819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864A6"/>
                </a:solidFill>
              </a:rPr>
              <a:t>e1</a:t>
            </a:r>
            <a:endParaRPr lang="ru-RU" sz="3600" b="1" dirty="0">
              <a:solidFill>
                <a:srgbClr val="2864A6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82132" y="4412366"/>
            <a:ext cx="172819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864A6"/>
                </a:solidFill>
              </a:rPr>
              <a:t>e2</a:t>
            </a:r>
            <a:endParaRPr lang="ru-RU" sz="3600" b="1" dirty="0">
              <a:solidFill>
                <a:srgbClr val="2864A6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99293" y="4412366"/>
            <a:ext cx="172819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864A6"/>
                </a:solidFill>
              </a:rPr>
              <a:t>e3</a:t>
            </a:r>
            <a:endParaRPr lang="ru-RU" sz="3600" b="1" dirty="0">
              <a:solidFill>
                <a:srgbClr val="2864A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768" y="4625966"/>
            <a:ext cx="4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864A6"/>
                </a:solidFill>
              </a:rPr>
              <a:t>*</a:t>
            </a:r>
            <a:endParaRPr lang="ru-RU" sz="4000" b="1" dirty="0">
              <a:solidFill>
                <a:srgbClr val="2864A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8536" y="4568576"/>
            <a:ext cx="4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864A6"/>
                </a:solidFill>
              </a:rPr>
              <a:t>*</a:t>
            </a:r>
            <a:endParaRPr lang="ru-RU" sz="4000" b="1" dirty="0">
              <a:solidFill>
                <a:srgbClr val="2864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9858" y="4490471"/>
            <a:ext cx="54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864A6"/>
                </a:solidFill>
              </a:rPr>
              <a:t>=</a:t>
            </a:r>
            <a:endParaRPr lang="ru-RU" sz="4000" b="1" dirty="0">
              <a:solidFill>
                <a:srgbClr val="2864A6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0000" y="4568576"/>
            <a:ext cx="1066800" cy="765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answer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336" t="24902" r="19726" b="7714"/>
          <a:stretch>
            <a:fillRect/>
          </a:stretch>
        </p:blipFill>
        <p:spPr bwMode="auto">
          <a:xfrm>
            <a:off x="1142976" y="928670"/>
            <a:ext cx="6500858" cy="57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84188"/>
            <a:ext cx="928662" cy="481012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8313" y="484188"/>
            <a:ext cx="4960943" cy="481012"/>
          </a:xfrm>
          <a:prstGeom prst="parallelogram">
            <a:avLst>
              <a:gd name="adj" fmla="val 85316"/>
            </a:avLst>
          </a:prstGeom>
          <a:solidFill>
            <a:srgbClr val="1381C0"/>
          </a:solidFill>
          <a:ln w="9525" cap="flat">
            <a:noFill/>
            <a:round/>
            <a:headEnd/>
            <a:tailEnd/>
          </a:ln>
          <a:effectLst/>
        </p:spPr>
        <p:txBody>
          <a:bodyPr lIns="0" rIns="0" bIns="72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библиотеки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1E1-DC18-41CF-8C52-91A2BB621A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909</Words>
  <Application>Microsoft Office PowerPoint</Application>
  <PresentationFormat>Экран (4:3)</PresentationFormat>
  <Paragraphs>207</Paragraphs>
  <Slides>19</Slides>
  <Notes>18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Мееров Иосиф Борисович</cp:lastModifiedBy>
  <cp:revision>195</cp:revision>
  <dcterms:created xsi:type="dcterms:W3CDTF">2019-05-11T12:28:36Z</dcterms:created>
  <dcterms:modified xsi:type="dcterms:W3CDTF">2019-05-23T11:19:36Z</dcterms:modified>
</cp:coreProperties>
</file>