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1" r:id="rId3"/>
    <p:sldId id="262" r:id="rId4"/>
    <p:sldId id="265" r:id="rId5"/>
    <p:sldId id="263" r:id="rId6"/>
    <p:sldId id="264" r:id="rId7"/>
    <p:sldId id="267" r:id="rId8"/>
    <p:sldId id="283" r:id="rId9"/>
    <p:sldId id="266" r:id="rId10"/>
    <p:sldId id="280" r:id="rId11"/>
    <p:sldId id="268" r:id="rId12"/>
    <p:sldId id="269" r:id="rId13"/>
    <p:sldId id="279" r:id="rId14"/>
    <p:sldId id="270" r:id="rId15"/>
    <p:sldId id="271" r:id="rId16"/>
    <p:sldId id="273" r:id="rId17"/>
    <p:sldId id="276" r:id="rId18"/>
    <p:sldId id="275" r:id="rId19"/>
    <p:sldId id="277" r:id="rId20"/>
    <p:sldId id="281" r:id="rId21"/>
    <p:sldId id="278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385592"/>
    <a:srgbClr val="332319"/>
    <a:srgbClr val="173A8D"/>
    <a:srgbClr val="003374"/>
    <a:srgbClr val="C9A093"/>
    <a:srgbClr val="F1F1F1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48-434A-ACB3-DD5ADA8DC988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48-434A-ACB3-DD5ADA8DC988}"/>
              </c:ext>
            </c:extLst>
          </c:dPt>
          <c:dLbls>
            <c:dLbl>
              <c:idx val="0"/>
              <c:layout>
                <c:manualLayout>
                  <c:x val="-0.14852799510017536"/>
                  <c:y val="-0.215488437993159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060B5-BEE8-4C1B-A8A5-9713FF3CC827}" type="VALUE">
                      <a:rPr lang="en-US" sz="1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9999999999998"/>
                      <c:h val="0.18828125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48-434A-ACB3-DD5ADA8DC988}"/>
                </c:ext>
              </c:extLst>
            </c:dLbl>
            <c:dLbl>
              <c:idx val="1"/>
              <c:layout>
                <c:manualLayout>
                  <c:x val="0.18152178715390008"/>
                  <c:y val="0.213295019387265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397830077611"/>
                      <c:h val="0.16971880797168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848-434A-ACB3-DD5ADA8DC9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8-434A-ACB3-DD5ADA8DC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1-489A-B559-857456E39B91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1-489A-B559-857456E39B91}"/>
              </c:ext>
            </c:extLst>
          </c:dPt>
          <c:dLbls>
            <c:dLbl>
              <c:idx val="0"/>
              <c:layout>
                <c:manualLayout>
                  <c:x val="-5.4399663180363968E-2"/>
                  <c:y val="-0.290240472920908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060B5-BEE8-4C1B-A8A5-9713FF3CC827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652393992343591"/>
                      <c:h val="0.106012597691234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91-489A-B559-857456E39B91}"/>
                </c:ext>
              </c:extLst>
            </c:dLbl>
            <c:dLbl>
              <c:idx val="1"/>
              <c:layout>
                <c:manualLayout>
                  <c:x val="9.625565372723674E-2"/>
                  <c:y val="0.167115447427989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61148790594"/>
                      <c:h val="0.14964066446955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91-489A-B559-857456E39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91-489A-B559-857456E39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8-4AC6-BAD4-AACD43A587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8-4AC6-BAD4-AACD43A587D0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8-4AC6-BAD4-AACD43A587D0}"/>
              </c:ext>
            </c:extLst>
          </c:dPt>
          <c:dLbls>
            <c:dLbl>
              <c:idx val="0"/>
              <c:layout>
                <c:manualLayout>
                  <c:x val="-0.25304777155866587"/>
                  <c:y val="-8.69883195795415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060B5-BEE8-4C1B-A8A5-9713FF3CC827}" type="VALUE">
                      <a:rPr lang="en-US" sz="1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9999999999998"/>
                      <c:h val="0.18828125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88-4AC6-BAD4-AACD43A587D0}"/>
                </c:ext>
              </c:extLst>
            </c:dLbl>
            <c:dLbl>
              <c:idx val="1"/>
              <c:layout>
                <c:manualLayout>
                  <c:x val="0.23378167538314534"/>
                  <c:y val="-7.08072330642440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397830077611"/>
                      <c:h val="0.16971880797168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88-4AC6-BAD4-AACD43A587D0}"/>
                </c:ext>
              </c:extLst>
            </c:dLbl>
            <c:dLbl>
              <c:idx val="2"/>
              <c:layout>
                <c:manualLayout>
                  <c:x val="8.5122651553675863E-2"/>
                  <c:y val="0.15621143455015316"/>
                </c:manualLayout>
              </c:layout>
              <c:tx>
                <c:rich>
                  <a:bodyPr/>
                  <a:lstStyle/>
                  <a:p>
                    <a:fld id="{A152955F-305D-490B-87B4-D92706CD2B6E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88-4AC6-BAD4-AACD43A58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8-4AC6-BAD4-AACD43A58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3-44BF-ADDB-55058BBE7A2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D3-44BF-ADDB-55058BBE7A26}"/>
              </c:ext>
            </c:extLst>
          </c:dPt>
          <c:dPt>
            <c:idx val="2"/>
            <c:bubble3D val="0"/>
            <c:explosion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D3-44BF-ADDB-55058BBE7A26}"/>
              </c:ext>
            </c:extLst>
          </c:dPt>
          <c:dLbls>
            <c:dLbl>
              <c:idx val="0"/>
              <c:layout>
                <c:manualLayout>
                  <c:x val="-0.22227711401512668"/>
                  <c:y val="-7.184373051013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060B5-BEE8-4C1B-A8A5-9713FF3CC827}" type="VALUE">
                      <a:rPr lang="en-US" sz="1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9999999999998"/>
                      <c:h val="0.18828125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D3-44BF-ADDB-55058BBE7A26}"/>
                </c:ext>
              </c:extLst>
            </c:dLbl>
            <c:dLbl>
              <c:idx val="1"/>
              <c:layout>
                <c:manualLayout>
                  <c:x val="0.2091650691781963"/>
                  <c:y val="-0.126337633077622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397830077611"/>
                      <c:h val="0.16971880797168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D3-44BF-ADDB-55058BBE7A26}"/>
                </c:ext>
              </c:extLst>
            </c:dLbl>
            <c:dLbl>
              <c:idx val="2"/>
              <c:layout>
                <c:manualLayout>
                  <c:x val="8.5122651553675863E-2"/>
                  <c:y val="0.1562114345501531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3-44BF-ADDB-55058BBE7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D3-44BF-ADDB-55058BBE7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96-4D78-81C9-B5C93BB57D7E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96-4D78-81C9-B5C93BB57D7E}"/>
              </c:ext>
            </c:extLst>
          </c:dPt>
          <c:dLbls>
            <c:dLbl>
              <c:idx val="0"/>
              <c:layout>
                <c:manualLayout>
                  <c:x val="-0.14852799510017536"/>
                  <c:y val="-0.215488437993159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060B5-BEE8-4C1B-A8A5-9713FF3CC827}" type="VALUE">
                      <a:rPr lang="en-US" sz="1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9999999999998"/>
                      <c:h val="0.18828125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96-4D78-81C9-B5C93BB57D7E}"/>
                </c:ext>
              </c:extLst>
            </c:dLbl>
            <c:dLbl>
              <c:idx val="1"/>
              <c:layout>
                <c:manualLayout>
                  <c:x val="0.1355890849007497"/>
                  <c:y val="0.12853954082884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397830077611"/>
                      <c:h val="0.16971880797168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6-4D78-81C9-B5C93BB57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96-4D78-81C9-B5C93BB57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C-43AB-A90A-BDD20BCBEB10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C-43AB-A90A-BDD20BCBEB10}"/>
              </c:ext>
            </c:extLst>
          </c:dPt>
          <c:dLbls>
            <c:dLbl>
              <c:idx val="0"/>
              <c:layout>
                <c:manualLayout>
                  <c:x val="-0.14852799510017536"/>
                  <c:y val="-0.215488437993159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060B5-BEE8-4C1B-A8A5-9713FF3CC827}" type="VALUE">
                      <a:rPr lang="en-US" sz="1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9999999999998"/>
                      <c:h val="0.18828125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6C-43AB-A90A-BDD20BCBEB10}"/>
                </c:ext>
              </c:extLst>
            </c:dLbl>
            <c:dLbl>
              <c:idx val="1"/>
              <c:layout>
                <c:manualLayout>
                  <c:x val="0.18858823886176179"/>
                  <c:y val="0.188366912950781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397830077611"/>
                      <c:h val="0.16971880797168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6C-43AB-A90A-BDD20BCBE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C-43AB-A90A-BDD20BCBE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Logo_NNGU">
            <a:extLst>
              <a:ext uri="{FF2B5EF4-FFF2-40B4-BE49-F238E27FC236}">
                <a16:creationId xmlns:a16="http://schemas.microsoft.com/office/drawing/2014/main" id="{41629A73-8D1D-4425-B80D-9958661C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80" y="127454"/>
            <a:ext cx="1601266" cy="4533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C94AB67-0914-4A13-A2F2-072E2B719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02" y="2088292"/>
            <a:ext cx="5944887" cy="1149178"/>
          </a:xfrm>
          <a:solidFill>
            <a:srgbClr val="3855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alt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ru-RU" altLang="ru-RU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mart</a:t>
            </a:r>
            <a:r>
              <a:rPr lang="en-US" alt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ru-RU" altLang="ru-RU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fridge</a:t>
            </a:r>
            <a:r>
              <a:rPr lang="ru-RU" alt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F1542-B9AF-4986-964F-FD62C107CA54}"/>
              </a:ext>
            </a:extLst>
          </p:cNvPr>
          <p:cNvSpPr txBox="1"/>
          <p:nvPr/>
        </p:nvSpPr>
        <p:spPr>
          <a:xfrm>
            <a:off x="5953933" y="3707028"/>
            <a:ext cx="2967094" cy="1892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 работали:</a:t>
            </a:r>
          </a:p>
          <a:p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Букарева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Арина</a:t>
            </a:r>
          </a:p>
          <a:p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Венкова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Денис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236682-3649-42D2-AB86-16CC50A294B9}"/>
              </a:ext>
            </a:extLst>
          </p:cNvPr>
          <p:cNvSpPr txBox="1"/>
          <p:nvPr/>
        </p:nvSpPr>
        <p:spPr>
          <a:xfrm>
            <a:off x="1309568" y="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</a:t>
            </a:r>
          </a:p>
        </p:txBody>
      </p:sp>
      <p:pic>
        <p:nvPicPr>
          <p:cNvPr id="1026" name="Picture 2" descr="https://psv4.userapi.com/c848224/u299006634/docs/d18/9d5e0b9feeda/10.png?extra=sKtPFXuZecyeYlb32wVnja7pLLPd2M4sNuZBqUA9K8vLfdIeqKmCw2X3NSuiFCscVQQ-AVQ5FDCrO93QoygU791uoIi7JY1a5k1IIbX_LXzqpT4IiJ837r-wiaJ8VW74Tj1UD--Y1xF1EtieYlsIzWnK">
            <a:extLst>
              <a:ext uri="{FF2B5EF4-FFF2-40B4-BE49-F238E27FC236}">
                <a16:creationId xmlns:a16="http://schemas.microsoft.com/office/drawing/2014/main" id="{4ED53017-A16E-47F2-A3A7-EF9BD0AB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39" y="975824"/>
            <a:ext cx="2515603" cy="51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c848032/u299006634/docs/d16/e8498f7bbc71/11.png?extra=8ZC-XZqvIsyPkbINQhfEsR2I0UnG5HMbK_mA4arx82qv8jWz4IvvOZOuwxscwDg7NiigSG0KH_DrguBu6KTLJabkQ9sYwG2ALjavkWP7WTXh2rQSS1zGKht4dLolz1tjfU9-F7xrrqcg1iBRJFQ_JWAl">
            <a:extLst>
              <a:ext uri="{FF2B5EF4-FFF2-40B4-BE49-F238E27FC236}">
                <a16:creationId xmlns:a16="http://schemas.microsoft.com/office/drawing/2014/main" id="{3FF3D30C-A50F-4460-917D-9F3CEC15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73" y="975823"/>
            <a:ext cx="2515603" cy="51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7BDE1CC-FB8D-4407-B356-8369CFBF5C42}"/>
              </a:ext>
            </a:extLst>
          </p:cNvPr>
          <p:cNvSpPr/>
          <p:nvPr/>
        </p:nvSpPr>
        <p:spPr>
          <a:xfrm>
            <a:off x="4572000" y="2780270"/>
            <a:ext cx="939114" cy="815546"/>
          </a:xfrm>
          <a:prstGeom prst="right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psv4.userapi.com/c848220/u299006634/docs/d2/be85b368b13d/5.png?extra=DQM2MbAhT2ZATbahNGg-Z47IQRBZIbhjGFpztr_HL3L7ZndRe2tiz6qowuNyU86eVWjSZRaJ9s_ycGXtrUvqYsH8zsIow0ZoG6qMQ8QnzdY9xbj0zeKM29JDkjEoad1ZZYnA2Ot8Vz380xgm3IG3bQiZ">
            <a:extLst>
              <a:ext uri="{FF2B5EF4-FFF2-40B4-BE49-F238E27FC236}">
                <a16:creationId xmlns:a16="http://schemas.microsoft.com/office/drawing/2014/main" id="{056F735E-14CE-4A4F-8F28-E6A06B4F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65" y="761652"/>
            <a:ext cx="2596464" cy="53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sv4.userapi.com/c848424/u299006634/docs/d13/4d2fd6f45694/8.png?extra=ShpeppC8l_da4oj3NCMyutvTI289RRDm-z0DY3BRlic8E5JC1dZpCbv6wBzkSNQ71GbT85JoGCfm2ZeCDlJXz6LJSXtepasO9wqosJjnGUkbQ3KxIf66FfFeP-1-JzOBTXf29rxckMMAUFfW2VB7DLGk">
            <a:extLst>
              <a:ext uri="{FF2B5EF4-FFF2-40B4-BE49-F238E27FC236}">
                <a16:creationId xmlns:a16="http://schemas.microsoft.com/office/drawing/2014/main" id="{6057AB07-FDD7-45BE-A350-E5E776C6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96" y="761652"/>
            <a:ext cx="2596464" cy="53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sv4.userapi.com/c848424/u299006634/docs/d11/fe42a1f2c657/7.png?extra=8FJLmJbAQdOc2BEPfSfZnDGGGmJxchBZy-OnBw__cyW_GlvCTAKzhVOvYivvwz_IY3BSyjb65p6JoJzXsHNbQF1mxT3GeuKcfv_svVytwUOoogkU1mK1HFxGVIvtnpA6SD8c4c7kPo4ZMjG80Od-hDiM">
            <a:extLst>
              <a:ext uri="{FF2B5EF4-FFF2-40B4-BE49-F238E27FC236}">
                <a16:creationId xmlns:a16="http://schemas.microsoft.com/office/drawing/2014/main" id="{F5B59121-69E8-4B86-B002-2977EFA0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81" y="385695"/>
            <a:ext cx="3063933" cy="62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5D4183-39C5-4E93-AE63-C386C3419D1E}"/>
              </a:ext>
            </a:extLst>
          </p:cNvPr>
          <p:cNvSpPr txBox="1"/>
          <p:nvPr/>
        </p:nvSpPr>
        <p:spPr>
          <a:xfrm>
            <a:off x="4162926" y="6166672"/>
            <a:ext cx="415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уникальной заметки</a:t>
            </a:r>
          </a:p>
        </p:txBody>
      </p:sp>
      <p:pic>
        <p:nvPicPr>
          <p:cNvPr id="3074" name="Picture 2" descr="https://psv4.userapi.com/c848220/u299006634/docs/d7/177bc5861b7a/4.png?extra=_kMNISZozpjUHzqvzb6kGOUkEgJGkcROCZFCbqyR2bxM0gpitUfs9fYETboi4ol5_wbURT9rQzYaDccTK0B8LGwd82gVy_Q4hQivpKE9MdWuT4HG-_xB6uto27bqSg5aBmyW3yEhxRg9VjSQUg6nNC4h">
            <a:extLst>
              <a:ext uri="{FF2B5EF4-FFF2-40B4-BE49-F238E27FC236}">
                <a16:creationId xmlns:a16="http://schemas.microsoft.com/office/drawing/2014/main" id="{E6DCFB81-31B4-43B0-8A0A-17DD4821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87" y="597960"/>
            <a:ext cx="2531645" cy="52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sv4.userapi.com/c848220/u299006634/docs/d3/0c3f9e0482d0/2.png?extra=QvKLPqzfkm8UzlFOjEKiH9elGyN-TF6Oc5pNptRZCIzGdF2baiHFYg6VipRdFkylHdb420PyL5bBs3odlEU7qPeXg63g28o7BgrDuykMlFNO00p0AWtvvXn3q05r6zrLhwJ3yoS2ybQ0Gc589hH9AxoZ">
            <a:extLst>
              <a:ext uri="{FF2B5EF4-FFF2-40B4-BE49-F238E27FC236}">
                <a16:creationId xmlns:a16="http://schemas.microsoft.com/office/drawing/2014/main" id="{36AF8061-3096-41F2-9D9D-5662557E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98" y="597960"/>
            <a:ext cx="2531645" cy="52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оединитель: изогнутый 6">
            <a:extLst>
              <a:ext uri="{FF2B5EF4-FFF2-40B4-BE49-F238E27FC236}">
                <a16:creationId xmlns:a16="http://schemas.microsoft.com/office/drawing/2014/main" id="{EAE3325D-0435-4439-9CDD-665A2617F4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72168" y="4677621"/>
            <a:ext cx="1905716" cy="1534051"/>
          </a:xfrm>
          <a:prstGeom prst="curvedConnector3">
            <a:avLst>
              <a:gd name="adj1" fmla="val 50000"/>
            </a:avLst>
          </a:prstGeom>
          <a:ln w="1143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psv4.userapi.com/c848220/u299006634/docs/d14/b2567bf2033c/1.png?extra=opdMOMV90MzcF43P4cRuYNqlf0bSWuLzjeiRS2qKbvTLDdHLxh5XvshFTeISqpH63AUNMYt3U0pdzvR7anSQqhj0fQTfA3aqmjceeLheyhhpn6cI6tIXU2zQ3pfzBgbNt1dULGn8fGsAXtdwwp5Hvi40">
            <a:extLst>
              <a:ext uri="{FF2B5EF4-FFF2-40B4-BE49-F238E27FC236}">
                <a16:creationId xmlns:a16="http://schemas.microsoft.com/office/drawing/2014/main" id="{A67D9812-725C-4414-9BAD-147136BF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98" y="513347"/>
            <a:ext cx="2572827" cy="5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8D7E-5653-44F7-9C5F-5E42BA9B10BB}"/>
              </a:ext>
            </a:extLst>
          </p:cNvPr>
          <p:cNvSpPr txBox="1"/>
          <p:nvPr/>
        </p:nvSpPr>
        <p:spPr>
          <a:xfrm>
            <a:off x="1173706" y="354841"/>
            <a:ext cx="626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тестирование</a:t>
            </a:r>
          </a:p>
        </p:txBody>
      </p:sp>
      <p:pic>
        <p:nvPicPr>
          <p:cNvPr id="3074" name="Picture 2" descr="ÐÐ°ÑÑÐ¸Ð½ÐºÐ¸ Ð¿Ð¾ Ð·Ð°Ð¿ÑÐ¾ÑÑ Ð¿ÑÐ¾Ð´ÑÐºÑÐ¾Ð²ÑÐ¹ ÑÐµÐº">
            <a:extLst>
              <a:ext uri="{FF2B5EF4-FFF2-40B4-BE49-F238E27FC236}">
                <a16:creationId xmlns:a16="http://schemas.microsoft.com/office/drawing/2014/main" id="{9FAC3A92-0E96-4AA5-8FED-7CBE2C0A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7" y="1124282"/>
            <a:ext cx="3179928" cy="23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°Ð¹ÑÐ¾Ð½ png">
            <a:extLst>
              <a:ext uri="{FF2B5EF4-FFF2-40B4-BE49-F238E27FC236}">
                <a16:creationId xmlns:a16="http://schemas.microsoft.com/office/drawing/2014/main" id="{AE9E94CA-3871-4500-989E-0EE0C7CB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67" y="3492114"/>
            <a:ext cx="1655426" cy="31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qr ÐºÐ¾Ð´">
            <a:extLst>
              <a:ext uri="{FF2B5EF4-FFF2-40B4-BE49-F238E27FC236}">
                <a16:creationId xmlns:a16="http://schemas.microsoft.com/office/drawing/2014/main" id="{B5ADE068-A057-40D4-821A-26CD9B9F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48" y="4710136"/>
            <a:ext cx="1549019" cy="15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F0B72-088E-449F-B5A8-75477E599E33}"/>
              </a:ext>
            </a:extLst>
          </p:cNvPr>
          <p:cNvSpPr txBox="1"/>
          <p:nvPr/>
        </p:nvSpPr>
        <p:spPr>
          <a:xfrm>
            <a:off x="1443885" y="1269241"/>
            <a:ext cx="404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тестовый телефон;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вход в программу (по заранее созданному аккаунту);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интерфейс программы, изучить принцип работы в приложении;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один из предоставленных чеков и используя камеру, отсканировать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код;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дальнейшими действиями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0785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15B30-F528-4ABB-BC00-ADF7CCEC818A}"/>
              </a:ext>
            </a:extLst>
          </p:cNvPr>
          <p:cNvSpPr txBox="1"/>
          <p:nvPr/>
        </p:nvSpPr>
        <p:spPr>
          <a:xfrm>
            <a:off x="1223318" y="111211"/>
            <a:ext cx="551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</a:p>
        </p:txBody>
      </p:sp>
      <p:pic>
        <p:nvPicPr>
          <p:cNvPr id="1024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CB5D691-C702-427D-A615-70F46B95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11" y="1379727"/>
            <a:ext cx="3830838" cy="16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html">
            <a:extLst>
              <a:ext uri="{FF2B5EF4-FFF2-40B4-BE49-F238E27FC236}">
                <a16:creationId xmlns:a16="http://schemas.microsoft.com/office/drawing/2014/main" id="{F6B4530E-172A-4B37-A7EA-90BF31D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6" y="1379728"/>
            <a:ext cx="3583460" cy="16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Ð°ÑÑÐ¸Ð½ÐºÐ¸ Ð¿Ð¾ Ð·Ð°Ð¿ÑÐ¾ÑÑ php">
            <a:extLst>
              <a:ext uri="{FF2B5EF4-FFF2-40B4-BE49-F238E27FC236}">
                <a16:creationId xmlns:a16="http://schemas.microsoft.com/office/drawing/2014/main" id="{B4D07E13-93F5-415B-A3CA-743C9E1F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7" y="4124740"/>
            <a:ext cx="4880918" cy="24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ÐÐ°ÑÑÐ¸Ð½ÐºÐ¸ Ð¿Ð¾ Ð·Ð°Ð¿ÑÐ¾ÑÑ sql">
            <a:extLst>
              <a:ext uri="{FF2B5EF4-FFF2-40B4-BE49-F238E27FC236}">
                <a16:creationId xmlns:a16="http://schemas.microsoft.com/office/drawing/2014/main" id="{D717F781-77ED-4C68-8D0A-D91BECF9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11" y="4224164"/>
            <a:ext cx="4374648" cy="22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1B78C-615D-4A96-9402-E16DEBF7C93A}"/>
              </a:ext>
            </a:extLst>
          </p:cNvPr>
          <p:cNvSpPr txBox="1"/>
          <p:nvPr/>
        </p:nvSpPr>
        <p:spPr>
          <a:xfrm>
            <a:off x="1346886" y="914746"/>
            <a:ext cx="274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Пользовательская часть</a:t>
            </a:r>
          </a:p>
        </p:txBody>
      </p:sp>
      <p:pic>
        <p:nvPicPr>
          <p:cNvPr id="10252" name="Picture 12" descr="ÐÐ°ÑÑÐ¸Ð½ÐºÐ¸ Ð¿Ð¾ Ð·Ð°Ð¿ÑÐ¾ÑÑ css">
            <a:extLst>
              <a:ext uri="{FF2B5EF4-FFF2-40B4-BE49-F238E27FC236}">
                <a16:creationId xmlns:a16="http://schemas.microsoft.com/office/drawing/2014/main" id="{33E4122B-9025-4B58-A84C-1A43B4DFE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3" r="34332"/>
          <a:stretch/>
        </p:blipFill>
        <p:spPr bwMode="auto">
          <a:xfrm>
            <a:off x="4127157" y="1540271"/>
            <a:ext cx="1816444" cy="19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234B0-4B21-4490-84D1-78500652FF3B}"/>
              </a:ext>
            </a:extLst>
          </p:cNvPr>
          <p:cNvSpPr txBox="1"/>
          <p:nvPr/>
        </p:nvSpPr>
        <p:spPr>
          <a:xfrm>
            <a:off x="1346886" y="3634390"/>
            <a:ext cx="19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4654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885FCD-DB3A-459D-8E9F-2627679B0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" t="3217" r="84557" b="73619"/>
          <a:stretch/>
        </p:blipFill>
        <p:spPr>
          <a:xfrm>
            <a:off x="375865" y="953678"/>
            <a:ext cx="2070774" cy="1831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3D73F7-F0AD-4C72-A868-A51BDB51A5FB}"/>
              </a:ext>
            </a:extLst>
          </p:cNvPr>
          <p:cNvSpPr txBox="1"/>
          <p:nvPr/>
        </p:nvSpPr>
        <p:spPr>
          <a:xfrm>
            <a:off x="1145737" y="151823"/>
            <a:ext cx="318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4EF55-9C2D-4748-9D75-28FBF6982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9" t="14149" r="61693" b="74372"/>
          <a:stretch/>
        </p:blipFill>
        <p:spPr>
          <a:xfrm>
            <a:off x="2685361" y="1869111"/>
            <a:ext cx="2363643" cy="669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15C999-A626-431F-8F45-F1D4BF2D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4" t="13337" r="45863" b="73960"/>
          <a:stretch/>
        </p:blipFill>
        <p:spPr>
          <a:xfrm>
            <a:off x="5287726" y="1629680"/>
            <a:ext cx="2417150" cy="945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849112-ACA0-41BC-9FA5-7F3E84C66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43" t="27823" r="41672" b="57720"/>
          <a:stretch/>
        </p:blipFill>
        <p:spPr>
          <a:xfrm>
            <a:off x="5617780" y="2784524"/>
            <a:ext cx="2180922" cy="945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1CAFD-85F4-4995-9A98-50B32F372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44" t="44187" r="39278" b="37732"/>
          <a:stretch/>
        </p:blipFill>
        <p:spPr>
          <a:xfrm>
            <a:off x="6217801" y="3939369"/>
            <a:ext cx="1801734" cy="10305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54EAA4-2786-414E-B6D6-5E298C61B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9" t="66485" r="45270" b="10366"/>
          <a:stretch/>
        </p:blipFill>
        <p:spPr>
          <a:xfrm>
            <a:off x="5287726" y="5179688"/>
            <a:ext cx="2145533" cy="1499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81FA1C-79B7-40F0-8CA3-8FB0A5C9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7" t="52490" r="73243" b="15570"/>
          <a:stretch/>
        </p:blipFill>
        <p:spPr>
          <a:xfrm>
            <a:off x="1710741" y="4233013"/>
            <a:ext cx="2401757" cy="2446649"/>
          </a:xfrm>
          <a:prstGeom prst="rect">
            <a:avLst/>
          </a:prstGeom>
        </p:spPr>
      </p:pic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A312B0E6-0A45-4353-8168-9896A83A22CE}"/>
              </a:ext>
            </a:extLst>
          </p:cNvPr>
          <p:cNvCxnSpPr/>
          <p:nvPr/>
        </p:nvCxnSpPr>
        <p:spPr>
          <a:xfrm>
            <a:off x="2557849" y="1322173"/>
            <a:ext cx="1173892" cy="395416"/>
          </a:xfrm>
          <a:prstGeom prst="bentConnector3">
            <a:avLst>
              <a:gd name="adj1" fmla="val 100526"/>
            </a:avLst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D9E2BA74-8397-44FF-9324-70D7B7271B11}"/>
              </a:ext>
            </a:extLst>
          </p:cNvPr>
          <p:cNvCxnSpPr/>
          <p:nvPr/>
        </p:nvCxnSpPr>
        <p:spPr>
          <a:xfrm>
            <a:off x="2557849" y="1112108"/>
            <a:ext cx="3802643" cy="210065"/>
          </a:xfrm>
          <a:prstGeom prst="bentConnector3">
            <a:avLst>
              <a:gd name="adj1" fmla="val 100043"/>
            </a:avLst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2F94994-3033-4D6D-805A-5933D02A0626}"/>
              </a:ext>
            </a:extLst>
          </p:cNvPr>
          <p:cNvCxnSpPr/>
          <p:nvPr/>
        </p:nvCxnSpPr>
        <p:spPr>
          <a:xfrm>
            <a:off x="7798702" y="2203904"/>
            <a:ext cx="526432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48B123-C3C9-413D-8CA8-ED6C36C1B356}"/>
              </a:ext>
            </a:extLst>
          </p:cNvPr>
          <p:cNvCxnSpPr>
            <a:cxnSpLocks/>
          </p:cNvCxnSpPr>
          <p:nvPr/>
        </p:nvCxnSpPr>
        <p:spPr>
          <a:xfrm>
            <a:off x="8325134" y="2203904"/>
            <a:ext cx="0" cy="105314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6650C4D-5726-4988-BD83-36958564901C}"/>
              </a:ext>
            </a:extLst>
          </p:cNvPr>
          <p:cNvCxnSpPr>
            <a:cxnSpLocks/>
          </p:cNvCxnSpPr>
          <p:nvPr/>
        </p:nvCxnSpPr>
        <p:spPr>
          <a:xfrm flipH="1">
            <a:off x="7902054" y="3257052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C9D3D7A-BDC2-470B-9E5F-83EAC78F202B}"/>
              </a:ext>
            </a:extLst>
          </p:cNvPr>
          <p:cNvCxnSpPr/>
          <p:nvPr/>
        </p:nvCxnSpPr>
        <p:spPr>
          <a:xfrm>
            <a:off x="7902054" y="3429000"/>
            <a:ext cx="6005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265BA4-6CA2-4403-B5A8-1113F98E62E8}"/>
              </a:ext>
            </a:extLst>
          </p:cNvPr>
          <p:cNvCxnSpPr/>
          <p:nvPr/>
        </p:nvCxnSpPr>
        <p:spPr>
          <a:xfrm>
            <a:off x="8502555" y="3429000"/>
            <a:ext cx="0" cy="10256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4B518A5-0962-4BC9-9AD4-C158A8222617}"/>
              </a:ext>
            </a:extLst>
          </p:cNvPr>
          <p:cNvCxnSpPr/>
          <p:nvPr/>
        </p:nvCxnSpPr>
        <p:spPr>
          <a:xfrm flipH="1">
            <a:off x="8202304" y="4454634"/>
            <a:ext cx="3002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CC8C2DD0-0AE3-4A62-9CFA-DCC93894C37F}"/>
              </a:ext>
            </a:extLst>
          </p:cNvPr>
          <p:cNvCxnSpPr>
            <a:cxnSpLocks/>
          </p:cNvCxnSpPr>
          <p:nvPr/>
        </p:nvCxnSpPr>
        <p:spPr>
          <a:xfrm flipV="1">
            <a:off x="7626285" y="4886334"/>
            <a:ext cx="551537" cy="445593"/>
          </a:xfrm>
          <a:prstGeom prst="bentConnector3">
            <a:avLst>
              <a:gd name="adj1" fmla="val 18114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5EC0DCB3-08EB-4B6E-9E19-59948358C32D}"/>
              </a:ext>
            </a:extLst>
          </p:cNvPr>
          <p:cNvCxnSpPr/>
          <p:nvPr/>
        </p:nvCxnSpPr>
        <p:spPr>
          <a:xfrm flipH="1">
            <a:off x="4333276" y="4735773"/>
            <a:ext cx="175362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2B57BA7A-BCEA-45C4-A087-07BA970893E3}"/>
              </a:ext>
            </a:extLst>
          </p:cNvPr>
          <p:cNvCxnSpPr>
            <a:cxnSpLocks/>
          </p:cNvCxnSpPr>
          <p:nvPr/>
        </p:nvCxnSpPr>
        <p:spPr>
          <a:xfrm>
            <a:off x="4844955" y="2730478"/>
            <a:ext cx="1115471" cy="2239421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0E754BF0-23E6-4B99-939B-7D39745D317F}"/>
              </a:ext>
            </a:extLst>
          </p:cNvPr>
          <p:cNvCxnSpPr/>
          <p:nvPr/>
        </p:nvCxnSpPr>
        <p:spPr>
          <a:xfrm>
            <a:off x="2306472" y="2893325"/>
            <a:ext cx="3311308" cy="2215805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5B695-3EC5-45D1-8E57-41337F0F8E1E}"/>
              </a:ext>
            </a:extLst>
          </p:cNvPr>
          <p:cNvSpPr txBox="1"/>
          <p:nvPr/>
        </p:nvSpPr>
        <p:spPr>
          <a:xfrm>
            <a:off x="1270810" y="169702"/>
            <a:ext cx="7695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таблица, хранит пользовательские данные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Product_types_data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 соответствия продуктов с их сроком годности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 для фильтрации заметок по типам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 для фильтрации заметок по проектам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 для хранения данных для заметок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 продуктов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Task_data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таблица данных по задачам по дням</a:t>
            </a:r>
          </a:p>
        </p:txBody>
      </p:sp>
      <p:pic>
        <p:nvPicPr>
          <p:cNvPr id="1026" name="Picture 2" descr="https://pp.userapi.com/c850236/v850236579/1469da/xQQe4kiEBMs.jpg">
            <a:extLst>
              <a:ext uri="{FF2B5EF4-FFF2-40B4-BE49-F238E27FC236}">
                <a16:creationId xmlns:a16="http://schemas.microsoft.com/office/drawing/2014/main" id="{2531E0BE-2D2E-47BA-89DC-AEB15368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2" y="3073163"/>
            <a:ext cx="7392525" cy="4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0236/v850236579/14699f/gXn7R6NfPHE.jpg">
            <a:extLst>
              <a:ext uri="{FF2B5EF4-FFF2-40B4-BE49-F238E27FC236}">
                <a16:creationId xmlns:a16="http://schemas.microsoft.com/office/drawing/2014/main" id="{61515DAB-8D31-4556-AF9F-634CA5C5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06" y="3750054"/>
            <a:ext cx="7340931" cy="15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50236/v850236579/1469d1/o4rfvy9jHHc.jpg">
            <a:extLst>
              <a:ext uri="{FF2B5EF4-FFF2-40B4-BE49-F238E27FC236}">
                <a16:creationId xmlns:a16="http://schemas.microsoft.com/office/drawing/2014/main" id="{D5CE291C-D049-4FF1-B9DE-B1DD6135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06" y="5574680"/>
            <a:ext cx="7340931" cy="9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8E718-CA7E-416F-9DE3-C6C6F8F9459E}"/>
              </a:ext>
            </a:extLst>
          </p:cNvPr>
          <p:cNvSpPr txBox="1"/>
          <p:nvPr/>
        </p:nvSpPr>
        <p:spPr>
          <a:xfrm rot="5400000">
            <a:off x="8423411" y="3206892"/>
            <a:ext cx="7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EFDC-755A-44ED-B00C-ECB8DEC0FC5C}"/>
              </a:ext>
            </a:extLst>
          </p:cNvPr>
          <p:cNvSpPr txBox="1"/>
          <p:nvPr/>
        </p:nvSpPr>
        <p:spPr>
          <a:xfrm rot="5400000">
            <a:off x="8334834" y="4303981"/>
            <a:ext cx="92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A2674-3AC4-4D91-90DC-0A0EC631F2CE}"/>
              </a:ext>
            </a:extLst>
          </p:cNvPr>
          <p:cNvSpPr txBox="1"/>
          <p:nvPr/>
        </p:nvSpPr>
        <p:spPr>
          <a:xfrm rot="5400000">
            <a:off x="8500227" y="5873037"/>
            <a:ext cx="5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7E4A4-5369-4E13-A132-B27E8D64B43C}"/>
              </a:ext>
            </a:extLst>
          </p:cNvPr>
          <p:cNvSpPr txBox="1"/>
          <p:nvPr/>
        </p:nvSpPr>
        <p:spPr>
          <a:xfrm>
            <a:off x="1064527" y="323393"/>
            <a:ext cx="3853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классы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0C25A-2BB3-4B31-9084-11DA0882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51" y="310568"/>
            <a:ext cx="3338822" cy="61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CC2050-70A3-473E-BA35-64BDA768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65" y="351099"/>
            <a:ext cx="7203340" cy="60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CB5319-8217-4AFA-BC93-2BF4EB9A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0" y="288757"/>
            <a:ext cx="3620707" cy="56307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912F9-A2FA-4B45-AA26-FA4CE3CD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61" y="288757"/>
            <a:ext cx="3748467" cy="56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CC776-2414-4C65-ACBC-FD879A31C527}"/>
              </a:ext>
            </a:extLst>
          </p:cNvPr>
          <p:cNvSpPr txBox="1"/>
          <p:nvPr/>
        </p:nvSpPr>
        <p:spPr>
          <a:xfrm>
            <a:off x="1343797" y="395416"/>
            <a:ext cx="725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старым технологиям всегда приходят новые, дополняя и облегчая жизнь человека. </a:t>
            </a:r>
            <a:endParaRPr lang="ru-RU" dirty="0"/>
          </a:p>
        </p:txBody>
      </p:sp>
      <p:pic>
        <p:nvPicPr>
          <p:cNvPr id="3076" name="Picture 4" descr="ÐÐ°ÑÑÐ¸Ð½ÐºÐ¸ Ð¿Ð¾ Ð·Ð°Ð¿ÑÐ¾ÑÑ ÑÐ¼Ð½Ð°Ñ ÑÐµÑÐ½Ð¸ÐºÐ°">
            <a:extLst>
              <a:ext uri="{FF2B5EF4-FFF2-40B4-BE49-F238E27FC236}">
                <a16:creationId xmlns:a16="http://schemas.microsoft.com/office/drawing/2014/main" id="{21C18297-B93C-44C4-A8D7-53B6EF2EF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r="9865"/>
          <a:stretch/>
        </p:blipFill>
        <p:spPr bwMode="auto">
          <a:xfrm>
            <a:off x="1343797" y="1312039"/>
            <a:ext cx="3869193" cy="27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ÑÐ¼Ð½ÑÐ¹ ÑÐ¾Ð»Ð¾Ð´Ð¸Ð»ÑÐ½Ð¸Ðº">
            <a:extLst>
              <a:ext uri="{FF2B5EF4-FFF2-40B4-BE49-F238E27FC236}">
                <a16:creationId xmlns:a16="http://schemas.microsoft.com/office/drawing/2014/main" id="{625E92A1-D0B5-48E9-9617-97E407E43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/>
          <a:stretch/>
        </p:blipFill>
        <p:spPr bwMode="auto">
          <a:xfrm>
            <a:off x="4312508" y="3740364"/>
            <a:ext cx="4284232" cy="27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D181D-001F-40AC-B42E-586E962BD4C9}"/>
              </a:ext>
            </a:extLst>
          </p:cNvPr>
          <p:cNvSpPr txBox="1"/>
          <p:nvPr/>
        </p:nvSpPr>
        <p:spPr>
          <a:xfrm>
            <a:off x="5351118" y="1312039"/>
            <a:ext cx="3245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каждая вещь нашего окружения может быть запрограммирована, дополняя и улучшая основной функционал.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1024C-1E55-4D9F-9D1D-D1767AA1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32" y="347728"/>
            <a:ext cx="4890821" cy="49109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BA0A0E-9633-4A5A-8780-3F9B231C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26" y="3857060"/>
            <a:ext cx="4139657" cy="28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03A10-A6C5-4D44-A4FA-AE9DFE24E0C6}"/>
              </a:ext>
            </a:extLst>
          </p:cNvPr>
          <p:cNvSpPr txBox="1"/>
          <p:nvPr/>
        </p:nvSpPr>
        <p:spPr>
          <a:xfrm>
            <a:off x="1187099" y="177421"/>
            <a:ext cx="3384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D53DD-4EC7-4ED3-9C97-586416D047D2}"/>
              </a:ext>
            </a:extLst>
          </p:cNvPr>
          <p:cNvSpPr txBox="1"/>
          <p:nvPr/>
        </p:nvSpPr>
        <p:spPr>
          <a:xfrm>
            <a:off x="1187099" y="1262449"/>
            <a:ext cx="77468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проделанной работы было разработано приложение, помогающее вести учет продуктов в холодильнике, следить за их свежестью и хранить в себе данные об определенной категории продуктов.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Разработанное приложение можно интегрировать в любое устройство, поддерживающее соединение с интернетом, браузер и камеру.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ÑÐµÐ·ÑÐ»ÑÑÐ°Ñ">
            <a:extLst>
              <a:ext uri="{FF2B5EF4-FFF2-40B4-BE49-F238E27FC236}">
                <a16:creationId xmlns:a16="http://schemas.microsoft.com/office/drawing/2014/main" id="{A9E9021B-6EAD-4BE4-A18E-1E4FEE2A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91" y="3429000"/>
            <a:ext cx="4094206" cy="30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6B354-2E49-4534-8BA9-24F6627ED696}"/>
              </a:ext>
            </a:extLst>
          </p:cNvPr>
          <p:cNvSpPr txBox="1"/>
          <p:nvPr/>
        </p:nvSpPr>
        <p:spPr>
          <a:xfrm>
            <a:off x="1235676" y="234778"/>
            <a:ext cx="5298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D56C6-726D-4050-8858-38F633F624F0}"/>
              </a:ext>
            </a:extLst>
          </p:cNvPr>
          <p:cNvSpPr txBox="1"/>
          <p:nvPr/>
        </p:nvSpPr>
        <p:spPr>
          <a:xfrm>
            <a:off x="1347537" y="1186249"/>
            <a:ext cx="749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Донован Дж. «Системное программирование». – Мир, 1975.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Крокфорд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«JavaScript: The Good Parts» («JavaScript.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–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Флэнаган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Карманный справочник». – Вильямс, 2018 (3-е издание).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Симдянов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В., 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Котеров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В. «PHP 7» -БХВ-Петербург, 2018.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E0E54-F1DA-4130-B8C8-D6D10590CF0A}"/>
              </a:ext>
            </a:extLst>
          </p:cNvPr>
          <p:cNvSpPr txBox="1"/>
          <p:nvPr/>
        </p:nvSpPr>
        <p:spPr>
          <a:xfrm>
            <a:off x="1042286" y="2413337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37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¸Ð´ÐµÑ png">
            <a:extLst>
              <a:ext uri="{FF2B5EF4-FFF2-40B4-BE49-F238E27FC236}">
                <a16:creationId xmlns:a16="http://schemas.microsoft.com/office/drawing/2014/main" id="{18107D21-D5AC-4A3D-87C1-1C7B3F8F3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"/>
          <a:stretch/>
        </p:blipFill>
        <p:spPr bwMode="auto">
          <a:xfrm flipH="1">
            <a:off x="6445768" y="119116"/>
            <a:ext cx="2493435" cy="29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E8AAE-0177-469D-8294-513C9C3CDEC5}"/>
              </a:ext>
            </a:extLst>
          </p:cNvPr>
          <p:cNvSpPr txBox="1"/>
          <p:nvPr/>
        </p:nvSpPr>
        <p:spPr>
          <a:xfrm>
            <a:off x="1378178" y="457200"/>
            <a:ext cx="47281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приложение, помогающее вести учет продуктов в холодильнике, следить за их свежестью и хранить в себе данные об определенной категории продуктов.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D496A-BB94-4A80-8F1C-0F78750CBBF7}"/>
              </a:ext>
            </a:extLst>
          </p:cNvPr>
          <p:cNvSpPr txBox="1"/>
          <p:nvPr/>
        </p:nvSpPr>
        <p:spPr>
          <a:xfrm>
            <a:off x="1378178" y="2090668"/>
            <a:ext cx="61223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проекта: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цели проекта;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алгоритмам и структурам данных;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материала, его анализ и составление вопросов с ответами;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 удобного графического пользовательского интерфейса программы;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программы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мультипарадигменном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языке программирования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программы;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ошибок;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инсталляционного пакета программы;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результата.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E05D1-8087-461A-8D54-807283B6628B}"/>
              </a:ext>
            </a:extLst>
          </p:cNvPr>
          <p:cNvSpPr txBox="1"/>
          <p:nvPr/>
        </p:nvSpPr>
        <p:spPr>
          <a:xfrm>
            <a:off x="1433385" y="172995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</p:txBody>
      </p:sp>
      <p:pic>
        <p:nvPicPr>
          <p:cNvPr id="5122" name="Picture 2" descr="ÐÐ°ÑÑÐ¸Ð½ÐºÐ¸ Ð¿Ð¾ Ð·Ð°Ð¿ÑÐ¾ÑÑ Ð¾Ð¿ÑÐ¾Ñ png">
            <a:extLst>
              <a:ext uri="{FF2B5EF4-FFF2-40B4-BE49-F238E27FC236}">
                <a16:creationId xmlns:a16="http://schemas.microsoft.com/office/drawing/2014/main" id="{371D7AAB-BA8F-4CD1-BC6E-632B79E3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297">
            <a:off x="5745709" y="169533"/>
            <a:ext cx="2891157" cy="28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69C0F-C656-4C2B-B535-8909A2250537}"/>
              </a:ext>
            </a:extLst>
          </p:cNvPr>
          <p:cNvSpPr txBox="1"/>
          <p:nvPr/>
        </p:nvSpPr>
        <p:spPr>
          <a:xfrm>
            <a:off x="1417046" y="1062681"/>
            <a:ext cx="4773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Сохраняете ли чеки покупок после оплаты?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выкидываете просроченную еду?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получать оповещения об испорченной еде?</a:t>
            </a: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ÐÐ°ÑÑÐ¸Ð½ÐºÐ¸ Ð¿Ð¾ Ð·Ð°Ð¿ÑÐ¾ÑÑ ÐµÐ´Ð° Ð² Ð¼ÑÑÐ¾Ñ">
            <a:extLst>
              <a:ext uri="{FF2B5EF4-FFF2-40B4-BE49-F238E27FC236}">
                <a16:creationId xmlns:a16="http://schemas.microsoft.com/office/drawing/2014/main" id="{E1BF0FEC-C17E-4276-AF71-1222AA5B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82" y="3480614"/>
            <a:ext cx="5084030" cy="32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FD6335-E5D7-4464-842F-D9D2C1CCF215}"/>
              </a:ext>
            </a:extLst>
          </p:cNvPr>
          <p:cNvSpPr txBox="1"/>
          <p:nvPr/>
        </p:nvSpPr>
        <p:spPr>
          <a:xfrm>
            <a:off x="1272747" y="0"/>
            <a:ext cx="701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опроса: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A6B0494-A640-4710-A00A-D75396F95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463637"/>
              </p:ext>
            </p:extLst>
          </p:nvPr>
        </p:nvGraphicFramePr>
        <p:xfrm>
          <a:off x="646670" y="2409592"/>
          <a:ext cx="4617308" cy="316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1ABA107-C84C-4AA9-BB5B-697C98CD8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150274"/>
              </p:ext>
            </p:extLst>
          </p:nvPr>
        </p:nvGraphicFramePr>
        <p:xfrm>
          <a:off x="4328983" y="2415758"/>
          <a:ext cx="4617308" cy="316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9C5FD35-8400-41B0-BB18-0C1DDE7F6A54}"/>
              </a:ext>
            </a:extLst>
          </p:cNvPr>
          <p:cNvSpPr txBox="1"/>
          <p:nvPr/>
        </p:nvSpPr>
        <p:spPr>
          <a:xfrm>
            <a:off x="1482811" y="2052641"/>
            <a:ext cx="257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F2C26-9BDD-456F-9396-BEA6091C3DCA}"/>
              </a:ext>
            </a:extLst>
          </p:cNvPr>
          <p:cNvSpPr txBox="1"/>
          <p:nvPr/>
        </p:nvSpPr>
        <p:spPr>
          <a:xfrm>
            <a:off x="2926347" y="241575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18-25 лет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F86CF-912F-4EBC-856E-40325F2B1A1D}"/>
              </a:ext>
            </a:extLst>
          </p:cNvPr>
          <p:cNvSpPr txBox="1"/>
          <p:nvPr/>
        </p:nvSpPr>
        <p:spPr>
          <a:xfrm>
            <a:off x="6761735" y="241101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25-35 лет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D8A43-5DBB-490C-96EB-C04962B69A0A}"/>
              </a:ext>
            </a:extLst>
          </p:cNvPr>
          <p:cNvSpPr txBox="1"/>
          <p:nvPr/>
        </p:nvSpPr>
        <p:spPr>
          <a:xfrm>
            <a:off x="1272747" y="1291752"/>
            <a:ext cx="7362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Сохраняете ли чеки покупок после оплаты?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D3EAE2-01F0-4F66-BEBE-688E3DB918B5}"/>
              </a:ext>
            </a:extLst>
          </p:cNvPr>
          <p:cNvSpPr txBox="1"/>
          <p:nvPr/>
        </p:nvSpPr>
        <p:spPr>
          <a:xfrm>
            <a:off x="2284307" y="5513687"/>
            <a:ext cx="134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да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нет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306313-7174-4C1B-A870-DF8EA83D0BAD}"/>
              </a:ext>
            </a:extLst>
          </p:cNvPr>
          <p:cNvSpPr txBox="1"/>
          <p:nvPr/>
        </p:nvSpPr>
        <p:spPr>
          <a:xfrm>
            <a:off x="6090718" y="5513687"/>
            <a:ext cx="134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да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нет</a:t>
            </a:r>
          </a:p>
        </p:txBody>
      </p:sp>
    </p:spTree>
    <p:extLst>
      <p:ext uri="{BB962C8B-B14F-4D97-AF65-F5344CB8AC3E}">
        <p14:creationId xmlns:p14="http://schemas.microsoft.com/office/powerpoint/2010/main" val="2176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88DA49-C733-431D-A1D6-41AB10A07E68}"/>
              </a:ext>
            </a:extLst>
          </p:cNvPr>
          <p:cNvSpPr txBox="1"/>
          <p:nvPr/>
        </p:nvSpPr>
        <p:spPr>
          <a:xfrm>
            <a:off x="1396313" y="210065"/>
            <a:ext cx="73313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выкидываете просроченную еду?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09316-ACA6-47CB-B841-D7BC583230F3}"/>
              </a:ext>
            </a:extLst>
          </p:cNvPr>
          <p:cNvSpPr txBox="1"/>
          <p:nvPr/>
        </p:nvSpPr>
        <p:spPr>
          <a:xfrm>
            <a:off x="1396313" y="825618"/>
            <a:ext cx="257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65EA4D8-E599-4064-854C-4984A714F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350341"/>
              </p:ext>
            </p:extLst>
          </p:nvPr>
        </p:nvGraphicFramePr>
        <p:xfrm>
          <a:off x="444689" y="1129512"/>
          <a:ext cx="4127312" cy="251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4560920-CEB5-4AC9-86C3-98E5AE02BAFC}"/>
              </a:ext>
            </a:extLst>
          </p:cNvPr>
          <p:cNvSpPr txBox="1"/>
          <p:nvPr/>
        </p:nvSpPr>
        <p:spPr>
          <a:xfrm>
            <a:off x="3210553" y="119495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18-25 лет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648D749-1842-4CB0-A1B3-FFBF9DB59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168860"/>
              </p:ext>
            </p:extLst>
          </p:nvPr>
        </p:nvGraphicFramePr>
        <p:xfrm>
          <a:off x="3620375" y="1194950"/>
          <a:ext cx="4127312" cy="251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E629E6-CE89-4FBC-8D97-32C887F26B8B}"/>
              </a:ext>
            </a:extLst>
          </p:cNvPr>
          <p:cNvSpPr txBox="1"/>
          <p:nvPr/>
        </p:nvSpPr>
        <p:spPr>
          <a:xfrm>
            <a:off x="6210633" y="119495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25-35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229A6-C946-48F9-9169-E76BAF65F25D}"/>
              </a:ext>
            </a:extLst>
          </p:cNvPr>
          <p:cNvSpPr txBox="1"/>
          <p:nvPr/>
        </p:nvSpPr>
        <p:spPr>
          <a:xfrm>
            <a:off x="3471473" y="2532689"/>
            <a:ext cx="1624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часто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редко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забываю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478B6A4-9267-4445-8DFB-BF554742A8D6}"/>
              </a:ext>
            </a:extLst>
          </p:cNvPr>
          <p:cNvSpPr/>
          <p:nvPr/>
        </p:nvSpPr>
        <p:spPr>
          <a:xfrm>
            <a:off x="6598508" y="2505670"/>
            <a:ext cx="1681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часто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редко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забываю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96A97DA-15EF-4080-B939-12F34EF2B8A7}"/>
              </a:ext>
            </a:extLst>
          </p:cNvPr>
          <p:cNvSpPr/>
          <p:nvPr/>
        </p:nvSpPr>
        <p:spPr>
          <a:xfrm>
            <a:off x="1173892" y="3748946"/>
            <a:ext cx="774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получать оповещения об испорченной еде?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6259C4F-F8A2-4E94-BC60-8739B1C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879427"/>
              </p:ext>
            </p:extLst>
          </p:nvPr>
        </p:nvGraphicFramePr>
        <p:xfrm>
          <a:off x="743388" y="4389385"/>
          <a:ext cx="3594397" cy="254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C2C1246-2580-42F5-AE5A-A9EDF287C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201961"/>
              </p:ext>
            </p:extLst>
          </p:nvPr>
        </p:nvGraphicFramePr>
        <p:xfrm>
          <a:off x="3967081" y="4364428"/>
          <a:ext cx="3594397" cy="254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84A627F-C15E-4300-BD92-9C8C8E4FD50F}"/>
              </a:ext>
            </a:extLst>
          </p:cNvPr>
          <p:cNvSpPr txBox="1"/>
          <p:nvPr/>
        </p:nvSpPr>
        <p:spPr>
          <a:xfrm>
            <a:off x="1396313" y="4235568"/>
            <a:ext cx="257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2E4EE-06FD-430F-AAE1-04C0CDFD0A89}"/>
              </a:ext>
            </a:extLst>
          </p:cNvPr>
          <p:cNvSpPr txBox="1"/>
          <p:nvPr/>
        </p:nvSpPr>
        <p:spPr>
          <a:xfrm>
            <a:off x="3210553" y="458542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18-25 лет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5A628-DF94-4C4B-9342-879424E8C023}"/>
              </a:ext>
            </a:extLst>
          </p:cNvPr>
          <p:cNvSpPr txBox="1"/>
          <p:nvPr/>
        </p:nvSpPr>
        <p:spPr>
          <a:xfrm>
            <a:off x="6627158" y="458542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25-35 лет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1B32B-4E96-418D-9854-040DEBA81ACC}"/>
              </a:ext>
            </a:extLst>
          </p:cNvPr>
          <p:cNvSpPr txBox="1"/>
          <p:nvPr/>
        </p:nvSpPr>
        <p:spPr>
          <a:xfrm>
            <a:off x="3499142" y="5887364"/>
            <a:ext cx="1135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89%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нет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43F5D-ED03-4CD8-BBD1-83076494EC15}"/>
              </a:ext>
            </a:extLst>
          </p:cNvPr>
          <p:cNvSpPr txBox="1"/>
          <p:nvPr/>
        </p:nvSpPr>
        <p:spPr>
          <a:xfrm>
            <a:off x="6791325" y="5887364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26% нет</a:t>
            </a:r>
          </a:p>
        </p:txBody>
      </p:sp>
    </p:spTree>
    <p:extLst>
      <p:ext uri="{BB962C8B-B14F-4D97-AF65-F5344CB8AC3E}">
        <p14:creationId xmlns:p14="http://schemas.microsoft.com/office/powerpoint/2010/main" val="15380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qr ÐºÐ¾Ð´ png">
            <a:extLst>
              <a:ext uri="{FF2B5EF4-FFF2-40B4-BE49-F238E27FC236}">
                <a16:creationId xmlns:a16="http://schemas.microsoft.com/office/drawing/2014/main" id="{7CAA96D7-B8D6-4460-BE02-C6E3B99A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93700"/>
            <a:ext cx="30353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qr ÐºÐ¾Ð´ ÑÐºÐ°Ð½ÐµÑ">
            <a:extLst>
              <a:ext uri="{FF2B5EF4-FFF2-40B4-BE49-F238E27FC236}">
                <a16:creationId xmlns:a16="http://schemas.microsoft.com/office/drawing/2014/main" id="{6F474CB0-A0DA-4FCF-8F88-49289827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984157"/>
            <a:ext cx="3477948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38A8EB-EB56-4042-93D9-322DC32DB666}"/>
              </a:ext>
            </a:extLst>
          </p:cNvPr>
          <p:cNvSpPr txBox="1"/>
          <p:nvPr/>
        </p:nvSpPr>
        <p:spPr>
          <a:xfrm>
            <a:off x="1493838" y="1031049"/>
            <a:ext cx="3733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быстрого реагирования; сокр.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товарный знак для типа матричных штрихкодов (или двумерных штрихкодов).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6A65B-1BE0-45E5-B6FF-401ED307682A}"/>
              </a:ext>
            </a:extLst>
          </p:cNvPr>
          <p:cNvSpPr txBox="1"/>
          <p:nvPr/>
        </p:nvSpPr>
        <p:spPr>
          <a:xfrm>
            <a:off x="1221645" y="192212"/>
            <a:ext cx="174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807C8E-C25F-4385-9CA0-7856E4680C0B}"/>
              </a:ext>
            </a:extLst>
          </p:cNvPr>
          <p:cNvSpPr/>
          <p:nvPr/>
        </p:nvSpPr>
        <p:spPr>
          <a:xfrm>
            <a:off x="1170320" y="917719"/>
            <a:ext cx="78058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реализовать нашу задумку, как веб приложение. Это дает нам существенные преимущества: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Скорость разработки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Большой простор и разнообразие для стилизации нашего приложения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Кроссплатформенность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Опыт разработки подобных приложений</a:t>
            </a:r>
          </a:p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Ð¾ÑÑÐ¸Ð½Ð³">
            <a:extLst>
              <a:ext uri="{FF2B5EF4-FFF2-40B4-BE49-F238E27FC236}">
                <a16:creationId xmlns:a16="http://schemas.microsoft.com/office/drawing/2014/main" id="{E9383BC9-F045-4D42-B1E3-9FA7E1AC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11" y="2663321"/>
            <a:ext cx="6073177" cy="40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D3AE7-52DA-441C-9AF0-61C84CA80CA3}"/>
              </a:ext>
            </a:extLst>
          </p:cNvPr>
          <p:cNvSpPr txBox="1"/>
          <p:nvPr/>
        </p:nvSpPr>
        <p:spPr>
          <a:xfrm>
            <a:off x="1330923" y="148281"/>
            <a:ext cx="353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Хостинг сайтов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A7B9D-A46C-4545-9C3C-8CD35F68DC59}"/>
              </a:ext>
            </a:extLst>
          </p:cNvPr>
          <p:cNvSpPr txBox="1"/>
          <p:nvPr/>
        </p:nvSpPr>
        <p:spPr>
          <a:xfrm>
            <a:off x="1330923" y="794612"/>
            <a:ext cx="754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услуга, которая позволяет публиковать наш веб-сайт или веб-приложение в интернете. Подписавшись на услугу хостинга, мы арендуем пространство на сервере, на котором можем хранить все файлы и данные, необходимые для правильного функционирования сайта.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9378E-CE03-43C7-96C6-A73E973DEF85}"/>
              </a:ext>
            </a:extLst>
          </p:cNvPr>
          <p:cNvSpPr txBox="1"/>
          <p:nvPr/>
        </p:nvSpPr>
        <p:spPr>
          <a:xfrm>
            <a:off x="1330923" y="1897730"/>
            <a:ext cx="754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– это физический компьютер, который работает без перерывов, чтобы ваш сайт был доступен всё время для тех, кто хочет его посетить.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509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Bernard MT Condensed</vt:lpstr>
      <vt:lpstr>Calibri</vt:lpstr>
      <vt:lpstr>Calibri Light</vt:lpstr>
      <vt:lpstr>inherit</vt:lpstr>
      <vt:lpstr>Times New Roman</vt:lpstr>
      <vt:lpstr>Office Theme</vt:lpstr>
      <vt:lpstr>Smart fridge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Арина Букарева</cp:lastModifiedBy>
  <cp:revision>95</cp:revision>
  <dcterms:created xsi:type="dcterms:W3CDTF">2016-11-18T14:12:19Z</dcterms:created>
  <dcterms:modified xsi:type="dcterms:W3CDTF">2019-05-23T10:27:01Z</dcterms:modified>
</cp:coreProperties>
</file>