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0" r:id="rId1"/>
  </p:sldMasterIdLst>
  <p:notesMasterIdLst>
    <p:notesMasterId r:id="rId30"/>
  </p:notesMasterIdLst>
  <p:sldIdLst>
    <p:sldId id="462" r:id="rId2"/>
    <p:sldId id="468" r:id="rId3"/>
    <p:sldId id="469" r:id="rId4"/>
    <p:sldId id="470" r:id="rId5"/>
    <p:sldId id="471" r:id="rId6"/>
    <p:sldId id="472" r:id="rId7"/>
    <p:sldId id="473" r:id="rId8"/>
    <p:sldId id="474" r:id="rId9"/>
    <p:sldId id="475" r:id="rId10"/>
    <p:sldId id="476" r:id="rId11"/>
    <p:sldId id="477" r:id="rId12"/>
    <p:sldId id="478" r:id="rId13"/>
    <p:sldId id="479" r:id="rId14"/>
    <p:sldId id="480" r:id="rId15"/>
    <p:sldId id="481" r:id="rId16"/>
    <p:sldId id="482" r:id="rId17"/>
    <p:sldId id="483" r:id="rId18"/>
    <p:sldId id="484" r:id="rId19"/>
    <p:sldId id="485" r:id="rId20"/>
    <p:sldId id="486" r:id="rId21"/>
    <p:sldId id="487" r:id="rId22"/>
    <p:sldId id="488" r:id="rId23"/>
    <p:sldId id="489" r:id="rId24"/>
    <p:sldId id="490" r:id="rId25"/>
    <p:sldId id="491" r:id="rId26"/>
    <p:sldId id="492" r:id="rId27"/>
    <p:sldId id="493" r:id="rId28"/>
    <p:sldId id="496" r:id="rId29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D62A90"/>
    <a:srgbClr val="00FF00"/>
    <a:srgbClr val="99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781" autoAdjust="0"/>
    <p:restoredTop sz="94576" autoAdjust="0"/>
  </p:normalViewPr>
  <p:slideViewPr>
    <p:cSldViewPr>
      <p:cViewPr varScale="1">
        <p:scale>
          <a:sx n="86" d="100"/>
          <a:sy n="86" d="100"/>
        </p:scale>
        <p:origin x="1680" y="4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C680882-5D7D-45A9-B0D8-7C13C25E6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553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7B3B1F-CA54-4011-80B1-C873B6AF2239}" type="slidenum">
              <a:rPr lang="ru-RU" smtClean="0">
                <a:solidFill>
                  <a:srgbClr val="000000"/>
                </a:solidFill>
              </a:rPr>
              <a:pPr/>
              <a:t>1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55077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A6C199-FAD2-4350-81C9-BB0F7A8CAFBE}" type="slidenum">
              <a:rPr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438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626FCF-1AB9-44A2-8C33-E2E71CFEBF9F}" type="slidenum">
              <a:rPr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641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535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CFA34-2B5B-42F6-AAA8-36DD363FE7B3}" type="slidenum">
              <a:rPr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71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393E49-7C55-45E6-85AA-51E4A4CF8FA3}" type="slidenum">
              <a:rPr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808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DDADC-88BE-4142-9ABE-A37AEAF7D30D}" type="slidenum">
              <a:rPr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752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13EC3C-DCF3-4866-8CFF-C5E58BFE2708}" type="slidenum">
              <a:rPr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6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76BFA9-622B-4C91-855E-CC15466029CE}" type="slidenum">
              <a:rPr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831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674BB3-F01A-436B-8BA2-C5FF5C0C1EF3}" type="slidenum">
              <a:rPr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8356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6E896E-1E27-424F-A91C-9ADC1C7CB933}" type="slidenum">
              <a:rPr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541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14FA91-1C24-4B85-95F7-EF2FF4924C9C}" type="slidenum">
              <a:rPr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1704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76861C-EA07-4E64-AEA1-65FD1B7609DE}" type="slidenum">
              <a:rPr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6983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B32AD8-9D45-4EB6-A291-DAA872B125CB}" type="slidenum">
              <a:rPr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8828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54978-0F93-46AA-A523-A361781B5093}" type="slidenum">
              <a:rPr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90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C973E-88D8-4A11-B924-BA61AB996A8F}" type="slidenum">
              <a:rPr/>
              <a:pPr/>
              <a:t>26</a:t>
            </a:fld>
            <a:endParaRPr lang="ru-RU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9201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4FE7-CF99-4916-B10D-F64EAC0EB5CE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68821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A715A7-530F-4609-9355-591D0CFCAB01}" type="slidenum">
              <a:rPr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531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EFC6B-56CD-456B-8339-45A0A6D382E9}" type="slidenum">
              <a:rPr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475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E1D87D-AB5F-4031-B59E-5F1A8052930C}" type="slidenum">
              <a:rPr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227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2FE1D9-52B3-4C02-8018-B32D72E372F5}" type="slidenum">
              <a:rPr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72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A809B7-7FA3-4835-99F3-4DC724B416AE}" type="slidenum">
              <a:rPr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56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5983E-47D5-4EFC-B05A-96FEDCE9BC4B}" type="slidenum">
              <a:rPr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83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60125-B45D-400A-98A3-B8B1A0893768}" type="slidenum">
              <a:rPr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87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42950" y="2130435"/>
            <a:ext cx="84201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6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9" y="103191"/>
            <a:ext cx="972001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33"/>
          <p:cNvSpPr txBox="1">
            <a:spLocks noChangeArrowheads="1"/>
          </p:cNvSpPr>
          <p:nvPr userDrawn="1"/>
        </p:nvSpPr>
        <p:spPr bwMode="auto">
          <a:xfrm>
            <a:off x="1166786" y="115888"/>
            <a:ext cx="8739214" cy="8125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ru-RU" sz="18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Нижегородский государственный университет им. Н.И. Лобачевского </a:t>
            </a:r>
            <a:endParaRPr lang="ru-RU" sz="2000" b="1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ru-RU" sz="18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Институт информационных технологий, математики и механики</a:t>
            </a:r>
          </a:p>
        </p:txBody>
      </p:sp>
    </p:spTree>
    <p:extLst>
      <p:ext uri="{BB962C8B-B14F-4D97-AF65-F5344CB8AC3E}">
        <p14:creationId xmlns:p14="http://schemas.microsoft.com/office/powerpoint/2010/main" val="1789485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973402" y="6381750"/>
            <a:ext cx="873654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32426" y="960438"/>
            <a:ext cx="9439936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132425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  <a:lvl4pPr>
              <a:defRPr sz="18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1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" y="6161092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257" y="6408738"/>
            <a:ext cx="205171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Н. Новгород, 2015</a:t>
            </a:r>
            <a:endParaRPr lang="ru-RU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7920" y="6408738"/>
            <a:ext cx="576130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3171" y="6408738"/>
            <a:ext cx="93556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84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973402" y="6381750"/>
            <a:ext cx="873654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32426" y="960438"/>
            <a:ext cx="9439936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132425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1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4A67C-33BD-4A59-9EAE-678C8C03C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257" y="6408738"/>
            <a:ext cx="205171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Н. Новгород, 2015</a:t>
            </a:r>
            <a:endParaRPr lang="ru-RU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7920" y="6408738"/>
            <a:ext cx="576130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Название презентации</a:t>
            </a:r>
            <a:endParaRPr lang="ru-RU" dirty="0"/>
          </a:p>
        </p:txBody>
      </p:sp>
      <p:pic>
        <p:nvPicPr>
          <p:cNvPr id="14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" y="6161092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03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24731C-66F4-4E24-8C0A-51A1D0A75D0E}" type="slidenum">
              <a:rPr lang="ru-RU"/>
              <a:pPr/>
              <a:t>‹#›</a:t>
            </a:fld>
            <a:r>
              <a:rPr lang="ru-RU"/>
              <a:t>-26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 Гергель В.П.</a:t>
            </a:r>
            <a:endParaRPr lang="ru-RU" sz="1200" b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DA1DAE-09AB-4733-B39D-2C4879AFA293}" type="slidenum">
              <a:rPr lang="ru-RU"/>
              <a:pPr/>
              <a:t>‹#›</a:t>
            </a:fld>
            <a:r>
              <a:rPr lang="ru-RU"/>
              <a:t>-26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 Гергель В.П.</a:t>
            </a:r>
            <a:endParaRPr lang="ru-RU" sz="1200" b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450" y="207963"/>
            <a:ext cx="9465896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Введение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8092" y="1071546"/>
            <a:ext cx="950125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256" y="6408738"/>
            <a:ext cx="205171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Н. Новгород, 2015</a:t>
            </a: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7919" y="6408738"/>
            <a:ext cx="576130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3171" y="6408738"/>
            <a:ext cx="93556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973402" y="6381750"/>
            <a:ext cx="873654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132426" y="960438"/>
            <a:ext cx="9439936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132425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pic>
        <p:nvPicPr>
          <p:cNvPr id="11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6161090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25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809625" indent="-2667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076325" indent="-2667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343025" indent="-2667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tabLst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8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7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n.ru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ergel@unn.ru" TargetMode="External"/><Relationship Id="rId5" Type="http://schemas.openxmlformats.org/officeDocument/2006/relationships/hyperlink" Target="http://www.software.unn.ru/?dir=17" TargetMode="External"/><Relationship Id="rId4" Type="http://schemas.openxmlformats.org/officeDocument/2006/relationships/hyperlink" Target="http://www.itmm.unn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25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5238" y="87313"/>
            <a:ext cx="22383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87313"/>
            <a:ext cx="228600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67313" y="87313"/>
            <a:ext cx="2400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9988" y="87313"/>
            <a:ext cx="26558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293" y="1785926"/>
            <a:ext cx="18557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2600" y="1841629"/>
            <a:ext cx="8553400" cy="7232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Нижегородский государственный университет им. Н.И. Лобачевского</a:t>
            </a:r>
            <a:r>
              <a:rPr lang="en-US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 </a:t>
            </a:r>
            <a:endParaRPr lang="en-US" sz="1600" b="1" cap="small" dirty="0" smtClean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</a:endParaRPr>
          </a:p>
          <a:p>
            <a:pPr algn="ctr">
              <a:spcBef>
                <a:spcPts val="600"/>
              </a:spcBef>
              <a:defRPr/>
            </a:pPr>
            <a:r>
              <a:rPr lang="ru-RU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Институт информационных технологий, математики и механики</a:t>
            </a:r>
            <a:endParaRPr lang="en-US" b="1" cap="small" dirty="0" smtClean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0463" y="3337828"/>
            <a:ext cx="5500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Методы программирования - 2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76407" y="2905780"/>
            <a:ext cx="2058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Учебный курс</a:t>
            </a:r>
            <a:endParaRPr lang="ru-RU" sz="2400" i="1" dirty="0"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8B487-93E0-4EC3-868F-2CCD169C20E3}" type="slidenum">
              <a:rPr lang="ru-RU" smtClean="0"/>
              <a:pPr/>
              <a:t>10</a:t>
            </a:fld>
            <a:r>
              <a:rPr lang="ru-RU" dirty="0" smtClean="0"/>
              <a:t> из 2</a:t>
            </a:r>
            <a:r>
              <a:rPr lang="en-US" dirty="0" smtClean="0"/>
              <a:t>7</a:t>
            </a:r>
            <a:endParaRPr lang="ru-RU" dirty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488504" y="2204864"/>
            <a:ext cx="8856984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&amp;"/>
            </a:pPr>
            <a:r>
              <a:rPr lang="ru-RU" sz="2600" dirty="0">
                <a:sym typeface="Wingdings" pitchFamily="2" charset="2"/>
              </a:rPr>
              <a:t> 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Введение рекурси</a:t>
            </a:r>
            <a:r>
              <a:rPr lang="ru-RU" sz="2600" dirty="0">
                <a:sym typeface="Wingdings" pitchFamily="2" charset="2"/>
              </a:rPr>
              <a:t>и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 (реализация циклов) требует установления </a:t>
            </a:r>
            <a:r>
              <a:rPr lang="ru-RU" sz="2600" i="1" dirty="0">
                <a:cs typeface="Times New Roman" pitchFamily="18" charset="0"/>
                <a:sym typeface="Wingdings" pitchFamily="2" charset="2"/>
              </a:rPr>
              <a:t>отношения следования 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между элементами данных (т.е. введение понятия соседства и перехода к следующему).</a:t>
            </a:r>
            <a:endParaRPr lang="ru-RU" sz="2600" dirty="0">
              <a:sym typeface="Wingdings" pitchFamily="2" charset="2"/>
            </a:endParaRP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ru-RU" sz="2600" dirty="0">
                <a:sym typeface="Wingdings" pitchFamily="2" charset="2"/>
              </a:rPr>
              <a:t>  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Использование рекурсивно (и</a:t>
            </a:r>
            <a:r>
              <a:rPr lang="ru-RU" sz="2600" dirty="0">
                <a:sym typeface="Wingdings" pitchFamily="2" charset="2"/>
              </a:rPr>
              <a:t>теративно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) описанного действия предполагает наличие структуры операндов и эта структура является </a:t>
            </a:r>
            <a:r>
              <a:rPr lang="ru-RU" sz="2600" b="1" dirty="0">
                <a:cs typeface="Times New Roman" pitchFamily="18" charset="0"/>
                <a:sym typeface="Wingdings" pitchFamily="2" charset="2"/>
              </a:rPr>
              <a:t>свойством операндов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88504" y="1124744"/>
            <a:ext cx="9073008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2. Структуры данных, для которых возможны рекурсивные вычисления</a:t>
            </a:r>
            <a:r>
              <a:rPr lang="en-US" sz="2800" b="1" dirty="0" smtClean="0">
                <a:latin typeface="+mn-lt"/>
              </a:rPr>
              <a:t> </a:t>
            </a:r>
            <a:r>
              <a:rPr lang="ru-RU" sz="2800" b="1" dirty="0" smtClean="0">
                <a:latin typeface="+mn-lt"/>
              </a:rPr>
              <a:t>…</a:t>
            </a:r>
            <a:endParaRPr kumimoji="0" lang="ru-RU" sz="2800" b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latin typeface="Arial" charset="0"/>
              </a:rPr>
              <a:t>1.1. Структуры </a:t>
            </a:r>
            <a:r>
              <a:rPr lang="ru-RU" sz="2800" b="1" dirty="0" smtClean="0">
                <a:latin typeface="Arial" charset="0"/>
              </a:rPr>
              <a:t>данных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Структуры данных и структуры действия</a:t>
            </a:r>
            <a:endParaRPr lang="ru-RU" sz="1200" b="1" dirty="0">
              <a:latin typeface="+mn-lt"/>
            </a:endParaRPr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62539-E182-40AE-9C69-DEA2E0C56667}" type="slidenum">
              <a:rPr lang="ru-RU" smtClean="0"/>
              <a:pPr/>
              <a:t>11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488504" y="1844824"/>
            <a:ext cx="914501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600" dirty="0">
                <a:cs typeface="Times New Roman" pitchFamily="18" charset="0"/>
              </a:rPr>
              <a:t>Одной из наиболее общих математических абстракций является понятие </a:t>
            </a:r>
            <a:r>
              <a:rPr lang="ru-RU" sz="2600" b="1" dirty="0">
                <a:cs typeface="Times New Roman" pitchFamily="18" charset="0"/>
              </a:rPr>
              <a:t>алгебраической системы</a:t>
            </a:r>
            <a:r>
              <a:rPr lang="ru-RU" sz="2600" dirty="0">
                <a:cs typeface="Times New Roman" pitchFamily="18" charset="0"/>
              </a:rPr>
              <a:t> </a:t>
            </a:r>
            <a:r>
              <a:rPr lang="ru-RU" sz="2600" dirty="0" smtClean="0">
                <a:cs typeface="Times New Roman" pitchFamily="18" charset="0"/>
              </a:rPr>
              <a:t> </a:t>
            </a:r>
            <a:r>
              <a:rPr lang="ru-RU" sz="2600" b="1" dirty="0" smtClean="0">
                <a:cs typeface="Times New Roman" pitchFamily="18" charset="0"/>
              </a:rPr>
              <a:t>&lt;</a:t>
            </a:r>
            <a:r>
              <a:rPr lang="ru-RU" sz="2600" b="1" dirty="0" smtClean="0"/>
              <a:t> </a:t>
            </a:r>
            <a:r>
              <a:rPr lang="ru-RU" sz="2600" b="1" dirty="0">
                <a:cs typeface="Times New Roman" pitchFamily="18" charset="0"/>
              </a:rPr>
              <a:t>А,</a:t>
            </a:r>
            <a:r>
              <a:rPr lang="ru-RU" sz="2600" b="1" dirty="0"/>
              <a:t> </a:t>
            </a:r>
            <a:r>
              <a:rPr lang="ru-RU" sz="2600" b="1" dirty="0">
                <a:cs typeface="Times New Roman" pitchFamily="18" charset="0"/>
              </a:rPr>
              <a:t>О,</a:t>
            </a:r>
            <a:r>
              <a:rPr lang="ru-RU" sz="2600" b="1" dirty="0"/>
              <a:t> </a:t>
            </a:r>
            <a:r>
              <a:rPr lang="en-US" sz="2600" b="1" dirty="0">
                <a:cs typeface="Times New Roman" pitchFamily="18" charset="0"/>
              </a:rPr>
              <a:t>R</a:t>
            </a:r>
            <a:r>
              <a:rPr lang="ru-RU" sz="2600" b="1" dirty="0"/>
              <a:t> </a:t>
            </a:r>
            <a:r>
              <a:rPr lang="ru-RU" sz="2600" b="1" dirty="0" smtClean="0">
                <a:cs typeface="Times New Roman" pitchFamily="18" charset="0"/>
              </a:rPr>
              <a:t>&gt;,</a:t>
            </a:r>
            <a:r>
              <a:rPr lang="ru-RU" sz="2600" dirty="0" smtClean="0"/>
              <a:t> </a:t>
            </a:r>
            <a:br>
              <a:rPr lang="ru-RU" sz="2600" dirty="0" smtClean="0"/>
            </a:br>
            <a:r>
              <a:rPr lang="ru-RU" sz="2600" dirty="0" smtClean="0"/>
              <a:t>где</a:t>
            </a:r>
            <a:endParaRPr lang="ru-RU" sz="2600" dirty="0"/>
          </a:p>
          <a:p>
            <a:pPr marL="361950">
              <a:spcBef>
                <a:spcPts val="0"/>
              </a:spcBef>
            </a:pPr>
            <a:r>
              <a:rPr lang="ru-RU" dirty="0"/>
              <a:t>   </a:t>
            </a:r>
            <a:r>
              <a:rPr lang="en-US" sz="2600" b="1" dirty="0">
                <a:cs typeface="Times New Roman" pitchFamily="18" charset="0"/>
              </a:rPr>
              <a:t>A</a:t>
            </a:r>
            <a:r>
              <a:rPr lang="ru-RU" sz="2600" dirty="0"/>
              <a:t> </a:t>
            </a:r>
            <a:r>
              <a:rPr lang="ru-RU" sz="2600" dirty="0">
                <a:cs typeface="Times New Roman" pitchFamily="18" charset="0"/>
              </a:rPr>
              <a:t>-</a:t>
            </a:r>
            <a:r>
              <a:rPr lang="ru-RU" sz="2600" dirty="0"/>
              <a:t> </a:t>
            </a:r>
            <a:r>
              <a:rPr lang="ru-RU" sz="2600" dirty="0">
                <a:cs typeface="Times New Roman" pitchFamily="18" charset="0"/>
              </a:rPr>
              <a:t>множество </a:t>
            </a:r>
            <a:r>
              <a:rPr lang="ru-RU" sz="2600" dirty="0" smtClean="0">
                <a:cs typeface="Times New Roman" pitchFamily="18" charset="0"/>
              </a:rPr>
              <a:t>операндов                       </a:t>
            </a:r>
            <a:endParaRPr lang="ru-RU" sz="2600" dirty="0">
              <a:cs typeface="Times New Roman" pitchFamily="18" charset="0"/>
            </a:endParaRPr>
          </a:p>
          <a:p>
            <a:pPr marL="361950">
              <a:spcBef>
                <a:spcPts val="600"/>
              </a:spcBef>
            </a:pPr>
            <a:r>
              <a:rPr lang="ru-RU" sz="2600" dirty="0"/>
              <a:t>   </a:t>
            </a:r>
            <a:r>
              <a:rPr lang="ru-RU" sz="2600" b="1" dirty="0">
                <a:cs typeface="Times New Roman" pitchFamily="18" charset="0"/>
              </a:rPr>
              <a:t>О</a:t>
            </a:r>
            <a:r>
              <a:rPr lang="ru-RU" sz="2600" dirty="0"/>
              <a:t> </a:t>
            </a:r>
            <a:r>
              <a:rPr lang="ru-RU" sz="2600" dirty="0">
                <a:cs typeface="Times New Roman" pitchFamily="18" charset="0"/>
              </a:rPr>
              <a:t>-</a:t>
            </a:r>
            <a:r>
              <a:rPr lang="ru-RU" sz="2600" dirty="0"/>
              <a:t> </a:t>
            </a:r>
            <a:r>
              <a:rPr lang="ru-RU" sz="2600" dirty="0">
                <a:cs typeface="Times New Roman" pitchFamily="18" charset="0"/>
              </a:rPr>
              <a:t>множество операций          </a:t>
            </a:r>
            <a:r>
              <a:rPr lang="ru-RU" sz="2600" dirty="0"/>
              <a:t>      </a:t>
            </a:r>
            <a:r>
              <a:rPr lang="en-US" sz="2600" dirty="0" smtClean="0"/>
              <a:t>     </a:t>
            </a:r>
            <a:r>
              <a:rPr lang="ru-RU" sz="2600" dirty="0" smtClean="0"/>
              <a:t>,</a:t>
            </a:r>
            <a:r>
              <a:rPr lang="ru-RU" sz="2600" dirty="0" smtClean="0">
                <a:cs typeface="Times New Roman" pitchFamily="18" charset="0"/>
              </a:rPr>
              <a:t> </a:t>
            </a:r>
            <a:endParaRPr lang="en-US" sz="2600" dirty="0">
              <a:cs typeface="Times New Roman" pitchFamily="18" charset="0"/>
            </a:endParaRPr>
          </a:p>
          <a:p>
            <a:pPr marL="361950">
              <a:spcBef>
                <a:spcPts val="600"/>
              </a:spcBef>
            </a:pPr>
            <a:r>
              <a:rPr lang="en-US" sz="2600" dirty="0">
                <a:cs typeface="Times New Roman" pitchFamily="18" charset="0"/>
              </a:rPr>
              <a:t>   </a:t>
            </a:r>
            <a:r>
              <a:rPr lang="en-US" sz="2600" b="1" dirty="0">
                <a:cs typeface="Times New Roman" pitchFamily="18" charset="0"/>
              </a:rPr>
              <a:t>R</a:t>
            </a:r>
            <a:r>
              <a:rPr lang="ru-RU" sz="2600" dirty="0"/>
              <a:t> </a:t>
            </a:r>
            <a:r>
              <a:rPr lang="ru-RU" sz="2600" dirty="0">
                <a:cs typeface="Times New Roman" pitchFamily="18" charset="0"/>
              </a:rPr>
              <a:t>-</a:t>
            </a:r>
            <a:r>
              <a:rPr lang="ru-RU" sz="2600" dirty="0"/>
              <a:t> </a:t>
            </a:r>
            <a:r>
              <a:rPr lang="ru-RU" sz="2600" dirty="0">
                <a:cs typeface="Times New Roman" pitchFamily="18" charset="0"/>
              </a:rPr>
              <a:t>множество </a:t>
            </a:r>
            <a:r>
              <a:rPr lang="ru-RU" sz="2600" dirty="0" smtClean="0">
                <a:cs typeface="Times New Roman" pitchFamily="18" charset="0"/>
              </a:rPr>
              <a:t>отношений</a:t>
            </a:r>
            <a:r>
              <a:rPr lang="en-US" sz="2600" dirty="0" smtClean="0">
                <a:cs typeface="Times New Roman" pitchFamily="18" charset="0"/>
              </a:rPr>
              <a:t>                 ,</a:t>
            </a:r>
            <a:r>
              <a:rPr lang="ru-RU" sz="2600" dirty="0" smtClean="0">
                <a:cs typeface="Times New Roman" pitchFamily="18" charset="0"/>
              </a:rPr>
              <a:t>       </a:t>
            </a:r>
            <a:r>
              <a:rPr lang="en-US" sz="2600" dirty="0" smtClean="0">
                <a:cs typeface="Times New Roman" pitchFamily="18" charset="0"/>
              </a:rPr>
              <a:t>                 </a:t>
            </a:r>
            <a:r>
              <a:rPr lang="ru-RU" sz="2600" dirty="0" smtClean="0">
                <a:cs typeface="Times New Roman" pitchFamily="18" charset="0"/>
              </a:rPr>
              <a:t> </a:t>
            </a:r>
            <a:endParaRPr lang="ru-RU" sz="26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600" dirty="0"/>
              <a:t> </a:t>
            </a:r>
            <a:r>
              <a:rPr lang="ru-RU" sz="2600" dirty="0" smtClean="0"/>
              <a:t>  </a:t>
            </a:r>
            <a:r>
              <a:rPr lang="en-US" sz="2600" dirty="0" smtClean="0"/>
              <a:t>         </a:t>
            </a:r>
            <a:r>
              <a:rPr lang="ru-RU" sz="2600" dirty="0" smtClean="0">
                <a:cs typeface="Times New Roman" pitchFamily="18" charset="0"/>
              </a:rPr>
              <a:t>-</a:t>
            </a:r>
            <a:r>
              <a:rPr lang="ru-RU" sz="2600" dirty="0" smtClean="0"/>
              <a:t> </a:t>
            </a:r>
            <a:r>
              <a:rPr lang="ru-RU" sz="2600" dirty="0">
                <a:cs typeface="Times New Roman" pitchFamily="18" charset="0"/>
              </a:rPr>
              <a:t>арность операций, </a:t>
            </a:r>
            <a:r>
              <a:rPr lang="ru-RU" sz="2600" dirty="0"/>
              <a:t> </a:t>
            </a:r>
            <a:r>
              <a:rPr lang="en-US" sz="2600" dirty="0" smtClean="0"/>
              <a:t>  </a:t>
            </a:r>
            <a:r>
              <a:rPr lang="ru-RU" sz="2600" dirty="0" smtClean="0"/>
              <a:t>   </a:t>
            </a:r>
            <a:r>
              <a:rPr lang="en-US" sz="2600" dirty="0" smtClean="0"/>
              <a:t>    </a:t>
            </a:r>
            <a:r>
              <a:rPr lang="ru-RU" sz="2600" dirty="0">
                <a:cs typeface="Times New Roman" pitchFamily="18" charset="0"/>
              </a:rPr>
              <a:t>-</a:t>
            </a:r>
            <a:r>
              <a:rPr lang="ru-RU" sz="2600" dirty="0"/>
              <a:t> </a:t>
            </a:r>
            <a:r>
              <a:rPr lang="ru-RU" sz="2600" dirty="0">
                <a:cs typeface="Times New Roman" pitchFamily="18" charset="0"/>
              </a:rPr>
              <a:t>арность </a:t>
            </a:r>
            <a:r>
              <a:rPr lang="ru-RU" sz="2600" dirty="0" smtClean="0">
                <a:cs typeface="Times New Roman" pitchFamily="18" charset="0"/>
              </a:rPr>
              <a:t>отношений</a:t>
            </a:r>
            <a:endParaRPr lang="en-US" sz="2600" dirty="0" smtClean="0"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ru-RU" sz="2600" dirty="0" smtClean="0">
                <a:cs typeface="Times New Roman" pitchFamily="18" charset="0"/>
              </a:rPr>
              <a:t>Если </a:t>
            </a:r>
            <a:r>
              <a:rPr lang="ru-RU" sz="2600" dirty="0">
                <a:cs typeface="Times New Roman" pitchFamily="18" charset="0"/>
              </a:rPr>
              <a:t>операций нет            </a:t>
            </a:r>
            <a:r>
              <a:rPr lang="ru-RU" sz="2600" b="1" i="1" dirty="0">
                <a:cs typeface="Times New Roman" pitchFamily="18" charset="0"/>
              </a:rPr>
              <a:t>модель</a:t>
            </a:r>
            <a:r>
              <a:rPr lang="ru-RU" sz="2600" b="1" i="1" dirty="0"/>
              <a:t> (структура)</a:t>
            </a:r>
            <a:endParaRPr lang="ru-RU" sz="2600" i="1" dirty="0"/>
          </a:p>
          <a:p>
            <a:pPr>
              <a:spcBef>
                <a:spcPts val="600"/>
              </a:spcBef>
            </a:pPr>
            <a:r>
              <a:rPr lang="ru-RU" sz="2600" dirty="0">
                <a:cs typeface="Times New Roman" pitchFamily="18" charset="0"/>
              </a:rPr>
              <a:t>Если отношений нет         </a:t>
            </a:r>
            <a:r>
              <a:rPr lang="ru-RU" sz="2600" b="1" i="1" dirty="0">
                <a:cs typeface="Times New Roman" pitchFamily="18" charset="0"/>
              </a:rPr>
              <a:t>универсальная алгебра</a:t>
            </a:r>
            <a:endParaRPr lang="ru-RU" sz="2600" i="1" dirty="0"/>
          </a:p>
        </p:txBody>
      </p:sp>
      <p:sp>
        <p:nvSpPr>
          <p:cNvPr id="72722" name="Rectangle 18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2726" name="Rectangle 22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2728" name="Rectangle 24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2730" name="Rectangle 26"/>
          <p:cNvSpPr>
            <a:spLocks noChangeArrowheads="1"/>
          </p:cNvSpPr>
          <p:nvPr/>
        </p:nvSpPr>
        <p:spPr bwMode="auto">
          <a:xfrm>
            <a:off x="4787900" y="33480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7273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301976"/>
              </p:ext>
            </p:extLst>
          </p:nvPr>
        </p:nvGraphicFramePr>
        <p:xfrm>
          <a:off x="1064568" y="4365104"/>
          <a:ext cx="44026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r:id="rId4" imgW="152334" imgH="228501" progId="Equation.3">
                  <p:embed/>
                </p:oleObj>
              </mc:Choice>
              <mc:Fallback>
                <p:oleObj r:id="rId4" imgW="152334" imgH="228501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4568" y="4365104"/>
                        <a:ext cx="44026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3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352299"/>
              </p:ext>
            </p:extLst>
          </p:nvPr>
        </p:nvGraphicFramePr>
        <p:xfrm>
          <a:off x="4617641" y="4380166"/>
          <a:ext cx="55549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Формула" r:id="rId6" imgW="203112" imgH="241195" progId="Equation.3">
                  <p:embed/>
                </p:oleObj>
              </mc:Choice>
              <mc:Fallback>
                <p:oleObj name="Формула" r:id="rId6" imgW="203112" imgH="241195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7641" y="4380166"/>
                        <a:ext cx="55549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007843"/>
              </p:ext>
            </p:extLst>
          </p:nvPr>
        </p:nvGraphicFramePr>
        <p:xfrm>
          <a:off x="4880992" y="3414961"/>
          <a:ext cx="156845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r:id="rId8" imgW="622030" imgH="241195" progId="Equation.3">
                  <p:embed/>
                </p:oleObj>
              </mc:Choice>
              <mc:Fallback>
                <p:oleObj r:id="rId8" imgW="622030" imgH="241195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0992" y="3414961"/>
                        <a:ext cx="1568450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737148"/>
              </p:ext>
            </p:extLst>
          </p:nvPr>
        </p:nvGraphicFramePr>
        <p:xfrm>
          <a:off x="4958854" y="3880470"/>
          <a:ext cx="13208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r:id="rId10" imgW="609336" imgH="317362" progId="Equation.3">
                  <p:embed/>
                </p:oleObj>
              </mc:Choice>
              <mc:Fallback>
                <p:oleObj r:id="rId10" imgW="609336" imgH="317362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8854" y="3880470"/>
                        <a:ext cx="13208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443076"/>
              </p:ext>
            </p:extLst>
          </p:nvPr>
        </p:nvGraphicFramePr>
        <p:xfrm>
          <a:off x="6398717" y="4023345"/>
          <a:ext cx="990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r:id="rId12" imgW="380835" imgH="203112" progId="Equation.3">
                  <p:embed/>
                </p:oleObj>
              </mc:Choice>
              <mc:Fallback>
                <p:oleObj r:id="rId12" imgW="380835" imgH="203112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8717" y="4023345"/>
                        <a:ext cx="9906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497757"/>
              </p:ext>
            </p:extLst>
          </p:nvPr>
        </p:nvGraphicFramePr>
        <p:xfrm>
          <a:off x="6681192" y="3558977"/>
          <a:ext cx="86995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Формула" r:id="rId14" imgW="291847" imgH="164957" progId="Equation.3">
                  <p:embed/>
                </p:oleObj>
              </mc:Choice>
              <mc:Fallback>
                <p:oleObj name="Формула" r:id="rId14" imgW="291847" imgH="164957" progId="Equation.3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192" y="3558977"/>
                        <a:ext cx="869950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488504" y="1297098"/>
            <a:ext cx="9073008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</a:pPr>
            <a:r>
              <a:rPr lang="en-US" sz="2800" b="1" dirty="0" smtClean="0">
                <a:latin typeface="+mn-lt"/>
              </a:rPr>
              <a:t>3</a:t>
            </a:r>
            <a:r>
              <a:rPr lang="ru-RU" sz="2800" b="1" dirty="0" smtClean="0">
                <a:latin typeface="+mn-lt"/>
              </a:rPr>
              <a:t>. Понятие структуры данных</a:t>
            </a:r>
            <a:r>
              <a:rPr lang="en-US" sz="2800" b="1" dirty="0" smtClean="0">
                <a:latin typeface="+mn-lt"/>
              </a:rPr>
              <a:t> </a:t>
            </a:r>
            <a:r>
              <a:rPr lang="ru-RU" sz="2800" b="1" dirty="0" smtClean="0">
                <a:latin typeface="+mn-lt"/>
              </a:rPr>
              <a:t>…</a:t>
            </a:r>
            <a:endParaRPr lang="ru-RU" sz="2800" b="1" kern="0" dirty="0">
              <a:latin typeface="+mn-lt"/>
            </a:endParaRPr>
          </a:p>
        </p:txBody>
      </p:sp>
      <p:sp>
        <p:nvSpPr>
          <p:cNvPr id="22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Структуры данных и структуры действия</a:t>
            </a:r>
            <a:endParaRPr lang="ru-RU" sz="1200" b="1" dirty="0">
              <a:latin typeface="+mn-lt"/>
            </a:endParaRPr>
          </a:p>
        </p:txBody>
      </p:sp>
      <p:sp>
        <p:nvSpPr>
          <p:cNvPr id="24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latin typeface="Arial" charset="0"/>
              </a:rPr>
              <a:t>1.1. Структуры </a:t>
            </a:r>
            <a:r>
              <a:rPr lang="ru-RU" sz="2800" b="1" dirty="0" smtClean="0">
                <a:latin typeface="Arial" charset="0"/>
              </a:rPr>
              <a:t>данных …</a:t>
            </a:r>
            <a:endParaRPr lang="ru-RU" sz="28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13E36-1A24-4AC1-9550-2DF4E43C52B6}" type="slidenum">
              <a:rPr lang="ru-RU" smtClean="0"/>
              <a:pPr/>
              <a:t>12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4622800" y="32718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16" name="Rectangle 16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17" name="Rectangle 17"/>
          <p:cNvSpPr>
            <a:spLocks noChangeArrowheads="1"/>
          </p:cNvSpPr>
          <p:nvPr/>
        </p:nvSpPr>
        <p:spPr bwMode="auto">
          <a:xfrm>
            <a:off x="4787900" y="33480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19" name="Rectangle 19"/>
          <p:cNvSpPr>
            <a:spLocks noChangeArrowheads="1"/>
          </p:cNvSpPr>
          <p:nvPr/>
        </p:nvSpPr>
        <p:spPr bwMode="auto">
          <a:xfrm>
            <a:off x="4870450" y="331470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21" name="Rectangle 21"/>
          <p:cNvSpPr>
            <a:spLocks noChangeArrowheads="1"/>
          </p:cNvSpPr>
          <p:nvPr/>
        </p:nvSpPr>
        <p:spPr bwMode="auto">
          <a:xfrm>
            <a:off x="48446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23" name="Text Box 23"/>
          <p:cNvSpPr txBox="1">
            <a:spLocks noChangeArrowheads="1"/>
          </p:cNvSpPr>
          <p:nvPr/>
        </p:nvSpPr>
        <p:spPr bwMode="auto">
          <a:xfrm>
            <a:off x="416496" y="1456445"/>
            <a:ext cx="8746554" cy="473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2600" b="1" u="sng" dirty="0">
                <a:sym typeface="Wingdings" pitchFamily="2" charset="2"/>
              </a:rPr>
              <a:t>Определение 1.1.</a:t>
            </a:r>
            <a:r>
              <a:rPr lang="ru-RU" sz="2600" dirty="0">
                <a:sym typeface="Wingdings" pitchFamily="2" charset="2"/>
              </a:rPr>
              <a:t>  </a:t>
            </a:r>
            <a:r>
              <a:rPr lang="ru-RU" sz="2600" i="1" dirty="0">
                <a:cs typeface="Times New Roman" pitchFamily="18" charset="0"/>
                <a:sym typeface="Wingdings" pitchFamily="2" charset="2"/>
              </a:rPr>
              <a:t>Математическая </a:t>
            </a:r>
            <a:r>
              <a:rPr lang="ru-RU" sz="2600" i="1" dirty="0" smtClean="0">
                <a:cs typeface="Times New Roman" pitchFamily="18" charset="0"/>
                <a:sym typeface="Wingdings" pitchFamily="2" charset="2"/>
              </a:rPr>
              <a:t>структура</a:t>
            </a:r>
            <a:endParaRPr lang="en-US" sz="2600" i="1" dirty="0" smtClean="0">
              <a:cs typeface="Times New Roman" pitchFamily="18" charset="0"/>
              <a:sym typeface="Wingdings" pitchFamily="2" charset="2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600" b="1" i="1" dirty="0" smtClean="0">
                <a:cs typeface="Times New Roman" pitchFamily="18" charset="0"/>
                <a:sym typeface="Wingdings" pitchFamily="2" charset="2"/>
              </a:rPr>
              <a:t>S</a:t>
            </a:r>
            <a:r>
              <a:rPr lang="ru-RU" sz="2600" b="1" i="1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600" b="1" dirty="0" smtClean="0">
                <a:cs typeface="Times New Roman" pitchFamily="18" charset="0"/>
                <a:sym typeface="Wingdings" pitchFamily="2" charset="2"/>
              </a:rPr>
              <a:t>=</a:t>
            </a:r>
            <a:r>
              <a:rPr lang="ru-RU" sz="2600" b="1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600" b="1" dirty="0" smtClean="0">
                <a:cs typeface="Times New Roman" pitchFamily="18" charset="0"/>
                <a:sym typeface="Wingdings" pitchFamily="2" charset="2"/>
              </a:rPr>
              <a:t>(</a:t>
            </a:r>
            <a:r>
              <a:rPr lang="en-US" sz="2600" b="1" i="1" dirty="0" smtClean="0">
                <a:cs typeface="Times New Roman" pitchFamily="18" charset="0"/>
                <a:sym typeface="Wingdings" pitchFamily="2" charset="2"/>
              </a:rPr>
              <a:t>M</a:t>
            </a:r>
            <a:r>
              <a:rPr lang="en-US" sz="2600" b="1" baseline="-30000" dirty="0" smtClean="0">
                <a:cs typeface="Times New Roman" pitchFamily="18" charset="0"/>
                <a:sym typeface="Wingdings" pitchFamily="2" charset="2"/>
              </a:rPr>
              <a:t>1</a:t>
            </a:r>
            <a:r>
              <a:rPr lang="en-US" sz="2600" b="1" dirty="0" smtClean="0">
                <a:cs typeface="Times New Roman" pitchFamily="18" charset="0"/>
                <a:sym typeface="Wingdings" pitchFamily="2" charset="2"/>
              </a:rPr>
              <a:t>,</a:t>
            </a:r>
            <a:r>
              <a:rPr lang="ru-RU" sz="2600" b="1" dirty="0" smtClean="0">
                <a:sym typeface="Wingdings" pitchFamily="2" charset="2"/>
              </a:rPr>
              <a:t>…</a:t>
            </a:r>
            <a:r>
              <a:rPr lang="en-US" sz="2600" b="1" dirty="0" smtClean="0">
                <a:cs typeface="Times New Roman" pitchFamily="18" charset="0"/>
                <a:sym typeface="Wingdings" pitchFamily="2" charset="2"/>
              </a:rPr>
              <a:t>,M</a:t>
            </a:r>
            <a:r>
              <a:rPr lang="en-US" sz="2600" b="1" baseline="-30000" dirty="0" smtClean="0">
                <a:cs typeface="Times New Roman" pitchFamily="18" charset="0"/>
                <a:sym typeface="Wingdings" pitchFamily="2" charset="2"/>
              </a:rPr>
              <a:t>k</a:t>
            </a:r>
            <a:r>
              <a:rPr lang="en-US" sz="2600" b="1" dirty="0" smtClean="0">
                <a:cs typeface="Times New Roman" pitchFamily="18" charset="0"/>
                <a:sym typeface="Wingdings" pitchFamily="2" charset="2"/>
              </a:rPr>
              <a:t>; p</a:t>
            </a:r>
            <a:r>
              <a:rPr lang="en-US" sz="2600" b="1" baseline="-30000" dirty="0" smtClean="0">
                <a:cs typeface="Times New Roman" pitchFamily="18" charset="0"/>
                <a:sym typeface="Wingdings" pitchFamily="2" charset="2"/>
              </a:rPr>
              <a:t>1</a:t>
            </a:r>
            <a:r>
              <a:rPr lang="en-US" sz="2600" b="1" dirty="0" smtClean="0">
                <a:cs typeface="Times New Roman" pitchFamily="18" charset="0"/>
                <a:sym typeface="Wingdings" pitchFamily="2" charset="2"/>
              </a:rPr>
              <a:t>,</a:t>
            </a:r>
            <a:r>
              <a:rPr lang="ru-RU" sz="2600" b="1" dirty="0" smtClean="0">
                <a:sym typeface="Wingdings" pitchFamily="2" charset="2"/>
              </a:rPr>
              <a:t>…</a:t>
            </a:r>
            <a:r>
              <a:rPr lang="en-US" sz="2600" b="1" dirty="0" smtClean="0">
                <a:cs typeface="Times New Roman" pitchFamily="18" charset="0"/>
                <a:sym typeface="Wingdings" pitchFamily="2" charset="2"/>
              </a:rPr>
              <a:t>,</a:t>
            </a:r>
            <a:r>
              <a:rPr lang="en-US" sz="2600" b="1" i="1" dirty="0" err="1" smtClean="0">
                <a:cs typeface="Times New Roman" pitchFamily="18" charset="0"/>
                <a:sym typeface="Wingdings" pitchFamily="2" charset="2"/>
              </a:rPr>
              <a:t>p</a:t>
            </a:r>
            <a:r>
              <a:rPr lang="en-US" sz="2600" b="1" baseline="-30000" dirty="0" err="1" smtClean="0">
                <a:cs typeface="Times New Roman" pitchFamily="18" charset="0"/>
                <a:sym typeface="Wingdings" pitchFamily="2" charset="2"/>
              </a:rPr>
              <a:t>s</a:t>
            </a:r>
            <a:r>
              <a:rPr lang="en-US" sz="2600" b="1" dirty="0" smtClean="0">
                <a:cs typeface="Times New Roman" pitchFamily="18" charset="0"/>
                <a:sym typeface="Wingdings" pitchFamily="2" charset="2"/>
              </a:rPr>
              <a:t>)</a:t>
            </a:r>
            <a:r>
              <a:rPr lang="ru-RU" sz="2600" dirty="0" smtClean="0">
                <a:cs typeface="Times New Roman" pitchFamily="18" charset="0"/>
                <a:sym typeface="Wingdings" pitchFamily="2" charset="2"/>
              </a:rPr>
              <a:t> </a:t>
            </a:r>
            <a:endParaRPr lang="en-US" sz="2600" dirty="0" smtClean="0">
              <a:cs typeface="Times New Roman" pitchFamily="18" charset="0"/>
              <a:sym typeface="Wingdings" pitchFamily="2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2600" dirty="0" smtClean="0">
                <a:cs typeface="Times New Roman" pitchFamily="18" charset="0"/>
                <a:sym typeface="Wingdings" pitchFamily="2" charset="2"/>
              </a:rPr>
              <a:t>есть 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одно или несколько множеств </a:t>
            </a:r>
            <a:r>
              <a:rPr lang="ru-RU" sz="2600" i="1" dirty="0">
                <a:cs typeface="Times New Roman" pitchFamily="18" charset="0"/>
                <a:sym typeface="Wingdings" pitchFamily="2" charset="2"/>
              </a:rPr>
              <a:t>М</a:t>
            </a:r>
            <a:r>
              <a:rPr lang="ru-RU" sz="2600" baseline="-30000" dirty="0">
                <a:cs typeface="Times New Roman" pitchFamily="18" charset="0"/>
                <a:sym typeface="Wingdings" pitchFamily="2" charset="2"/>
              </a:rPr>
              <a:t>1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,</a:t>
            </a:r>
            <a:r>
              <a:rPr lang="ru-RU" sz="2600" b="1" dirty="0">
                <a:sym typeface="Wingdings" pitchFamily="2" charset="2"/>
              </a:rPr>
              <a:t>…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,</a:t>
            </a:r>
            <a:r>
              <a:rPr lang="ru-RU" sz="2600" i="1" dirty="0" err="1">
                <a:cs typeface="Times New Roman" pitchFamily="18" charset="0"/>
                <a:sym typeface="Wingdings" pitchFamily="2" charset="2"/>
              </a:rPr>
              <a:t>М</a:t>
            </a:r>
            <a:r>
              <a:rPr lang="ru-RU" sz="2600" baseline="-30000" dirty="0" err="1">
                <a:cs typeface="Times New Roman" pitchFamily="18" charset="0"/>
                <a:sym typeface="Wingdings" pitchFamily="2" charset="2"/>
              </a:rPr>
              <a:t>к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, элементы </a:t>
            </a:r>
            <a:r>
              <a:rPr lang="ru-RU" sz="2600" dirty="0">
                <a:sym typeface="Wingdings" pitchFamily="2" charset="2"/>
              </a:rPr>
              <a:t>которых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 находятся в некоторых отношениях </a:t>
            </a:r>
            <a:r>
              <a:rPr lang="ru-RU" sz="2600" i="1" dirty="0">
                <a:cs typeface="Times New Roman" pitchFamily="18" charset="0"/>
                <a:sym typeface="Wingdings" pitchFamily="2" charset="2"/>
              </a:rPr>
              <a:t>р</a:t>
            </a:r>
            <a:r>
              <a:rPr lang="ru-RU" sz="2600" baseline="-30000" dirty="0">
                <a:cs typeface="Times New Roman" pitchFamily="18" charset="0"/>
                <a:sym typeface="Wingdings" pitchFamily="2" charset="2"/>
              </a:rPr>
              <a:t>1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,</a:t>
            </a:r>
            <a:r>
              <a:rPr lang="ru-RU" sz="2600" b="1" dirty="0">
                <a:sym typeface="Wingdings" pitchFamily="2" charset="2"/>
              </a:rPr>
              <a:t>…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,</a:t>
            </a:r>
            <a:r>
              <a:rPr lang="en-US" sz="2600" i="1" dirty="0" err="1">
                <a:cs typeface="Times New Roman" pitchFamily="18" charset="0"/>
                <a:sym typeface="Wingdings" pitchFamily="2" charset="2"/>
              </a:rPr>
              <a:t>p</a:t>
            </a:r>
            <a:r>
              <a:rPr lang="en-US" sz="2600" i="1" baseline="-30000" dirty="0" err="1">
                <a:cs typeface="Times New Roman" pitchFamily="18" charset="0"/>
                <a:sym typeface="Wingdings" pitchFamily="2" charset="2"/>
              </a:rPr>
              <a:t>s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.</a:t>
            </a:r>
            <a:endParaRPr lang="ru-RU" sz="2600" dirty="0">
              <a:sym typeface="Wingdings" pitchFamily="2" charset="2"/>
            </a:endParaRPr>
          </a:p>
          <a:p>
            <a:pPr>
              <a:lnSpc>
                <a:spcPct val="80000"/>
              </a:lnSpc>
              <a:spcBef>
                <a:spcPct val="40000"/>
              </a:spcBef>
              <a:spcAft>
                <a:spcPct val="40000"/>
              </a:spcAft>
              <a:buFont typeface="Wingdings" pitchFamily="2" charset="2"/>
              <a:buNone/>
            </a:pPr>
            <a:r>
              <a:rPr lang="ru-RU" sz="2600" i="1" dirty="0">
                <a:cs typeface="Times New Roman" pitchFamily="18" charset="0"/>
                <a:sym typeface="Wingdings" pitchFamily="2" charset="2"/>
              </a:rPr>
              <a:t>М</a:t>
            </a:r>
            <a:r>
              <a:rPr lang="ru-RU" sz="2600" baseline="-30000" dirty="0">
                <a:cs typeface="Times New Roman" pitchFamily="18" charset="0"/>
                <a:sym typeface="Wingdings" pitchFamily="2" charset="2"/>
              </a:rPr>
              <a:t>1</a:t>
            </a:r>
            <a:r>
              <a:rPr lang="ru-RU" sz="2600" dirty="0" smtClean="0">
                <a:cs typeface="Times New Roman" pitchFamily="18" charset="0"/>
                <a:sym typeface="Wingdings" pitchFamily="2" charset="2"/>
              </a:rPr>
              <a:t>,</a:t>
            </a:r>
            <a:r>
              <a:rPr lang="ru-RU" sz="2600" b="1" dirty="0" smtClean="0">
                <a:sym typeface="Wingdings" pitchFamily="2" charset="2"/>
              </a:rPr>
              <a:t>…</a:t>
            </a:r>
            <a:r>
              <a:rPr lang="ru-RU" sz="2600" dirty="0" smtClean="0">
                <a:cs typeface="Times New Roman" pitchFamily="18" charset="0"/>
                <a:sym typeface="Wingdings" pitchFamily="2" charset="2"/>
              </a:rPr>
              <a:t>,</a:t>
            </a:r>
            <a:r>
              <a:rPr lang="ru-RU" sz="2600" i="1" dirty="0" err="1" smtClean="0">
                <a:cs typeface="Times New Roman" pitchFamily="18" charset="0"/>
                <a:sym typeface="Wingdings" pitchFamily="2" charset="2"/>
              </a:rPr>
              <a:t>М</a:t>
            </a:r>
            <a:r>
              <a:rPr lang="ru-RU" sz="2600" baseline="-30000" dirty="0" err="1" smtClean="0">
                <a:cs typeface="Times New Roman" pitchFamily="18" charset="0"/>
                <a:sym typeface="Wingdings" pitchFamily="2" charset="2"/>
              </a:rPr>
              <a:t>к</a:t>
            </a:r>
            <a:r>
              <a:rPr lang="ru-RU" sz="2600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ru-RU" sz="2600" dirty="0">
                <a:sym typeface="Wingdings" pitchFamily="2" charset="2"/>
              </a:rPr>
              <a:t>–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ru-RU" sz="2600" i="1" dirty="0">
                <a:cs typeface="Times New Roman" pitchFamily="18" charset="0"/>
                <a:sym typeface="Wingdings" pitchFamily="2" charset="2"/>
              </a:rPr>
              <a:t>базисны</a:t>
            </a:r>
            <a:r>
              <a:rPr lang="ru-RU" sz="2600" i="1" dirty="0">
                <a:sym typeface="Wingdings" pitchFamily="2" charset="2"/>
              </a:rPr>
              <a:t>е множества </a:t>
            </a:r>
            <a:r>
              <a:rPr lang="ru-RU" sz="2600" dirty="0">
                <a:sym typeface="Wingdings" pitchFamily="2" charset="2"/>
              </a:rPr>
              <a:t>структуры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. </a:t>
            </a:r>
            <a:endParaRPr lang="ru-RU" sz="2600" dirty="0">
              <a:sym typeface="Wingdings" pitchFamily="2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2600" dirty="0">
                <a:sym typeface="Wingdings" pitchFamily="2" charset="2"/>
              </a:rPr>
              <a:t>Каждое </a:t>
            </a:r>
            <a:r>
              <a:rPr lang="ru-RU" sz="2600" i="1" dirty="0">
                <a:sym typeface="Wingdings" pitchFamily="2" charset="2"/>
              </a:rPr>
              <a:t>о</a:t>
            </a:r>
            <a:r>
              <a:rPr lang="ru-RU" sz="2600" i="1" dirty="0">
                <a:cs typeface="Times New Roman" pitchFamily="18" charset="0"/>
                <a:sym typeface="Wingdings" pitchFamily="2" charset="2"/>
              </a:rPr>
              <a:t>тношени</a:t>
            </a:r>
            <a:r>
              <a:rPr lang="ru-RU" sz="2600" i="1" dirty="0">
                <a:sym typeface="Wingdings" pitchFamily="2" charset="2"/>
              </a:rPr>
              <a:t>е</a:t>
            </a:r>
            <a:r>
              <a:rPr lang="ru-RU" sz="2600" dirty="0">
                <a:sym typeface="Wingdings" pitchFamily="2" charset="2"/>
              </a:rPr>
              <a:t>  </a:t>
            </a:r>
            <a:r>
              <a:rPr lang="en-US" sz="2600" b="1" i="1" dirty="0">
                <a:cs typeface="Times New Roman" pitchFamily="18" charset="0"/>
                <a:sym typeface="Wingdings" pitchFamily="2" charset="2"/>
              </a:rPr>
              <a:t>p</a:t>
            </a:r>
            <a:r>
              <a:rPr lang="en-US" sz="2600" b="1" i="1" baseline="-30000" dirty="0">
                <a:cs typeface="Times New Roman" pitchFamily="18" charset="0"/>
                <a:sym typeface="Wingdings" pitchFamily="2" charset="2"/>
              </a:rPr>
              <a:t>i</a:t>
            </a:r>
            <a:r>
              <a:rPr lang="ru-RU" sz="2600" dirty="0">
                <a:sym typeface="Wingdings" pitchFamily="2" charset="2"/>
              </a:rPr>
              <a:t>  есть 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дв</a:t>
            </a:r>
            <a:r>
              <a:rPr lang="ru-RU" sz="2600" dirty="0">
                <a:sym typeface="Wingdings" pitchFamily="2" charset="2"/>
              </a:rPr>
              <a:t>оичная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 функция</a:t>
            </a:r>
            <a:r>
              <a:rPr lang="ru-RU" sz="2600" dirty="0">
                <a:sym typeface="Wingdings" pitchFamily="2" charset="2"/>
              </a:rPr>
              <a:t>, 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аргумент</a:t>
            </a:r>
            <a:r>
              <a:rPr lang="ru-RU" sz="2600" dirty="0">
                <a:sym typeface="Wingdings" pitchFamily="2" charset="2"/>
              </a:rPr>
              <a:t>ами которой являются элементы базисного множества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. Если аргументы</a:t>
            </a:r>
            <a:r>
              <a:rPr lang="ru-RU" sz="2600" dirty="0">
                <a:sym typeface="Wingdings" pitchFamily="2" charset="2"/>
              </a:rPr>
              <a:t> функции 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находятся в отношени</a:t>
            </a:r>
            <a:r>
              <a:rPr lang="ru-RU" sz="2600" dirty="0">
                <a:sym typeface="Wingdings" pitchFamily="2" charset="2"/>
              </a:rPr>
              <a:t>и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, то значение </a:t>
            </a:r>
            <a:r>
              <a:rPr lang="ru-RU" sz="2600" dirty="0" smtClean="0">
                <a:cs typeface="Times New Roman" pitchFamily="18" charset="0"/>
                <a:sym typeface="Wingdings" pitchFamily="2" charset="2"/>
              </a:rPr>
              <a:t>   </a:t>
            </a:r>
            <a:r>
              <a:rPr lang="en-US" sz="2600" b="1" i="1" dirty="0" smtClean="0">
                <a:cs typeface="Times New Roman" pitchFamily="18" charset="0"/>
                <a:sym typeface="Wingdings" pitchFamily="2" charset="2"/>
              </a:rPr>
              <a:t>p</a:t>
            </a:r>
            <a:r>
              <a:rPr lang="en-US" sz="2600" b="1" i="1" baseline="-30000" dirty="0" smtClean="0">
                <a:cs typeface="Times New Roman" pitchFamily="18" charset="0"/>
                <a:sym typeface="Wingdings" pitchFamily="2" charset="2"/>
              </a:rPr>
              <a:t>i</a:t>
            </a:r>
            <a:r>
              <a:rPr lang="ru-RU" sz="2600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= ИСТИНА.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ru-RU" sz="2600" b="1" u="sng" dirty="0">
                <a:sym typeface="Wingdings" pitchFamily="2" charset="2"/>
              </a:rPr>
              <a:t>Определение 1.2.</a:t>
            </a:r>
            <a:r>
              <a:rPr lang="ru-RU" sz="2600" dirty="0">
                <a:sym typeface="Wingdings" pitchFamily="2" charset="2"/>
              </a:rPr>
              <a:t> </a:t>
            </a:r>
            <a:r>
              <a:rPr lang="ru-RU" sz="2600" i="1" dirty="0">
                <a:sym typeface="Wingdings" pitchFamily="2" charset="2"/>
              </a:rPr>
              <a:t>Структура данных</a:t>
            </a:r>
            <a:r>
              <a:rPr lang="ru-RU" sz="2600" dirty="0">
                <a:sym typeface="Wingdings" pitchFamily="2" charset="2"/>
              </a:rPr>
              <a:t> есть модель данных в виде математической структуры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.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488504" y="1052736"/>
            <a:ext cx="9073008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</a:pPr>
            <a:r>
              <a:rPr lang="en-US" sz="2800" b="1" dirty="0" smtClean="0">
                <a:latin typeface="+mn-lt"/>
              </a:rPr>
              <a:t>3</a:t>
            </a:r>
            <a:r>
              <a:rPr lang="ru-RU" sz="2800" b="1" dirty="0" smtClean="0">
                <a:latin typeface="+mn-lt"/>
              </a:rPr>
              <a:t>. Понятие структуры данных</a:t>
            </a:r>
            <a:r>
              <a:rPr lang="en-US" sz="2800" b="1" dirty="0" smtClean="0">
                <a:latin typeface="+mn-lt"/>
              </a:rPr>
              <a:t> </a:t>
            </a:r>
            <a:r>
              <a:rPr lang="ru-RU" sz="2800" b="1" dirty="0" smtClean="0">
                <a:latin typeface="+mn-lt"/>
              </a:rPr>
              <a:t>…</a:t>
            </a:r>
            <a:endParaRPr kumimoji="0" lang="ru-RU" sz="2800" b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latin typeface="Arial" charset="0"/>
              </a:rPr>
              <a:t>1.1. Структуры </a:t>
            </a:r>
            <a:r>
              <a:rPr lang="ru-RU" sz="2800" b="1" dirty="0" smtClean="0">
                <a:latin typeface="Arial" charset="0"/>
              </a:rPr>
              <a:t>данных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21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Структуры данных и структуры действия</a:t>
            </a:r>
            <a:endParaRPr lang="ru-RU" sz="1200" b="1" dirty="0">
              <a:latin typeface="+mn-lt"/>
            </a:endParaRPr>
          </a:p>
        </p:txBody>
      </p:sp>
      <p:sp>
        <p:nvSpPr>
          <p:cNvPr id="23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416496" y="1916832"/>
            <a:ext cx="8746554" cy="361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2600" b="1" u="sng" dirty="0" smtClean="0">
                <a:sym typeface="Wingdings" pitchFamily="2" charset="2"/>
              </a:rPr>
              <a:t>Примеры</a:t>
            </a:r>
            <a:endParaRPr lang="ru-RU" sz="2600" b="1" u="sng" dirty="0">
              <a:sym typeface="Wingdings" pitchFamily="2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600" dirty="0">
                <a:sym typeface="Wingdings" pitchFamily="2" charset="2"/>
              </a:rPr>
              <a:t> </a:t>
            </a:r>
            <a:r>
              <a:rPr lang="ru-RU" sz="2600" dirty="0" smtClean="0">
                <a:sym typeface="Wingdings" pitchFamily="2" charset="2"/>
              </a:rPr>
              <a:t> множество </a:t>
            </a:r>
            <a:r>
              <a:rPr lang="ru-RU" sz="2600" dirty="0">
                <a:sym typeface="Wingdings" pitchFamily="2" charset="2"/>
              </a:rPr>
              <a:t>операндов и операций и </a:t>
            </a:r>
            <a:r>
              <a:rPr lang="ru-RU" sz="2600" dirty="0" smtClean="0">
                <a:sym typeface="Wingdings" pitchFamily="2" charset="2"/>
              </a:rPr>
              <a:t>порядок их </a:t>
            </a:r>
            <a:r>
              <a:rPr lang="ru-RU" sz="2600" dirty="0">
                <a:sym typeface="Wingdings" pitchFamily="2" charset="2"/>
              </a:rPr>
              <a:t>записи (</a:t>
            </a:r>
            <a:r>
              <a:rPr lang="ru-RU" sz="2600" i="1" dirty="0">
                <a:sym typeface="Wingdings" pitchFamily="2" charset="2"/>
              </a:rPr>
              <a:t>арифметическое выражение</a:t>
            </a:r>
            <a:r>
              <a:rPr lang="ru-RU" sz="2600" dirty="0">
                <a:sym typeface="Wingdings" pitchFamily="2" charset="2"/>
              </a:rPr>
              <a:t>),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600" dirty="0">
                <a:sym typeface="Wingdings" pitchFamily="2" charset="2"/>
              </a:rPr>
              <a:t> </a:t>
            </a:r>
            <a:r>
              <a:rPr lang="ru-RU" sz="2600" dirty="0" smtClean="0">
                <a:sym typeface="Wingdings" pitchFamily="2" charset="2"/>
              </a:rPr>
              <a:t> множество </a:t>
            </a:r>
            <a:r>
              <a:rPr lang="ru-RU" sz="2600" dirty="0">
                <a:sym typeface="Wingdings" pitchFamily="2" charset="2"/>
              </a:rPr>
              <a:t>узлов детали и порядок </a:t>
            </a:r>
            <a:r>
              <a:rPr lang="ru-RU" sz="2600" dirty="0" smtClean="0">
                <a:sym typeface="Wingdings" pitchFamily="2" charset="2"/>
              </a:rPr>
              <a:t>их соединения </a:t>
            </a:r>
            <a:r>
              <a:rPr lang="ru-RU" sz="2600" dirty="0">
                <a:sym typeface="Wingdings" pitchFamily="2" charset="2"/>
              </a:rPr>
              <a:t>(</a:t>
            </a:r>
            <a:r>
              <a:rPr lang="ru-RU" sz="2600" i="1" dirty="0">
                <a:sym typeface="Wingdings" pitchFamily="2" charset="2"/>
              </a:rPr>
              <a:t>чертеж</a:t>
            </a:r>
            <a:r>
              <a:rPr lang="ru-RU" sz="2600" dirty="0">
                <a:sym typeface="Wingdings" pitchFamily="2" charset="2"/>
              </a:rPr>
              <a:t>),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600" dirty="0">
                <a:sym typeface="Wingdings" pitchFamily="2" charset="2"/>
              </a:rPr>
              <a:t> </a:t>
            </a:r>
            <a:r>
              <a:rPr lang="ru-RU" sz="2600" dirty="0" smtClean="0">
                <a:sym typeface="Wingdings" pitchFamily="2" charset="2"/>
              </a:rPr>
              <a:t> множество </a:t>
            </a:r>
            <a:r>
              <a:rPr lang="ru-RU" sz="2600" dirty="0">
                <a:sym typeface="Wingdings" pitchFamily="2" charset="2"/>
              </a:rPr>
              <a:t>людей и родственные </a:t>
            </a:r>
            <a:r>
              <a:rPr lang="ru-RU" sz="2600" dirty="0" smtClean="0">
                <a:sym typeface="Wingdings" pitchFamily="2" charset="2"/>
              </a:rPr>
              <a:t>связи между </a:t>
            </a:r>
            <a:r>
              <a:rPr lang="ru-RU" sz="2600" dirty="0">
                <a:sym typeface="Wingdings" pitchFamily="2" charset="2"/>
              </a:rPr>
              <a:t>ними (</a:t>
            </a:r>
            <a:r>
              <a:rPr lang="ru-RU" sz="2600" i="1" dirty="0">
                <a:sym typeface="Wingdings" pitchFamily="2" charset="2"/>
              </a:rPr>
              <a:t>генеалогическое дерево</a:t>
            </a:r>
            <a:r>
              <a:rPr lang="ru-RU" sz="2600" dirty="0">
                <a:sym typeface="Wingdings" pitchFamily="2" charset="2"/>
              </a:rPr>
              <a:t>),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600" dirty="0">
                <a:sym typeface="Wingdings" pitchFamily="2" charset="2"/>
              </a:rPr>
              <a:t> </a:t>
            </a:r>
            <a:r>
              <a:rPr lang="ru-RU" sz="2600" dirty="0" smtClean="0">
                <a:sym typeface="Wingdings" pitchFamily="2" charset="2"/>
              </a:rPr>
              <a:t> множество </a:t>
            </a:r>
            <a:r>
              <a:rPr lang="ru-RU" sz="2600" dirty="0">
                <a:sym typeface="Wingdings" pitchFamily="2" charset="2"/>
              </a:rPr>
              <a:t>населенных пунктов и </a:t>
            </a:r>
            <a:r>
              <a:rPr lang="ru-RU" sz="2600" dirty="0" smtClean="0">
                <a:sym typeface="Wingdings" pitchFamily="2" charset="2"/>
              </a:rPr>
              <a:t>пути сообщения </a:t>
            </a:r>
            <a:r>
              <a:rPr lang="ru-RU" sz="2600" dirty="0">
                <a:sym typeface="Wingdings" pitchFamily="2" charset="2"/>
              </a:rPr>
              <a:t>(</a:t>
            </a:r>
            <a:r>
              <a:rPr lang="ru-RU" sz="2600" i="1" dirty="0">
                <a:sym typeface="Wingdings" pitchFamily="2" charset="2"/>
              </a:rPr>
              <a:t>карта</a:t>
            </a:r>
            <a:r>
              <a:rPr lang="ru-RU" sz="2600" dirty="0">
                <a:sym typeface="Wingdings" pitchFamily="2" charset="2"/>
              </a:rPr>
              <a:t>)</a:t>
            </a:r>
          </a:p>
        </p:txBody>
      </p:sp>
      <p:sp>
        <p:nvSpPr>
          <p:cNvPr id="18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94CD9-4E1E-4B2D-9BE8-5C319BF6F19C}" type="slidenum">
              <a:rPr lang="ru-RU" smtClean="0"/>
              <a:pPr/>
              <a:t>13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4622800" y="32718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4787900" y="33480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4870450" y="331470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48446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8866" name="Rectangle 18"/>
          <p:cNvSpPr>
            <a:spLocks noChangeArrowheads="1"/>
          </p:cNvSpPr>
          <p:nvPr/>
        </p:nvSpPr>
        <p:spPr bwMode="auto">
          <a:xfrm>
            <a:off x="4173935" y="30718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488504" y="1297099"/>
            <a:ext cx="9073008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</a:pPr>
            <a:r>
              <a:rPr lang="en-US" sz="2800" b="1" dirty="0" smtClean="0">
                <a:latin typeface="+mn-lt"/>
              </a:rPr>
              <a:t>3</a:t>
            </a:r>
            <a:r>
              <a:rPr lang="ru-RU" sz="2800" b="1" dirty="0" smtClean="0">
                <a:latin typeface="+mn-lt"/>
              </a:rPr>
              <a:t>. Понятие структуры данных</a:t>
            </a:r>
            <a:r>
              <a:rPr lang="en-US" sz="2800" b="1" dirty="0" smtClean="0">
                <a:latin typeface="+mn-lt"/>
              </a:rPr>
              <a:t> </a:t>
            </a:r>
            <a:r>
              <a:rPr lang="ru-RU" sz="2800" b="1" dirty="0" smtClean="0">
                <a:latin typeface="+mn-lt"/>
              </a:rPr>
              <a:t>…</a:t>
            </a:r>
            <a:endParaRPr kumimoji="0" lang="ru-RU" sz="2800" b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1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Структуры данных и структуры действия</a:t>
            </a:r>
            <a:endParaRPr lang="ru-RU" sz="1200" b="1" dirty="0">
              <a:latin typeface="+mn-lt"/>
            </a:endParaRPr>
          </a:p>
        </p:txBody>
      </p:sp>
      <p:sp>
        <p:nvSpPr>
          <p:cNvPr id="24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latin typeface="Arial" charset="0"/>
              </a:rPr>
              <a:t>1.1. Структуры </a:t>
            </a:r>
            <a:r>
              <a:rPr lang="ru-RU" sz="2800" b="1" dirty="0" smtClean="0">
                <a:latin typeface="Arial" charset="0"/>
              </a:rPr>
              <a:t>данных …</a:t>
            </a:r>
            <a:endParaRPr lang="ru-RU" sz="28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A54FC-2539-449B-9559-8408E57AB267}" type="slidenum">
              <a:rPr lang="ru-RU" smtClean="0"/>
              <a:pPr/>
              <a:t>14</a:t>
            </a:fld>
            <a:r>
              <a:rPr lang="ru-RU" dirty="0" smtClean="0"/>
              <a:t> из 28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4622800" y="32718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3" name="Rectangle 11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5" name="Rectangle 13"/>
          <p:cNvSpPr>
            <a:spLocks noChangeArrowheads="1"/>
          </p:cNvSpPr>
          <p:nvPr/>
        </p:nvSpPr>
        <p:spPr bwMode="auto">
          <a:xfrm>
            <a:off x="4787900" y="33480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6" name="Rectangle 14"/>
          <p:cNvSpPr>
            <a:spLocks noChangeArrowheads="1"/>
          </p:cNvSpPr>
          <p:nvPr/>
        </p:nvSpPr>
        <p:spPr bwMode="auto">
          <a:xfrm>
            <a:off x="4870450" y="331470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7" name="Rectangle 15"/>
          <p:cNvSpPr>
            <a:spLocks noChangeArrowheads="1"/>
          </p:cNvSpPr>
          <p:nvPr/>
        </p:nvSpPr>
        <p:spPr bwMode="auto">
          <a:xfrm>
            <a:off x="48446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8" name="Text Box 16"/>
          <p:cNvSpPr txBox="1">
            <a:spLocks noChangeArrowheads="1"/>
          </p:cNvSpPr>
          <p:nvPr/>
        </p:nvSpPr>
        <p:spPr bwMode="auto">
          <a:xfrm>
            <a:off x="416496" y="1900809"/>
            <a:ext cx="8746554" cy="41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2600" b="1" u="sng" dirty="0">
                <a:sym typeface="Wingdings" pitchFamily="2" charset="2"/>
              </a:rPr>
              <a:t>Пример 1.1.</a:t>
            </a:r>
            <a:r>
              <a:rPr lang="ru-RU" sz="2600" dirty="0">
                <a:sym typeface="Wingdings" pitchFamily="2" charset="2"/>
              </a:rPr>
              <a:t>  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Вектор</a:t>
            </a:r>
            <a:r>
              <a:rPr lang="en-US" sz="26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600" b="1" i="1" dirty="0" smtClean="0">
                <a:cs typeface="Times New Roman" pitchFamily="18" charset="0"/>
                <a:sym typeface="Wingdings" pitchFamily="2" charset="2"/>
              </a:rPr>
              <a:t>a</a:t>
            </a:r>
            <a:r>
              <a:rPr lang="ru-RU" sz="2600" b="1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600" b="1" dirty="0" smtClean="0">
                <a:cs typeface="Times New Roman" pitchFamily="18" charset="0"/>
                <a:sym typeface="Wingdings" pitchFamily="2" charset="2"/>
              </a:rPr>
              <a:t>=</a:t>
            </a:r>
            <a:r>
              <a:rPr lang="ru-RU" sz="2600" b="1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600" b="1" dirty="0" smtClean="0">
                <a:cs typeface="Times New Roman" pitchFamily="18" charset="0"/>
                <a:sym typeface="Wingdings" pitchFamily="2" charset="2"/>
              </a:rPr>
              <a:t>(</a:t>
            </a:r>
            <a:r>
              <a:rPr lang="en-US" sz="2600" b="1" i="1" dirty="0">
                <a:cs typeface="Times New Roman" pitchFamily="18" charset="0"/>
                <a:sym typeface="Wingdings" pitchFamily="2" charset="2"/>
              </a:rPr>
              <a:t>a</a:t>
            </a:r>
            <a:r>
              <a:rPr lang="en-US" sz="2600" b="1" baseline="-30000" dirty="0">
                <a:cs typeface="Times New Roman" pitchFamily="18" charset="0"/>
                <a:sym typeface="Wingdings" pitchFamily="2" charset="2"/>
              </a:rPr>
              <a:t>1</a:t>
            </a:r>
            <a:r>
              <a:rPr lang="en-US" sz="2600" b="1" dirty="0">
                <a:cs typeface="Times New Roman" pitchFamily="18" charset="0"/>
                <a:sym typeface="Wingdings" pitchFamily="2" charset="2"/>
              </a:rPr>
              <a:t>,…,</a:t>
            </a:r>
            <a:r>
              <a:rPr lang="en-US" sz="2600" b="1" i="1" dirty="0">
                <a:cs typeface="Times New Roman" pitchFamily="18" charset="0"/>
                <a:sym typeface="Wingdings" pitchFamily="2" charset="2"/>
              </a:rPr>
              <a:t>a</a:t>
            </a:r>
            <a:r>
              <a:rPr lang="en-US" sz="2600" b="1" i="1" baseline="-30000" dirty="0">
                <a:cs typeface="Times New Roman" pitchFamily="18" charset="0"/>
                <a:sym typeface="Wingdings" pitchFamily="2" charset="2"/>
              </a:rPr>
              <a:t>n</a:t>
            </a:r>
            <a:r>
              <a:rPr lang="en-US" sz="2600" b="1" dirty="0">
                <a:cs typeface="Times New Roman" pitchFamily="18" charset="0"/>
                <a:sym typeface="Wingdings" pitchFamily="2" charset="2"/>
              </a:rPr>
              <a:t>)</a:t>
            </a:r>
            <a:r>
              <a:rPr lang="ru-RU" sz="2600" b="1" dirty="0">
                <a:cs typeface="Times New Roman" pitchFamily="18" charset="0"/>
                <a:sym typeface="Wingdings" pitchFamily="2" charset="2"/>
              </a:rPr>
              <a:t> </a:t>
            </a:r>
            <a:endParaRPr lang="ru-RU" sz="2600" b="1" dirty="0">
              <a:sym typeface="Wingdings" pitchFamily="2" charset="2"/>
            </a:endParaRPr>
          </a:p>
        </p:txBody>
      </p:sp>
      <p:sp>
        <p:nvSpPr>
          <p:cNvPr id="105489" name="Rectangle 17"/>
          <p:cNvSpPr>
            <a:spLocks noChangeArrowheads="1"/>
          </p:cNvSpPr>
          <p:nvPr/>
        </p:nvSpPr>
        <p:spPr bwMode="auto">
          <a:xfrm>
            <a:off x="4173935" y="30718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10549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218866"/>
              </p:ext>
            </p:extLst>
          </p:nvPr>
        </p:nvGraphicFramePr>
        <p:xfrm>
          <a:off x="2404913" y="2529878"/>
          <a:ext cx="3744416" cy="1701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Уравнение" r:id="rId4" imgW="1447560" imgH="711000" progId="Equation.3">
                  <p:embed/>
                </p:oleObj>
              </mc:Choice>
              <mc:Fallback>
                <p:oleObj name="Уравнение" r:id="rId4" imgW="1447560" imgH="7110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4913" y="2529878"/>
                        <a:ext cx="3744416" cy="17011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2072680" y="4797152"/>
            <a:ext cx="54483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2600" dirty="0">
                <a:sym typeface="Wingdings" pitchFamily="2" charset="2"/>
              </a:rPr>
              <a:t>Модель вектора (структура данных)</a:t>
            </a:r>
            <a:endParaRPr lang="ru-RU" sz="2600" dirty="0">
              <a:cs typeface="Times New Roman" pitchFamily="18" charset="0"/>
              <a:sym typeface="Wingdings" pitchFamily="2" charset="2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600" b="1" i="1" dirty="0">
                <a:cs typeface="Times New Roman" pitchFamily="18" charset="0"/>
                <a:sym typeface="Wingdings" pitchFamily="2" charset="2"/>
              </a:rPr>
              <a:t>S</a:t>
            </a:r>
            <a:r>
              <a:rPr lang="en-US" sz="2600" b="1" i="1" baseline="-30000" dirty="0">
                <a:cs typeface="Times New Roman" pitchFamily="18" charset="0"/>
                <a:sym typeface="Wingdings" pitchFamily="2" charset="2"/>
              </a:rPr>
              <a:t>a</a:t>
            </a:r>
            <a:r>
              <a:rPr lang="en-US" sz="2600" b="1" dirty="0" smtClean="0">
                <a:cs typeface="Times New Roman" pitchFamily="18" charset="0"/>
                <a:sym typeface="Wingdings" pitchFamily="2" charset="2"/>
              </a:rPr>
              <a:t>=</a:t>
            </a:r>
            <a:r>
              <a:rPr lang="ru-RU" sz="2600" b="1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600" b="1" dirty="0" smtClean="0">
                <a:cs typeface="Times New Roman" pitchFamily="18" charset="0"/>
                <a:sym typeface="Wingdings" pitchFamily="2" charset="2"/>
              </a:rPr>
              <a:t>(</a:t>
            </a:r>
            <a:r>
              <a:rPr lang="en-US" sz="2600" b="1" i="1" dirty="0">
                <a:cs typeface="Times New Roman" pitchFamily="18" charset="0"/>
                <a:sym typeface="Wingdings" pitchFamily="2" charset="2"/>
              </a:rPr>
              <a:t>M</a:t>
            </a:r>
            <a:r>
              <a:rPr lang="en-US" sz="2600" b="1" i="1" baseline="-30000" dirty="0">
                <a:cs typeface="Times New Roman" pitchFamily="18" charset="0"/>
                <a:sym typeface="Wingdings" pitchFamily="2" charset="2"/>
              </a:rPr>
              <a:t>a</a:t>
            </a:r>
            <a:r>
              <a:rPr lang="en-US" sz="2600" b="1" dirty="0"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600" b="1" i="1" dirty="0">
                <a:cs typeface="Times New Roman" pitchFamily="18" charset="0"/>
                <a:sym typeface="Wingdings" pitchFamily="2" charset="2"/>
              </a:rPr>
              <a:t>p</a:t>
            </a:r>
            <a:r>
              <a:rPr lang="en-US" sz="2600" b="1" i="1" baseline="-30000" dirty="0">
                <a:cs typeface="Times New Roman" pitchFamily="18" charset="0"/>
                <a:sym typeface="Wingdings" pitchFamily="2" charset="2"/>
              </a:rPr>
              <a:t>a</a:t>
            </a:r>
            <a:r>
              <a:rPr lang="en-US" sz="2600" b="1" dirty="0">
                <a:cs typeface="Times New Roman" pitchFamily="18" charset="0"/>
                <a:sym typeface="Wingdings" pitchFamily="2" charset="2"/>
              </a:rPr>
              <a:t>)</a:t>
            </a:r>
            <a:endParaRPr lang="ru-RU" sz="2600" b="1" dirty="0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488504" y="1297099"/>
            <a:ext cx="9073008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</a:pPr>
            <a:r>
              <a:rPr lang="en-US" sz="2800" b="1" dirty="0" smtClean="0">
                <a:latin typeface="+mn-lt"/>
              </a:rPr>
              <a:t>3</a:t>
            </a:r>
            <a:r>
              <a:rPr lang="ru-RU" sz="2800" b="1" dirty="0" smtClean="0">
                <a:latin typeface="+mn-lt"/>
              </a:rPr>
              <a:t>. Понятие структуры данных</a:t>
            </a:r>
            <a:r>
              <a:rPr lang="en-US" sz="2800" b="1" dirty="0" smtClean="0">
                <a:latin typeface="+mn-lt"/>
              </a:rPr>
              <a:t> </a:t>
            </a:r>
            <a:r>
              <a:rPr lang="ru-RU" sz="2800" b="1" dirty="0" smtClean="0">
                <a:latin typeface="+mn-lt"/>
              </a:rPr>
              <a:t>…</a:t>
            </a:r>
            <a:endParaRPr kumimoji="0" lang="ru-RU" sz="2800" b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2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Структуры данных и структуры действия</a:t>
            </a:r>
            <a:endParaRPr lang="ru-RU" sz="1200" b="1" dirty="0">
              <a:latin typeface="+mn-lt"/>
            </a:endParaRPr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latin typeface="Arial" charset="0"/>
              </a:rPr>
              <a:t>1.1. Структуры </a:t>
            </a:r>
            <a:r>
              <a:rPr lang="ru-RU" sz="2800" b="1" dirty="0" smtClean="0">
                <a:latin typeface="Arial" charset="0"/>
              </a:rPr>
              <a:t>данных …</a:t>
            </a:r>
            <a:endParaRPr lang="ru-RU" sz="28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A36F-213E-4A8D-81B9-30FA0965B4B1}" type="slidenum">
              <a:rPr lang="ru-RU" smtClean="0"/>
              <a:pPr/>
              <a:t>15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4787900" y="33480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0910" name="Rectangle 14"/>
          <p:cNvSpPr>
            <a:spLocks noChangeArrowheads="1"/>
          </p:cNvSpPr>
          <p:nvPr/>
        </p:nvSpPr>
        <p:spPr bwMode="auto">
          <a:xfrm>
            <a:off x="4870450" y="331470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48446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4173935" y="30718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0918" name="Text Box 22"/>
          <p:cNvSpPr txBox="1">
            <a:spLocks noChangeArrowheads="1"/>
          </p:cNvSpPr>
          <p:nvPr/>
        </p:nvSpPr>
        <p:spPr bwMode="auto">
          <a:xfrm>
            <a:off x="488504" y="1772816"/>
            <a:ext cx="867454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3200" dirty="0">
                <a:sym typeface="Wingdings" pitchFamily="2" charset="2"/>
              </a:rPr>
              <a:t></a:t>
            </a:r>
            <a:r>
              <a:rPr lang="ru-RU" sz="3200" dirty="0"/>
              <a:t>  </a:t>
            </a:r>
            <a:r>
              <a:rPr lang="ru-RU" sz="2600" dirty="0">
                <a:cs typeface="Times New Roman" pitchFamily="18" charset="0"/>
              </a:rPr>
              <a:t>Структуры с </a:t>
            </a:r>
            <a:r>
              <a:rPr lang="ru-RU" sz="2600" i="1" dirty="0">
                <a:cs typeface="Times New Roman" pitchFamily="18" charset="0"/>
              </a:rPr>
              <a:t>бинарными отношениями </a:t>
            </a:r>
            <a:r>
              <a:rPr lang="ru-RU" sz="2600" dirty="0">
                <a:cs typeface="Times New Roman" pitchFamily="18" charset="0"/>
              </a:rPr>
              <a:t>допускают случай графического изображения</a:t>
            </a:r>
          </a:p>
          <a:p>
            <a:pPr marL="476250" lvl="1" indent="-190500" eaLnBrk="0" hangingPunct="0">
              <a:buFontTx/>
              <a:buChar char="-"/>
            </a:pPr>
            <a:r>
              <a:rPr lang="ru-RU" sz="2600" dirty="0" smtClean="0"/>
              <a:t> э</a:t>
            </a:r>
            <a:r>
              <a:rPr lang="ru-RU" sz="2600" dirty="0" smtClean="0">
                <a:cs typeface="Times New Roman" pitchFamily="18" charset="0"/>
              </a:rPr>
              <a:t>лементы </a:t>
            </a:r>
            <a:r>
              <a:rPr lang="ru-RU" sz="2600" dirty="0">
                <a:cs typeface="Times New Roman" pitchFamily="18" charset="0"/>
              </a:rPr>
              <a:t>множества изображаются точками или кружками</a:t>
            </a:r>
            <a:r>
              <a:rPr lang="ru-RU" sz="2600" dirty="0"/>
              <a:t>;</a:t>
            </a:r>
          </a:p>
          <a:p>
            <a:pPr marL="476250" lvl="1" indent="-190500" eaLnBrk="0" hangingPunct="0">
              <a:buFontTx/>
              <a:buChar char="-"/>
            </a:pPr>
            <a:r>
              <a:rPr lang="ru-RU" sz="2600" dirty="0" smtClean="0"/>
              <a:t> п</a:t>
            </a:r>
            <a:r>
              <a:rPr lang="ru-RU" sz="2600" dirty="0" smtClean="0">
                <a:cs typeface="Times New Roman" pitchFamily="18" charset="0"/>
              </a:rPr>
              <a:t>ары </a:t>
            </a:r>
            <a:r>
              <a:rPr lang="ru-RU" sz="2600" dirty="0">
                <a:cs typeface="Times New Roman" pitchFamily="18" charset="0"/>
              </a:rPr>
              <a:t>(</a:t>
            </a:r>
            <a:r>
              <a:rPr lang="en-US" sz="2600" dirty="0" err="1">
                <a:cs typeface="Times New Roman" pitchFamily="18" charset="0"/>
              </a:rPr>
              <a:t>a</a:t>
            </a:r>
            <a:r>
              <a:rPr lang="en-US" sz="2600" baseline="-30000" dirty="0" err="1">
                <a:cs typeface="Times New Roman" pitchFamily="18" charset="0"/>
              </a:rPr>
              <a:t>i</a:t>
            </a:r>
            <a:r>
              <a:rPr lang="ru-RU" sz="2600" dirty="0">
                <a:cs typeface="Times New Roman" pitchFamily="18" charset="0"/>
              </a:rPr>
              <a:t>,</a:t>
            </a:r>
            <a:r>
              <a:rPr lang="en-US" sz="2600" dirty="0" err="1">
                <a:cs typeface="Times New Roman" pitchFamily="18" charset="0"/>
              </a:rPr>
              <a:t>a</a:t>
            </a:r>
            <a:r>
              <a:rPr lang="en-US" sz="2600" baseline="-30000" dirty="0" err="1">
                <a:cs typeface="Times New Roman" pitchFamily="18" charset="0"/>
              </a:rPr>
              <a:t>j</a:t>
            </a:r>
            <a:r>
              <a:rPr lang="ru-RU" sz="2600" dirty="0">
                <a:cs typeface="Times New Roman" pitchFamily="18" charset="0"/>
              </a:rPr>
              <a:t>)</a:t>
            </a:r>
            <a:r>
              <a:rPr lang="ru-RU" sz="2600" dirty="0"/>
              <a:t>, </a:t>
            </a:r>
            <a:r>
              <a:rPr lang="ru-RU" sz="2600" dirty="0">
                <a:cs typeface="Times New Roman" pitchFamily="18" charset="0"/>
              </a:rPr>
              <a:t>для которых отношение истина</a:t>
            </a:r>
            <a:r>
              <a:rPr lang="ru-RU" sz="2600" dirty="0"/>
              <a:t>,</a:t>
            </a:r>
            <a:r>
              <a:rPr lang="ru-RU" sz="2600" dirty="0">
                <a:cs typeface="Times New Roman" pitchFamily="18" charset="0"/>
              </a:rPr>
              <a:t> соедин</a:t>
            </a:r>
            <a:r>
              <a:rPr lang="ru-RU" sz="2600" dirty="0"/>
              <a:t>яются</a:t>
            </a:r>
            <a:r>
              <a:rPr lang="ru-RU" sz="2600" dirty="0">
                <a:cs typeface="Times New Roman" pitchFamily="18" charset="0"/>
              </a:rPr>
              <a:t> стрелкой от первого аргумента ко второму. </a:t>
            </a:r>
            <a:endParaRPr lang="ru-RU" sz="2600" dirty="0"/>
          </a:p>
        </p:txBody>
      </p:sp>
      <p:graphicFrame>
        <p:nvGraphicFramePr>
          <p:cNvPr id="80920" name="Object 24"/>
          <p:cNvGraphicFramePr>
            <a:graphicFrameLocks noChangeAspect="1"/>
          </p:cNvGraphicFramePr>
          <p:nvPr/>
        </p:nvGraphicFramePr>
        <p:xfrm>
          <a:off x="1064568" y="4509120"/>
          <a:ext cx="77597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r:id="rId4" imgW="3550920" imgH="238760" progId="Word.Picture.8">
                  <p:embed/>
                </p:oleObj>
              </mc:Choice>
              <mc:Fallback>
                <p:oleObj r:id="rId4" imgW="3550920" imgH="238760" progId="Word.Picture.8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4568" y="4509120"/>
                        <a:ext cx="77597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488504" y="5085184"/>
            <a:ext cx="864488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3200" dirty="0">
                <a:sym typeface="Wingdings" pitchFamily="2" charset="2"/>
              </a:rPr>
              <a:t> </a:t>
            </a:r>
            <a:r>
              <a:rPr lang="ru-RU" sz="2600" dirty="0"/>
              <a:t>О</a:t>
            </a:r>
            <a:r>
              <a:rPr lang="ru-RU" sz="2600" dirty="0">
                <a:cs typeface="Times New Roman" pitchFamily="18" charset="0"/>
              </a:rPr>
              <a:t>браз структуры с бинарными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dirty="0"/>
              <a:t>    </a:t>
            </a:r>
            <a:r>
              <a:rPr lang="ru-RU" sz="2600" dirty="0">
                <a:cs typeface="Times New Roman" pitchFamily="18" charset="0"/>
              </a:rPr>
              <a:t> отношениями  - </a:t>
            </a:r>
            <a:r>
              <a:rPr lang="ru-RU" sz="2600" b="1" i="1" dirty="0">
                <a:cs typeface="Times New Roman" pitchFamily="18" charset="0"/>
              </a:rPr>
              <a:t>ориентированный граф</a:t>
            </a:r>
            <a:r>
              <a:rPr lang="ru-RU" sz="2600" dirty="0">
                <a:cs typeface="Times New Roman" pitchFamily="18" charset="0"/>
              </a:rPr>
              <a:t>.</a:t>
            </a:r>
            <a:endParaRPr lang="ru-RU" sz="2600" dirty="0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latin typeface="Arial" charset="0"/>
              </a:rPr>
              <a:t>1.1. Структуры </a:t>
            </a:r>
            <a:r>
              <a:rPr lang="ru-RU" sz="2800" b="1" dirty="0" smtClean="0">
                <a:latin typeface="Arial" charset="0"/>
              </a:rPr>
              <a:t>данных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488504" y="1297099"/>
            <a:ext cx="9073008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</a:pPr>
            <a:r>
              <a:rPr lang="en-US" sz="2800" b="1" dirty="0" smtClean="0">
                <a:latin typeface="+mn-lt"/>
              </a:rPr>
              <a:t>3</a:t>
            </a:r>
            <a:r>
              <a:rPr lang="ru-RU" sz="2800" b="1" dirty="0" smtClean="0">
                <a:latin typeface="+mn-lt"/>
              </a:rPr>
              <a:t>. Понятие структуры данных</a:t>
            </a:r>
            <a:r>
              <a:rPr lang="en-US" sz="2800" b="1" dirty="0" smtClean="0">
                <a:latin typeface="+mn-lt"/>
              </a:rPr>
              <a:t> </a:t>
            </a:r>
            <a:r>
              <a:rPr lang="ru-RU" sz="2800" b="1" dirty="0" smtClean="0">
                <a:latin typeface="+mn-lt"/>
              </a:rPr>
              <a:t>…</a:t>
            </a:r>
            <a:endParaRPr kumimoji="0" lang="ru-RU" sz="2800" b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1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Структуры данных и структуры действия</a:t>
            </a:r>
            <a:endParaRPr lang="ru-RU" sz="1200" b="1" dirty="0">
              <a:latin typeface="+mn-lt"/>
            </a:endParaRPr>
          </a:p>
        </p:txBody>
      </p:sp>
      <p:sp>
        <p:nvSpPr>
          <p:cNvPr id="23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EC049-2856-40E9-ADFF-0334AFDD88CD}" type="slidenum">
              <a:rPr lang="ru-RU" smtClean="0"/>
              <a:pPr/>
              <a:t>16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4622800" y="32718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4870450" y="331470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4173935" y="30718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560512" y="1844824"/>
            <a:ext cx="857287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600" b="1" u="sng" dirty="0">
                <a:sym typeface="Wingdings" pitchFamily="2" charset="2"/>
              </a:rPr>
              <a:t>Определение 1.3.</a:t>
            </a:r>
            <a:r>
              <a:rPr lang="ru-RU" sz="2600" dirty="0"/>
              <a:t> </a:t>
            </a:r>
            <a:r>
              <a:rPr lang="ru-RU" sz="2600" dirty="0" smtClean="0">
                <a:cs typeface="Times New Roman" pitchFamily="18" charset="0"/>
              </a:rPr>
              <a:t>Структуры</a:t>
            </a:r>
            <a:r>
              <a:rPr lang="ru-RU" sz="2600" dirty="0">
                <a:cs typeface="Times New Roman" pitchFamily="18" charset="0"/>
              </a:rPr>
              <a:t>, которы</a:t>
            </a:r>
            <a:r>
              <a:rPr lang="ru-RU" sz="2600" dirty="0"/>
              <a:t>м соответствует </a:t>
            </a:r>
            <a:r>
              <a:rPr lang="ru-RU" sz="2600" dirty="0">
                <a:cs typeface="Times New Roman" pitchFamily="18" charset="0"/>
              </a:rPr>
              <a:t>ориентированн</a:t>
            </a:r>
            <a:r>
              <a:rPr lang="ru-RU" sz="2600" dirty="0"/>
              <a:t>ый</a:t>
            </a:r>
            <a:r>
              <a:rPr lang="ru-RU" sz="2600" dirty="0">
                <a:cs typeface="Times New Roman" pitchFamily="18" charset="0"/>
              </a:rPr>
              <a:t> граф с вершинами, лежащими на одной ломаной, называют </a:t>
            </a:r>
            <a:r>
              <a:rPr lang="ru-RU" sz="2600" i="1" dirty="0">
                <a:cs typeface="Times New Roman" pitchFamily="18" charset="0"/>
              </a:rPr>
              <a:t>линейными</a:t>
            </a:r>
            <a:r>
              <a:rPr lang="ru-RU" sz="2600" dirty="0" smtClean="0">
                <a:cs typeface="Times New Roman" pitchFamily="18" charset="0"/>
              </a:rPr>
              <a:t>.</a:t>
            </a:r>
            <a:endParaRPr lang="en-US" sz="2600" dirty="0" smtClean="0">
              <a:cs typeface="Times New Roman" pitchFamily="18" charset="0"/>
            </a:endParaRPr>
          </a:p>
          <a:p>
            <a:pPr eaLnBrk="0" hangingPunct="0"/>
            <a:endParaRPr lang="ru-RU" sz="2600" dirty="0">
              <a:cs typeface="Times New Roman" pitchFamily="18" charset="0"/>
            </a:endParaRPr>
          </a:p>
          <a:p>
            <a:pPr algn="just" eaLnBrk="0" hangingPunct="0"/>
            <a:r>
              <a:rPr lang="ru-RU" sz="2600" dirty="0">
                <a:cs typeface="Times New Roman" pitchFamily="18" charset="0"/>
              </a:rPr>
              <a:t>Есть два особых элемента:</a:t>
            </a:r>
          </a:p>
          <a:p>
            <a:pPr marL="381000" lvl="1" indent="-190500" eaLnBrk="0" hangingPunct="0">
              <a:buFontTx/>
              <a:buChar char="-"/>
            </a:pPr>
            <a:r>
              <a:rPr lang="ru-RU" sz="2600" dirty="0">
                <a:cs typeface="Times New Roman" pitchFamily="18" charset="0"/>
              </a:rPr>
              <a:t>начальный элемент</a:t>
            </a:r>
            <a:r>
              <a:rPr lang="ru-RU" sz="2600" dirty="0"/>
              <a:t> </a:t>
            </a:r>
            <a:r>
              <a:rPr lang="en-US" sz="2600" b="1" i="1" dirty="0">
                <a:cs typeface="Times New Roman" pitchFamily="18" charset="0"/>
              </a:rPr>
              <a:t>a</a:t>
            </a:r>
            <a:r>
              <a:rPr lang="ru-RU" sz="2600" b="1" baseline="-30000" dirty="0">
                <a:cs typeface="Times New Roman" pitchFamily="18" charset="0"/>
              </a:rPr>
              <a:t>1</a:t>
            </a:r>
            <a:r>
              <a:rPr lang="ru-RU" sz="2600" b="1" dirty="0"/>
              <a:t>: (</a:t>
            </a:r>
            <a:r>
              <a:rPr lang="ru-RU" sz="2600" b="1" dirty="0">
                <a:sym typeface="Symbol" pitchFamily="18" charset="2"/>
              </a:rPr>
              <a:t></a:t>
            </a:r>
            <a:r>
              <a:rPr lang="en-US" sz="2600" b="1" i="1" dirty="0">
                <a:sym typeface="Symbol" pitchFamily="18" charset="2"/>
              </a:rPr>
              <a:t>j</a:t>
            </a:r>
            <a:r>
              <a:rPr lang="ru-RU" sz="2600" b="1" dirty="0">
                <a:cs typeface="Times New Roman" pitchFamily="18" charset="0"/>
              </a:rPr>
              <a:t>) </a:t>
            </a:r>
            <a:r>
              <a:rPr lang="en-US" sz="2600" b="1" i="1" dirty="0">
                <a:cs typeface="Times New Roman" pitchFamily="18" charset="0"/>
              </a:rPr>
              <a:t>p</a:t>
            </a:r>
            <a:r>
              <a:rPr lang="ru-RU" sz="2600" b="1" dirty="0">
                <a:cs typeface="Times New Roman" pitchFamily="18" charset="0"/>
              </a:rPr>
              <a:t>(</a:t>
            </a:r>
            <a:r>
              <a:rPr lang="en-US" sz="2600" b="1" i="1" dirty="0" err="1">
                <a:cs typeface="Times New Roman" pitchFamily="18" charset="0"/>
              </a:rPr>
              <a:t>a</a:t>
            </a:r>
            <a:r>
              <a:rPr lang="en-US" sz="2600" b="1" i="1" baseline="-30000" dirty="0" err="1">
                <a:cs typeface="Times New Roman" pitchFamily="18" charset="0"/>
              </a:rPr>
              <a:t>j</a:t>
            </a:r>
            <a:r>
              <a:rPr lang="ru-RU" sz="2600" b="1" dirty="0">
                <a:cs typeface="Times New Roman" pitchFamily="18" charset="0"/>
              </a:rPr>
              <a:t>,</a:t>
            </a:r>
            <a:r>
              <a:rPr lang="en-US" sz="2600" b="1" i="1" dirty="0">
                <a:cs typeface="Times New Roman" pitchFamily="18" charset="0"/>
              </a:rPr>
              <a:t>a</a:t>
            </a:r>
            <a:r>
              <a:rPr lang="ru-RU" sz="2600" b="1" baseline="-30000" dirty="0">
                <a:cs typeface="Times New Roman" pitchFamily="18" charset="0"/>
              </a:rPr>
              <a:t>1</a:t>
            </a:r>
            <a:r>
              <a:rPr lang="ru-RU" sz="2600" b="1" dirty="0">
                <a:cs typeface="Times New Roman" pitchFamily="18" charset="0"/>
              </a:rPr>
              <a:t>)</a:t>
            </a:r>
            <a:r>
              <a:rPr lang="ru-RU" sz="2600" b="1" dirty="0" err="1">
                <a:cs typeface="Times New Roman" pitchFamily="18" charset="0"/>
              </a:rPr>
              <a:t>=л</a:t>
            </a:r>
            <a:r>
              <a:rPr lang="ru-RU" sz="2600" b="1" dirty="0"/>
              <a:t> 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dirty="0">
                <a:cs typeface="Times New Roman" pitchFamily="18" charset="0"/>
              </a:rPr>
              <a:t>не имеет предшествующего элемента</a:t>
            </a:r>
            <a:r>
              <a:rPr lang="ru-RU" sz="2600" dirty="0" smtClean="0"/>
              <a:t>;</a:t>
            </a:r>
            <a:endParaRPr lang="ru-RU" sz="2600" dirty="0"/>
          </a:p>
          <a:p>
            <a:pPr marL="381000" lvl="1" indent="-190500" eaLnBrk="0" hangingPunct="0">
              <a:buFontTx/>
              <a:buChar char="-"/>
            </a:pPr>
            <a:r>
              <a:rPr lang="ru-RU" sz="2600" dirty="0">
                <a:cs typeface="Times New Roman" pitchFamily="18" charset="0"/>
              </a:rPr>
              <a:t>конечный элемент</a:t>
            </a:r>
            <a:r>
              <a:rPr lang="ru-RU" sz="2600" dirty="0"/>
              <a:t> </a:t>
            </a:r>
            <a:r>
              <a:rPr lang="en-US" sz="2600" b="1" i="1" dirty="0">
                <a:cs typeface="Times New Roman" pitchFamily="18" charset="0"/>
              </a:rPr>
              <a:t>a</a:t>
            </a:r>
            <a:r>
              <a:rPr lang="en-US" sz="2600" b="1" i="1" baseline="-30000" dirty="0">
                <a:cs typeface="Times New Roman" pitchFamily="18" charset="0"/>
              </a:rPr>
              <a:t>n</a:t>
            </a:r>
            <a:r>
              <a:rPr lang="ru-RU" sz="2600" b="1" dirty="0"/>
              <a:t>: (</a:t>
            </a:r>
            <a:r>
              <a:rPr lang="ru-RU" sz="2600" b="1" dirty="0">
                <a:sym typeface="Symbol" pitchFamily="18" charset="2"/>
              </a:rPr>
              <a:t></a:t>
            </a:r>
            <a:r>
              <a:rPr lang="en-US" sz="2600" b="1" i="1" dirty="0">
                <a:sym typeface="Symbol" pitchFamily="18" charset="2"/>
              </a:rPr>
              <a:t>j</a:t>
            </a:r>
            <a:r>
              <a:rPr lang="ru-RU" sz="2600" b="1" dirty="0">
                <a:cs typeface="Times New Roman" pitchFamily="18" charset="0"/>
              </a:rPr>
              <a:t>) </a:t>
            </a:r>
            <a:r>
              <a:rPr lang="en-US" sz="2600" b="1" i="1" dirty="0">
                <a:cs typeface="Times New Roman" pitchFamily="18" charset="0"/>
              </a:rPr>
              <a:t>p</a:t>
            </a:r>
            <a:r>
              <a:rPr lang="ru-RU" sz="2600" b="1" dirty="0">
                <a:cs typeface="Times New Roman" pitchFamily="18" charset="0"/>
              </a:rPr>
              <a:t>(</a:t>
            </a:r>
            <a:r>
              <a:rPr lang="en-US" sz="2600" b="1" i="1" dirty="0">
                <a:cs typeface="Times New Roman" pitchFamily="18" charset="0"/>
              </a:rPr>
              <a:t>a</a:t>
            </a:r>
            <a:r>
              <a:rPr lang="en-US" sz="2600" b="1" i="1" baseline="-30000" dirty="0">
                <a:cs typeface="Times New Roman" pitchFamily="18" charset="0"/>
              </a:rPr>
              <a:t>n</a:t>
            </a:r>
            <a:r>
              <a:rPr lang="ru-RU" sz="2600" b="1" dirty="0">
                <a:cs typeface="Times New Roman" pitchFamily="18" charset="0"/>
              </a:rPr>
              <a:t>,</a:t>
            </a:r>
            <a:r>
              <a:rPr lang="en-US" sz="2600" b="1" i="1" dirty="0" err="1">
                <a:cs typeface="Times New Roman" pitchFamily="18" charset="0"/>
              </a:rPr>
              <a:t>a</a:t>
            </a:r>
            <a:r>
              <a:rPr lang="en-US" sz="2600" b="1" i="1" baseline="-30000" dirty="0" err="1">
                <a:cs typeface="Times New Roman" pitchFamily="18" charset="0"/>
              </a:rPr>
              <a:t>j</a:t>
            </a:r>
            <a:r>
              <a:rPr lang="ru-RU" sz="2600" b="1" dirty="0">
                <a:cs typeface="Times New Roman" pitchFamily="18" charset="0"/>
              </a:rPr>
              <a:t>)</a:t>
            </a:r>
            <a:r>
              <a:rPr lang="ru-RU" sz="2600" b="1" dirty="0" err="1">
                <a:cs typeface="Times New Roman" pitchFamily="18" charset="0"/>
              </a:rPr>
              <a:t>=л</a:t>
            </a:r>
            <a:r>
              <a:rPr lang="ru-RU" sz="2600" b="1" dirty="0"/>
              <a:t> </a:t>
            </a:r>
            <a:br>
              <a:rPr lang="ru-RU" sz="2600" b="1" dirty="0"/>
            </a:br>
            <a:r>
              <a:rPr lang="ru-RU" sz="2600" dirty="0">
                <a:cs typeface="Times New Roman" pitchFamily="18" charset="0"/>
              </a:rPr>
              <a:t>не имеет с</a:t>
            </a:r>
            <a:r>
              <a:rPr lang="ru-RU" sz="2600" dirty="0"/>
              <a:t>лед</a:t>
            </a:r>
            <a:r>
              <a:rPr lang="ru-RU" sz="2600" dirty="0">
                <a:cs typeface="Times New Roman" pitchFamily="18" charset="0"/>
              </a:rPr>
              <a:t>ующего элемента</a:t>
            </a:r>
            <a:r>
              <a:rPr lang="en-US" sz="2600" dirty="0">
                <a:cs typeface="Times New Roman" pitchFamily="18" charset="0"/>
              </a:rPr>
              <a:t>.</a:t>
            </a:r>
            <a:endParaRPr lang="ru-RU" sz="2600" dirty="0">
              <a:cs typeface="Times New Roman" pitchFamily="18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latin typeface="Arial" charset="0"/>
              </a:rPr>
              <a:t>1.1. Структуры </a:t>
            </a:r>
            <a:r>
              <a:rPr lang="ru-RU" sz="2800" b="1" dirty="0" smtClean="0">
                <a:latin typeface="Arial" charset="0"/>
              </a:rPr>
              <a:t>данных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488504" y="1297099"/>
            <a:ext cx="9073008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</a:pPr>
            <a:r>
              <a:rPr lang="en-US" sz="2800" b="1" dirty="0" smtClean="0">
                <a:latin typeface="+mn-lt"/>
              </a:rPr>
              <a:t>3</a:t>
            </a:r>
            <a:r>
              <a:rPr lang="ru-RU" sz="2800" b="1" dirty="0" smtClean="0">
                <a:latin typeface="+mn-lt"/>
              </a:rPr>
              <a:t>. Понятие структуры данных</a:t>
            </a:r>
            <a:endParaRPr kumimoji="0" lang="ru-RU" sz="2800" b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Структуры данных и структуры действия</a:t>
            </a:r>
            <a:endParaRPr lang="ru-RU" sz="1200" b="1" dirty="0">
              <a:latin typeface="+mn-lt"/>
            </a:endParaRPr>
          </a:p>
        </p:txBody>
      </p:sp>
      <p:sp>
        <p:nvSpPr>
          <p:cNvPr id="2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A4BC-6395-47A9-8F5B-C9C4CFC4D441}" type="slidenum">
              <a:rPr lang="ru-RU" smtClean="0"/>
              <a:pPr/>
              <a:t>17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4622800" y="32718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4787900" y="33480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4870450" y="331470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5007" name="Rectangle 15"/>
          <p:cNvSpPr>
            <a:spLocks noChangeArrowheads="1"/>
          </p:cNvSpPr>
          <p:nvPr/>
        </p:nvSpPr>
        <p:spPr bwMode="auto">
          <a:xfrm>
            <a:off x="48446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4173935" y="30718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30285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5010" name="Text Box 18"/>
          <p:cNvSpPr txBox="1">
            <a:spLocks noChangeArrowheads="1"/>
          </p:cNvSpPr>
          <p:nvPr/>
        </p:nvSpPr>
        <p:spPr bwMode="auto">
          <a:xfrm>
            <a:off x="416496" y="1988840"/>
            <a:ext cx="8716888" cy="345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600" dirty="0">
                <a:cs typeface="Times New Roman" pitchFamily="18" charset="0"/>
              </a:rPr>
              <a:t>(-8,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ru-RU" sz="2600" dirty="0">
                <a:cs typeface="Times New Roman" pitchFamily="18" charset="0"/>
              </a:rPr>
              <a:t>5,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ru-RU" sz="2600" dirty="0">
                <a:cs typeface="Times New Roman" pitchFamily="18" charset="0"/>
              </a:rPr>
              <a:t>0)</a:t>
            </a:r>
            <a:r>
              <a:rPr lang="ru-RU" sz="2600" dirty="0"/>
              <a:t> </a:t>
            </a:r>
            <a:r>
              <a:rPr lang="ru-RU" sz="2600" dirty="0">
                <a:sym typeface="Symbol" pitchFamily="18" charset="2"/>
              </a:rPr>
              <a:t></a:t>
            </a:r>
            <a:r>
              <a:rPr lang="ru-RU" sz="2600" dirty="0"/>
              <a:t> </a:t>
            </a:r>
            <a:r>
              <a:rPr lang="en-US" sz="2600" dirty="0">
                <a:cs typeface="Times New Roman" pitchFamily="18" charset="0"/>
              </a:rPr>
              <a:t>R</a:t>
            </a:r>
            <a:r>
              <a:rPr lang="ru-RU" sz="2600" baseline="30000" dirty="0">
                <a:cs typeface="Times New Roman" pitchFamily="18" charset="0"/>
              </a:rPr>
              <a:t>3</a:t>
            </a:r>
            <a:r>
              <a:rPr lang="ru-RU" sz="2600" baseline="30000" dirty="0"/>
              <a:t> </a:t>
            </a:r>
            <a:r>
              <a:rPr lang="ru-RU" sz="2600" dirty="0"/>
              <a:t>– вектор с конкретными</a:t>
            </a:r>
            <a:br>
              <a:rPr lang="ru-RU" sz="2600" dirty="0"/>
            </a:br>
            <a:r>
              <a:rPr lang="ru-RU" sz="2600" dirty="0"/>
              <a:t>                           числовыми значениями</a:t>
            </a:r>
          </a:p>
          <a:p>
            <a:pPr eaLnBrk="0" hangingPunct="0"/>
            <a:r>
              <a:rPr lang="en-US" sz="2600" dirty="0">
                <a:cs typeface="Times New Roman" pitchFamily="18" charset="0"/>
              </a:rPr>
              <a:t>( a</a:t>
            </a:r>
            <a:r>
              <a:rPr lang="en-US" sz="2600" baseline="-30000" dirty="0">
                <a:cs typeface="Times New Roman" pitchFamily="18" charset="0"/>
              </a:rPr>
              <a:t>1</a:t>
            </a:r>
            <a:r>
              <a:rPr lang="en-US" sz="2600" dirty="0">
                <a:cs typeface="Times New Roman" pitchFamily="18" charset="0"/>
              </a:rPr>
              <a:t>, a</a:t>
            </a:r>
            <a:r>
              <a:rPr lang="en-US" sz="2600" baseline="-30000" dirty="0">
                <a:cs typeface="Times New Roman" pitchFamily="18" charset="0"/>
              </a:rPr>
              <a:t>2</a:t>
            </a:r>
            <a:r>
              <a:rPr lang="en-US" sz="2600" dirty="0">
                <a:cs typeface="Times New Roman" pitchFamily="18" charset="0"/>
              </a:rPr>
              <a:t>, a</a:t>
            </a:r>
            <a:r>
              <a:rPr lang="en-US" sz="2600" baseline="-30000" dirty="0">
                <a:cs typeface="Times New Roman" pitchFamily="18" charset="0"/>
              </a:rPr>
              <a:t>3</a:t>
            </a:r>
            <a:r>
              <a:rPr lang="en-US" sz="2600" dirty="0">
                <a:cs typeface="Times New Roman" pitchFamily="18" charset="0"/>
              </a:rPr>
              <a:t>)</a:t>
            </a:r>
            <a:r>
              <a:rPr lang="ru-RU" sz="2600" dirty="0"/>
              <a:t> </a:t>
            </a:r>
            <a:r>
              <a:rPr lang="ru-RU" sz="2600" dirty="0">
                <a:sym typeface="Symbol" pitchFamily="18" charset="2"/>
              </a:rPr>
              <a:t></a:t>
            </a:r>
            <a:r>
              <a:rPr lang="en-US" sz="2600" dirty="0">
                <a:cs typeface="Times New Roman" pitchFamily="18" charset="0"/>
              </a:rPr>
              <a:t>R</a:t>
            </a:r>
            <a:r>
              <a:rPr lang="ru-RU" sz="2600" baseline="30000" dirty="0">
                <a:cs typeface="Times New Roman" pitchFamily="18" charset="0"/>
              </a:rPr>
              <a:t>3</a:t>
            </a:r>
            <a:r>
              <a:rPr lang="ru-RU" sz="2600" baseline="30000" dirty="0"/>
              <a:t> </a:t>
            </a:r>
            <a:r>
              <a:rPr lang="ru-RU" sz="2600" dirty="0"/>
              <a:t>– вектор – переменная</a:t>
            </a:r>
          </a:p>
          <a:p>
            <a:pPr eaLnBrk="0" hangingPunct="0">
              <a:spcBef>
                <a:spcPct val="40000"/>
              </a:spcBef>
              <a:buFont typeface="Wingdings" pitchFamily="2" charset="2"/>
              <a:buChar char="þ"/>
            </a:pPr>
            <a:r>
              <a:rPr lang="ru-RU" sz="2600" dirty="0">
                <a:sym typeface="Wingdings" pitchFamily="2" charset="2"/>
              </a:rPr>
              <a:t>  </a:t>
            </a:r>
            <a:r>
              <a:rPr lang="ru-RU" sz="2600" i="1" dirty="0">
                <a:cs typeface="Times New Roman" pitchFamily="18" charset="0"/>
                <a:sym typeface="Wingdings" pitchFamily="2" charset="2"/>
              </a:rPr>
              <a:t>Переменная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 – множество значений и имя, которому можно присвоить конкретное значение.</a:t>
            </a:r>
            <a:r>
              <a:rPr lang="ru-RU" sz="2600" dirty="0">
                <a:sym typeface="Wingdings" pitchFamily="2" charset="2"/>
              </a:rPr>
              <a:t> </a:t>
            </a:r>
          </a:p>
          <a:p>
            <a:pPr marL="381000" lvl="1" indent="-190500" algn="just" eaLnBrk="0" hangingPunct="0">
              <a:buFont typeface="Wingdings" pitchFamily="2" charset="2"/>
              <a:buNone/>
            </a:pPr>
            <a:r>
              <a:rPr lang="en-US" sz="2600" dirty="0">
                <a:cs typeface="Times New Roman" pitchFamily="18" charset="0"/>
                <a:sym typeface="Wingdings" pitchFamily="2" charset="2"/>
              </a:rPr>
              <a:t>S</a:t>
            </a:r>
            <a:r>
              <a:rPr lang="en-US" sz="2600" baseline="-30000" dirty="0">
                <a:cs typeface="Times New Roman" pitchFamily="18" charset="0"/>
                <a:sym typeface="Wingdings" pitchFamily="2" charset="2"/>
              </a:rPr>
              <a:t>a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6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– схема структуры</a:t>
            </a:r>
          </a:p>
          <a:p>
            <a:pPr marL="381000" lvl="1" indent="-190500" eaLnBrk="0" hangingPunct="0">
              <a:buFont typeface="Wingdings" pitchFamily="2" charset="2"/>
              <a:buNone/>
            </a:pPr>
            <a:r>
              <a:rPr lang="en-US" sz="2600" dirty="0">
                <a:cs typeface="Times New Roman" pitchFamily="18" charset="0"/>
                <a:sym typeface="Wingdings" pitchFamily="2" charset="2"/>
              </a:rPr>
              <a:t>S</a:t>
            </a:r>
            <a:r>
              <a:rPr lang="ru-RU" sz="2600" baseline="-30000" dirty="0">
                <a:cs typeface="Times New Roman" pitchFamily="18" charset="0"/>
                <a:sym typeface="Wingdings" pitchFamily="2" charset="2"/>
              </a:rPr>
              <a:t>а</a:t>
            </a:r>
            <a:r>
              <a:rPr lang="en-US" sz="2600" baseline="30000" dirty="0">
                <a:cs typeface="Times New Roman" pitchFamily="18" charset="0"/>
                <a:sym typeface="Wingdings" pitchFamily="2" charset="2"/>
              </a:rPr>
              <a:t>*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 – экземпляр структуры (экземпляр) в</a:t>
            </a:r>
            <a:r>
              <a:rPr lang="en-US" sz="2600" dirty="0">
                <a:cs typeface="Times New Roman" pitchFamily="18" charset="0"/>
                <a:sym typeface="Wingdings" pitchFamily="2" charset="2"/>
              </a:rPr>
              <a:t/>
            </a:r>
            <a:br>
              <a:rPr lang="en-US" sz="2600" dirty="0">
                <a:cs typeface="Times New Roman" pitchFamily="18" charset="0"/>
                <a:sym typeface="Wingdings" pitchFamily="2" charset="2"/>
              </a:rPr>
            </a:br>
            <a:r>
              <a:rPr lang="en-US" sz="2600" dirty="0">
                <a:cs typeface="Times New Roman" pitchFamily="18" charset="0"/>
                <a:sym typeface="Wingdings" pitchFamily="2" charset="2"/>
              </a:rPr>
              <a:t>      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 соответствии с КОДАСИЛ</a:t>
            </a:r>
            <a:r>
              <a:rPr lang="ru-RU" sz="2600" dirty="0">
                <a:sym typeface="Wingdings" pitchFamily="2" charset="2"/>
              </a:rPr>
              <a:t> </a:t>
            </a:r>
          </a:p>
        </p:txBody>
      </p:sp>
      <p:sp>
        <p:nvSpPr>
          <p:cNvPr id="85011" name="Rectangle 19"/>
          <p:cNvSpPr>
            <a:spLocks noChangeArrowheads="1"/>
          </p:cNvSpPr>
          <p:nvPr/>
        </p:nvSpPr>
        <p:spPr bwMode="auto">
          <a:xfrm>
            <a:off x="30285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ru-RU" sz="2800" b="1" dirty="0">
                <a:latin typeface="Arial" charset="0"/>
              </a:rPr>
              <a:t>1.1. Структуры </a:t>
            </a:r>
            <a:r>
              <a:rPr lang="ru-RU" sz="2800" b="1" dirty="0" smtClean="0">
                <a:latin typeface="Arial" charset="0"/>
              </a:rPr>
              <a:t>данных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488504" y="1124745"/>
            <a:ext cx="9073008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lvl="0" indent="-361950" eaLnBrk="0" hangingPunct="0"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4. Понятие схемы и экземпляра структуры данных</a:t>
            </a:r>
            <a:r>
              <a:rPr lang="en-US" sz="2800" b="1" dirty="0" smtClean="0">
                <a:latin typeface="+mn-lt"/>
              </a:rPr>
              <a:t> </a:t>
            </a:r>
            <a:r>
              <a:rPr lang="ru-RU" sz="2800" b="1" dirty="0" smtClean="0">
                <a:latin typeface="+mn-lt"/>
              </a:rPr>
              <a:t>…</a:t>
            </a:r>
            <a:endParaRPr kumimoji="0" lang="ru-RU" sz="2800" b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Структуры данных и структуры действия</a:t>
            </a:r>
            <a:endParaRPr lang="ru-RU" sz="1200" b="1" dirty="0">
              <a:latin typeface="+mn-lt"/>
            </a:endParaRPr>
          </a:p>
        </p:txBody>
      </p:sp>
      <p:sp>
        <p:nvSpPr>
          <p:cNvPr id="26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488504" y="1124745"/>
            <a:ext cx="9073008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47675" lvl="0" indent="-447675" eaLnBrk="0" hangingPunct="0"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4. Понятие схемы и экземпляра структуры данных</a:t>
            </a:r>
            <a:r>
              <a:rPr lang="en-US" sz="2800" b="1" dirty="0" smtClean="0">
                <a:latin typeface="+mn-lt"/>
              </a:rPr>
              <a:t> </a:t>
            </a:r>
            <a:r>
              <a:rPr lang="ru-RU" sz="2800" b="1" dirty="0" smtClean="0">
                <a:latin typeface="+mn-lt"/>
              </a:rPr>
              <a:t>…</a:t>
            </a:r>
            <a:endParaRPr kumimoji="0" lang="ru-RU" sz="2800" b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72A5-F2FE-4D31-B746-7110E9BEEFB8}" type="slidenum">
              <a:rPr lang="ru-RU" smtClean="0"/>
              <a:pPr/>
              <a:t>18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87044" name="Rectangle 4100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45" name="Rectangle 4101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46" name="Rectangle 4102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47" name="Rectangle 4103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48" name="Rectangle 4104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49" name="Rectangle 4105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50" name="Rectangle 4106"/>
          <p:cNvSpPr>
            <a:spLocks noChangeArrowheads="1"/>
          </p:cNvSpPr>
          <p:nvPr/>
        </p:nvSpPr>
        <p:spPr bwMode="auto">
          <a:xfrm>
            <a:off x="4622800" y="32718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51" name="Rectangle 4107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52" name="Rectangle 4108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53" name="Rectangle 4109"/>
          <p:cNvSpPr>
            <a:spLocks noChangeArrowheads="1"/>
          </p:cNvSpPr>
          <p:nvPr/>
        </p:nvSpPr>
        <p:spPr bwMode="auto">
          <a:xfrm>
            <a:off x="4787900" y="33480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54" name="Rectangle 4110"/>
          <p:cNvSpPr>
            <a:spLocks noChangeArrowheads="1"/>
          </p:cNvSpPr>
          <p:nvPr/>
        </p:nvSpPr>
        <p:spPr bwMode="auto">
          <a:xfrm>
            <a:off x="4870450" y="331470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55" name="Rectangle 4111"/>
          <p:cNvSpPr>
            <a:spLocks noChangeArrowheads="1"/>
          </p:cNvSpPr>
          <p:nvPr/>
        </p:nvSpPr>
        <p:spPr bwMode="auto">
          <a:xfrm>
            <a:off x="48446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56" name="Rectangle 4112"/>
          <p:cNvSpPr>
            <a:spLocks noChangeArrowheads="1"/>
          </p:cNvSpPr>
          <p:nvPr/>
        </p:nvSpPr>
        <p:spPr bwMode="auto">
          <a:xfrm>
            <a:off x="4173935" y="30718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57" name="Rectangle 4113"/>
          <p:cNvSpPr>
            <a:spLocks noChangeArrowheads="1"/>
          </p:cNvSpPr>
          <p:nvPr/>
        </p:nvSpPr>
        <p:spPr bwMode="auto">
          <a:xfrm>
            <a:off x="30285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58" name="Text Box 4114"/>
          <p:cNvSpPr txBox="1">
            <a:spLocks noChangeArrowheads="1"/>
          </p:cNvSpPr>
          <p:nvPr/>
        </p:nvSpPr>
        <p:spPr bwMode="auto">
          <a:xfrm>
            <a:off x="488504" y="2060848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800" b="1" dirty="0">
                <a:sym typeface="Wingdings" pitchFamily="2" charset="2"/>
              </a:rPr>
              <a:t>Экземпляр</a:t>
            </a:r>
          </a:p>
        </p:txBody>
      </p:sp>
      <p:sp>
        <p:nvSpPr>
          <p:cNvPr id="87059" name="Rectangle 4115"/>
          <p:cNvSpPr>
            <a:spLocks noChangeArrowheads="1"/>
          </p:cNvSpPr>
          <p:nvPr/>
        </p:nvSpPr>
        <p:spPr bwMode="auto">
          <a:xfrm>
            <a:off x="30285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61" name="Rectangle 4117"/>
          <p:cNvSpPr>
            <a:spLocks noChangeArrowheads="1"/>
          </p:cNvSpPr>
          <p:nvPr/>
        </p:nvSpPr>
        <p:spPr bwMode="auto">
          <a:xfrm>
            <a:off x="4081066" y="30241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87060" name="Object 4116"/>
          <p:cNvGraphicFramePr>
            <a:graphicFrameLocks noChangeAspect="1"/>
          </p:cNvGraphicFramePr>
          <p:nvPr/>
        </p:nvGraphicFramePr>
        <p:xfrm>
          <a:off x="2864768" y="2708920"/>
          <a:ext cx="3265885" cy="151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Рисунок" r:id="rId4" imgW="1610360" imgH="807720" progId="Word.Picture.8">
                  <p:embed/>
                </p:oleObj>
              </mc:Choice>
              <mc:Fallback>
                <p:oleObj name="Рисунок" r:id="rId4" imgW="1610360" imgH="807720" progId="Word.Picture.8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4768" y="2708920"/>
                        <a:ext cx="3265885" cy="1519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62" name="Text Box 4118"/>
          <p:cNvSpPr txBox="1">
            <a:spLocks noChangeArrowheads="1"/>
          </p:cNvSpPr>
          <p:nvPr/>
        </p:nvSpPr>
        <p:spPr bwMode="auto">
          <a:xfrm>
            <a:off x="488504" y="4496575"/>
            <a:ext cx="7924800" cy="145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600" dirty="0">
                <a:sym typeface="Wingdings" pitchFamily="2" charset="2"/>
              </a:rPr>
              <a:t>Наличие конкретных значений для элементов можно выразить при помощи отношения "</a:t>
            </a:r>
            <a:r>
              <a:rPr lang="ru-RU" sz="2600" i="1" dirty="0">
                <a:sym typeface="Wingdings" pitchFamily="2" charset="2"/>
              </a:rPr>
              <a:t>иметь значение</a:t>
            </a:r>
            <a:r>
              <a:rPr lang="ru-RU" sz="2600" dirty="0">
                <a:sym typeface="Wingdings" pitchFamily="2" charset="2"/>
              </a:rPr>
              <a:t>"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 sz="2600" b="1" i="1" dirty="0">
                <a:cs typeface="Times New Roman" pitchFamily="18" charset="0"/>
                <a:sym typeface="Wingdings" pitchFamily="2" charset="2"/>
              </a:rPr>
              <a:t>p</a:t>
            </a:r>
            <a:r>
              <a:rPr lang="ru-RU" sz="2600" b="1" baseline="-30000" dirty="0">
                <a:cs typeface="Times New Roman" pitchFamily="18" charset="0"/>
                <a:sym typeface="Wingdings" pitchFamily="2" charset="2"/>
              </a:rPr>
              <a:t>1</a:t>
            </a:r>
            <a:r>
              <a:rPr lang="ru-RU" sz="2600" b="1" baseline="30000" dirty="0">
                <a:cs typeface="Times New Roman" pitchFamily="18" charset="0"/>
                <a:sym typeface="Wingdings" pitchFamily="2" charset="2"/>
              </a:rPr>
              <a:t>*</a:t>
            </a:r>
            <a:r>
              <a:rPr lang="ru-RU" sz="2600" b="1" dirty="0">
                <a:cs typeface="Times New Roman" pitchFamily="18" charset="0"/>
                <a:sym typeface="Wingdings" pitchFamily="2" charset="2"/>
              </a:rPr>
              <a:t>(</a:t>
            </a:r>
            <a:r>
              <a:rPr lang="en-US" sz="2600" b="1" i="1" dirty="0" err="1">
                <a:cs typeface="Times New Roman" pitchFamily="18" charset="0"/>
                <a:sym typeface="Wingdings" pitchFamily="2" charset="2"/>
              </a:rPr>
              <a:t>a</a:t>
            </a:r>
            <a:r>
              <a:rPr lang="en-US" sz="2600" b="1" baseline="-30000" dirty="0" err="1">
                <a:cs typeface="Times New Roman" pitchFamily="18" charset="0"/>
                <a:sym typeface="Wingdings" pitchFamily="2" charset="2"/>
              </a:rPr>
              <a:t>i</a:t>
            </a:r>
            <a:r>
              <a:rPr lang="ru-RU" sz="2600" b="1" dirty="0"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600" b="1" i="1" dirty="0"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600" b="1" i="1" baseline="-30000" dirty="0" err="1">
                <a:cs typeface="Times New Roman" pitchFamily="18" charset="0"/>
                <a:sym typeface="Wingdings" pitchFamily="2" charset="2"/>
              </a:rPr>
              <a:t>i</a:t>
            </a:r>
            <a:r>
              <a:rPr lang="ru-RU" sz="2600" b="1" dirty="0">
                <a:cs typeface="Times New Roman" pitchFamily="18" charset="0"/>
                <a:sym typeface="Wingdings" pitchFamily="2" charset="2"/>
              </a:rPr>
              <a:t>)</a:t>
            </a:r>
            <a:r>
              <a:rPr lang="ru-RU" sz="2600" b="1" dirty="0" err="1">
                <a:cs typeface="Times New Roman" pitchFamily="18" charset="0"/>
                <a:sym typeface="Wingdings" pitchFamily="2" charset="2"/>
              </a:rPr>
              <a:t>=</a:t>
            </a:r>
            <a:r>
              <a:rPr lang="ru-RU" sz="2600" b="1" dirty="0" err="1">
                <a:sym typeface="Wingdings" pitchFamily="2" charset="2"/>
              </a:rPr>
              <a:t>и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, если </a:t>
            </a:r>
            <a:r>
              <a:rPr lang="ru-RU" sz="2600" i="1" dirty="0">
                <a:cs typeface="Times New Roman" pitchFamily="18" charset="0"/>
                <a:sym typeface="Wingdings" pitchFamily="2" charset="2"/>
              </a:rPr>
              <a:t>а</a:t>
            </a:r>
            <a:r>
              <a:rPr lang="en-US" sz="2600" i="1" baseline="-30000" dirty="0" err="1">
                <a:cs typeface="Times New Roman" pitchFamily="18" charset="0"/>
                <a:sym typeface="Wingdings" pitchFamily="2" charset="2"/>
              </a:rPr>
              <a:t>i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 имеет значение </a:t>
            </a:r>
            <a:r>
              <a:rPr lang="en-US" sz="2600" i="1" dirty="0"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600" i="1" baseline="-30000" dirty="0" err="1">
                <a:cs typeface="Times New Roman" pitchFamily="18" charset="0"/>
                <a:sym typeface="Wingdings" pitchFamily="2" charset="2"/>
              </a:rPr>
              <a:t>i</a:t>
            </a:r>
            <a:endParaRPr lang="ru-RU" sz="2600" i="1" baseline="-30000" dirty="0">
              <a:sym typeface="Wingdings" pitchFamily="2" charset="2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latin typeface="Arial" charset="0"/>
              </a:rPr>
              <a:t>1.1. Структуры </a:t>
            </a:r>
            <a:r>
              <a:rPr lang="ru-RU" sz="2800" b="1" dirty="0" smtClean="0">
                <a:latin typeface="Arial" charset="0"/>
              </a:rPr>
              <a:t>данных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2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Структуры данных и структуры действия</a:t>
            </a:r>
            <a:endParaRPr lang="ru-RU" sz="1200" b="1" dirty="0">
              <a:latin typeface="+mn-lt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909B2-8CDF-4F8A-B68D-9D838FE42B08}" type="slidenum">
              <a:rPr lang="ru-RU" smtClean="0"/>
              <a:pPr/>
              <a:t>19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89092" name="Rectangle 3076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9093" name="Rectangle 3077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9094" name="Rectangle 3078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9095" name="Rectangle 3079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9096" name="Rectangle 3080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9097" name="Rectangle 3081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9098" name="Rectangle 3082"/>
          <p:cNvSpPr>
            <a:spLocks noChangeArrowheads="1"/>
          </p:cNvSpPr>
          <p:nvPr/>
        </p:nvSpPr>
        <p:spPr bwMode="auto">
          <a:xfrm>
            <a:off x="4622800" y="32718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9099" name="Rectangle 3083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9100" name="Rectangle 3084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9101" name="Rectangle 3085"/>
          <p:cNvSpPr>
            <a:spLocks noChangeArrowheads="1"/>
          </p:cNvSpPr>
          <p:nvPr/>
        </p:nvSpPr>
        <p:spPr bwMode="auto">
          <a:xfrm>
            <a:off x="4787900" y="33480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9102" name="Rectangle 3086"/>
          <p:cNvSpPr>
            <a:spLocks noChangeArrowheads="1"/>
          </p:cNvSpPr>
          <p:nvPr/>
        </p:nvSpPr>
        <p:spPr bwMode="auto">
          <a:xfrm>
            <a:off x="4870450" y="331470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9103" name="Rectangle 3087"/>
          <p:cNvSpPr>
            <a:spLocks noChangeArrowheads="1"/>
          </p:cNvSpPr>
          <p:nvPr/>
        </p:nvSpPr>
        <p:spPr bwMode="auto">
          <a:xfrm>
            <a:off x="48446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9104" name="Rectangle 3088"/>
          <p:cNvSpPr>
            <a:spLocks noChangeArrowheads="1"/>
          </p:cNvSpPr>
          <p:nvPr/>
        </p:nvSpPr>
        <p:spPr bwMode="auto">
          <a:xfrm>
            <a:off x="4173935" y="30718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9105" name="Rectangle 3089"/>
          <p:cNvSpPr>
            <a:spLocks noChangeArrowheads="1"/>
          </p:cNvSpPr>
          <p:nvPr/>
        </p:nvSpPr>
        <p:spPr bwMode="auto">
          <a:xfrm>
            <a:off x="30285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9106" name="Text Box 3090"/>
          <p:cNvSpPr txBox="1">
            <a:spLocks noChangeArrowheads="1"/>
          </p:cNvSpPr>
          <p:nvPr/>
        </p:nvSpPr>
        <p:spPr bwMode="auto">
          <a:xfrm>
            <a:off x="488504" y="2060848"/>
            <a:ext cx="8831064" cy="313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600" b="1" u="sng" dirty="0">
                <a:sym typeface="Wingdings" pitchFamily="2" charset="2"/>
              </a:rPr>
              <a:t>Определение 1.4.</a:t>
            </a:r>
            <a:r>
              <a:rPr lang="ru-RU" sz="2600" b="1" dirty="0">
                <a:sym typeface="Wingdings" pitchFamily="2" charset="2"/>
              </a:rPr>
              <a:t> 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Структура данных </a:t>
            </a:r>
            <a:r>
              <a:rPr lang="en-US" sz="2600" b="1" i="1" dirty="0" smtClean="0">
                <a:cs typeface="Times New Roman" pitchFamily="18" charset="0"/>
                <a:sym typeface="Wingdings" pitchFamily="2" charset="2"/>
              </a:rPr>
              <a:t>S</a:t>
            </a:r>
            <a:r>
              <a:rPr lang="en-US" sz="2600" b="1" i="1" baseline="-30000" dirty="0" smtClean="0">
                <a:cs typeface="Times New Roman" pitchFamily="18" charset="0"/>
                <a:sym typeface="Wingdings" pitchFamily="2" charset="2"/>
              </a:rPr>
              <a:t>a</a:t>
            </a:r>
            <a:r>
              <a:rPr lang="ru-RU" sz="2600" b="1" baseline="30000" dirty="0" smtClean="0">
                <a:cs typeface="Times New Roman" pitchFamily="18" charset="0"/>
                <a:sym typeface="Wingdings" pitchFamily="2" charset="2"/>
              </a:rPr>
              <a:t>*</a:t>
            </a:r>
            <a:r>
              <a:rPr lang="ru-RU" sz="2600" b="1" dirty="0" smtClean="0">
                <a:cs typeface="Times New Roman" pitchFamily="18" charset="0"/>
                <a:sym typeface="Wingdings" pitchFamily="2" charset="2"/>
              </a:rPr>
              <a:t>=(</a:t>
            </a:r>
            <a:r>
              <a:rPr lang="ru-RU" sz="2600" b="1" i="1" dirty="0" err="1" smtClean="0">
                <a:cs typeface="Times New Roman" pitchFamily="18" charset="0"/>
                <a:sym typeface="Wingdings" pitchFamily="2" charset="2"/>
              </a:rPr>
              <a:t>М</a:t>
            </a:r>
            <a:r>
              <a:rPr lang="ru-RU" sz="2600" b="1" i="1" baseline="-30000" dirty="0" err="1" smtClean="0">
                <a:cs typeface="Times New Roman" pitchFamily="18" charset="0"/>
                <a:sym typeface="Wingdings" pitchFamily="2" charset="2"/>
              </a:rPr>
              <a:t>а</a:t>
            </a:r>
            <a:r>
              <a:rPr lang="ru-RU" sz="2600" b="1" dirty="0" smtClean="0"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600" b="1" i="1" dirty="0" smtClean="0">
                <a:cs typeface="Times New Roman" pitchFamily="18" charset="0"/>
                <a:sym typeface="Wingdings" pitchFamily="2" charset="2"/>
              </a:rPr>
              <a:t>R</a:t>
            </a:r>
            <a:r>
              <a:rPr lang="ru-RU" sz="2600" b="1" dirty="0" smtClean="0">
                <a:cs typeface="Times New Roman" pitchFamily="18" charset="0"/>
                <a:sym typeface="Wingdings" pitchFamily="2" charset="2"/>
              </a:rPr>
              <a:t>; </a:t>
            </a:r>
            <a:r>
              <a:rPr lang="en-US" sz="2600" b="1" i="1" dirty="0" smtClean="0">
                <a:cs typeface="Times New Roman" pitchFamily="18" charset="0"/>
                <a:sym typeface="Wingdings" pitchFamily="2" charset="2"/>
              </a:rPr>
              <a:t>p</a:t>
            </a:r>
            <a:r>
              <a:rPr lang="en-US" sz="2600" b="1" i="1" baseline="-30000" dirty="0" smtClean="0">
                <a:cs typeface="Times New Roman" pitchFamily="18" charset="0"/>
                <a:sym typeface="Wingdings" pitchFamily="2" charset="2"/>
              </a:rPr>
              <a:t>a</a:t>
            </a:r>
            <a:r>
              <a:rPr lang="ru-RU" sz="2600" b="1" dirty="0" smtClean="0"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600" b="1" i="1" dirty="0" smtClean="0">
                <a:cs typeface="Times New Roman" pitchFamily="18" charset="0"/>
                <a:sym typeface="Wingdings" pitchFamily="2" charset="2"/>
              </a:rPr>
              <a:t>p</a:t>
            </a:r>
            <a:r>
              <a:rPr lang="ru-RU" sz="2600" b="1" baseline="-30000" dirty="0" smtClean="0">
                <a:cs typeface="Times New Roman" pitchFamily="18" charset="0"/>
                <a:sym typeface="Wingdings" pitchFamily="2" charset="2"/>
              </a:rPr>
              <a:t>1</a:t>
            </a:r>
            <a:r>
              <a:rPr lang="ru-RU" sz="2600" b="1" baseline="30000" dirty="0" smtClean="0">
                <a:cs typeface="Times New Roman" pitchFamily="18" charset="0"/>
                <a:sym typeface="Wingdings" pitchFamily="2" charset="2"/>
              </a:rPr>
              <a:t>*</a:t>
            </a:r>
            <a:r>
              <a:rPr lang="ru-RU" sz="2600" dirty="0" smtClean="0">
                <a:cs typeface="Times New Roman" pitchFamily="18" charset="0"/>
                <a:sym typeface="Wingdings" pitchFamily="2" charset="2"/>
              </a:rPr>
              <a:t>)</a:t>
            </a:r>
            <a:r>
              <a:rPr lang="ru-RU" sz="2600" dirty="0" smtClean="0">
                <a:sym typeface="Wingdings" pitchFamily="2" charset="2"/>
              </a:rPr>
              <a:t> </a:t>
            </a:r>
          </a:p>
          <a:p>
            <a:pPr eaLnBrk="0" hangingPunct="0"/>
            <a:r>
              <a:rPr lang="ru-RU" sz="2600" dirty="0" smtClean="0">
                <a:cs typeface="Times New Roman" pitchFamily="18" charset="0"/>
                <a:sym typeface="Wingdings" pitchFamily="2" charset="2"/>
              </a:rPr>
              <a:t>с 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установленными значениями элементов, называется </a:t>
            </a:r>
            <a:r>
              <a:rPr lang="ru-RU" sz="2600" i="1" dirty="0" smtClean="0">
                <a:cs typeface="Times New Roman" pitchFamily="18" charset="0"/>
                <a:sym typeface="Wingdings" pitchFamily="2" charset="2"/>
              </a:rPr>
              <a:t>экземпляром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.</a:t>
            </a:r>
            <a:r>
              <a:rPr lang="ru-RU" sz="2600" dirty="0">
                <a:sym typeface="Wingdings" pitchFamily="2" charset="2"/>
              </a:rPr>
              <a:t> </a:t>
            </a:r>
          </a:p>
          <a:p>
            <a:pPr eaLnBrk="0" hangingPunct="0">
              <a:spcBef>
                <a:spcPct val="30000"/>
              </a:spcBef>
              <a:buFont typeface="Wingdings" pitchFamily="2" charset="2"/>
              <a:buChar char="þ"/>
            </a:pPr>
            <a:r>
              <a:rPr lang="ru-RU" sz="2600" dirty="0">
                <a:sym typeface="Wingdings" pitchFamily="2" charset="2"/>
              </a:rPr>
              <a:t>  </a:t>
            </a:r>
            <a:r>
              <a:rPr lang="en-US" sz="2600" b="1" i="1" dirty="0">
                <a:cs typeface="Times New Roman" pitchFamily="18" charset="0"/>
                <a:sym typeface="Wingdings" pitchFamily="2" charset="2"/>
              </a:rPr>
              <a:t>p</a:t>
            </a:r>
            <a:r>
              <a:rPr lang="ru-RU" sz="2600" baseline="-30000" dirty="0">
                <a:cs typeface="Times New Roman" pitchFamily="18" charset="0"/>
                <a:sym typeface="Wingdings" pitchFamily="2" charset="2"/>
              </a:rPr>
              <a:t>1</a:t>
            </a:r>
            <a:r>
              <a:rPr lang="ru-RU" sz="2600" baseline="30000" dirty="0">
                <a:cs typeface="Times New Roman" pitchFamily="18" charset="0"/>
                <a:sym typeface="Wingdings" pitchFamily="2" charset="2"/>
              </a:rPr>
              <a:t>*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 - отражает не </a:t>
            </a:r>
            <a:r>
              <a:rPr lang="ru-RU" sz="2600" dirty="0">
                <a:sym typeface="Wingdings" pitchFamily="2" charset="2"/>
              </a:rPr>
              <a:t>отношения между элементами,</a:t>
            </a:r>
            <a:br>
              <a:rPr lang="ru-RU" sz="2600" dirty="0">
                <a:sym typeface="Wingdings" pitchFamily="2" charset="2"/>
              </a:rPr>
            </a:br>
            <a:r>
              <a:rPr lang="ru-RU" sz="2600" dirty="0">
                <a:sym typeface="Wingdings" pitchFamily="2" charset="2"/>
              </a:rPr>
              <a:t>     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а индивидуальные свойства элемента</a:t>
            </a:r>
            <a:r>
              <a:rPr lang="ru-RU" sz="2600" dirty="0">
                <a:sym typeface="Wingdings" pitchFamily="2" charset="2"/>
              </a:rPr>
              <a:t> </a:t>
            </a:r>
          </a:p>
          <a:p>
            <a:pPr eaLnBrk="0" hangingPunct="0">
              <a:spcBef>
                <a:spcPct val="30000"/>
              </a:spcBef>
              <a:buFont typeface="Wingdings" pitchFamily="2" charset="2"/>
              <a:buChar char="þ"/>
            </a:pPr>
            <a:r>
              <a:rPr lang="ru-RU" sz="2600" dirty="0">
                <a:sym typeface="Wingdings" pitchFamily="2" charset="2"/>
              </a:rPr>
              <a:t>  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Изолированные элементы множества, не связанные</a:t>
            </a:r>
            <a:endParaRPr lang="ru-RU" sz="2600" dirty="0">
              <a:sym typeface="Wingdings" pitchFamily="2" charset="2"/>
            </a:endParaRPr>
          </a:p>
          <a:p>
            <a:pPr eaLnBrk="0" hangingPunct="0">
              <a:buFont typeface="Wingdings" pitchFamily="2" charset="2"/>
              <a:buNone/>
            </a:pPr>
            <a:r>
              <a:rPr lang="ru-RU" sz="2600" dirty="0">
                <a:sym typeface="Wingdings" pitchFamily="2" charset="2"/>
              </a:rPr>
              <a:t>    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 стрелками, не изображаются</a:t>
            </a:r>
            <a:r>
              <a:rPr lang="ru-RU" sz="2600" dirty="0">
                <a:sym typeface="Wingdings" pitchFamily="2" charset="2"/>
              </a:rPr>
              <a:t> на графе.</a:t>
            </a:r>
          </a:p>
        </p:txBody>
      </p:sp>
      <p:sp>
        <p:nvSpPr>
          <p:cNvPr id="89107" name="Rectangle 3091"/>
          <p:cNvSpPr>
            <a:spLocks noChangeArrowheads="1"/>
          </p:cNvSpPr>
          <p:nvPr/>
        </p:nvSpPr>
        <p:spPr bwMode="auto">
          <a:xfrm>
            <a:off x="30285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9108" name="Rectangle 3092"/>
          <p:cNvSpPr>
            <a:spLocks noChangeArrowheads="1"/>
          </p:cNvSpPr>
          <p:nvPr/>
        </p:nvSpPr>
        <p:spPr bwMode="auto">
          <a:xfrm>
            <a:off x="4081066" y="30241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488504" y="1124745"/>
            <a:ext cx="9073008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lvl="0" indent="-361950" eaLnBrk="0" hangingPunct="0">
              <a:lnSpc>
                <a:spcPct val="80000"/>
              </a:lnSpc>
              <a:tabLst>
                <a:tab pos="542925" algn="l"/>
              </a:tabLst>
            </a:pPr>
            <a:r>
              <a:rPr lang="ru-RU" sz="2800" b="1" dirty="0" smtClean="0">
                <a:latin typeface="+mn-lt"/>
              </a:rPr>
              <a:t>4. Понятие схемы и экземпляра структуры данных</a:t>
            </a:r>
            <a:r>
              <a:rPr lang="en-US" sz="2800" b="1" dirty="0" smtClean="0">
                <a:latin typeface="+mn-lt"/>
              </a:rPr>
              <a:t> </a:t>
            </a:r>
            <a:r>
              <a:rPr lang="ru-RU" sz="2800" b="1" dirty="0" smtClean="0">
                <a:latin typeface="+mn-lt"/>
              </a:rPr>
              <a:t>…</a:t>
            </a:r>
            <a:endParaRPr kumimoji="0" lang="ru-RU" sz="2800" b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latin typeface="Arial" charset="0"/>
              </a:rPr>
              <a:t>1.1. Структуры </a:t>
            </a:r>
            <a:r>
              <a:rPr lang="ru-RU" sz="2800" b="1" dirty="0" smtClean="0">
                <a:latin typeface="Arial" charset="0"/>
              </a:rPr>
              <a:t>данных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23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Структуры данных и структуры действия</a:t>
            </a:r>
            <a:endParaRPr lang="ru-RU" sz="1200" b="1" dirty="0">
              <a:latin typeface="+mn-lt"/>
            </a:endParaRPr>
          </a:p>
        </p:txBody>
      </p:sp>
      <p:sp>
        <p:nvSpPr>
          <p:cNvPr id="27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ChangeArrowheads="1"/>
          </p:cNvSpPr>
          <p:nvPr/>
        </p:nvSpPr>
        <p:spPr bwMode="auto">
          <a:xfrm>
            <a:off x="1054026" y="3614064"/>
            <a:ext cx="8420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3200" b="1" i="1" dirty="0" smtClean="0">
                <a:cs typeface="Times New Roman" pitchFamily="18" charset="0"/>
              </a:rPr>
              <a:t>Структуры </a:t>
            </a:r>
            <a:r>
              <a:rPr lang="ru-RU" sz="3200" b="1" i="1" dirty="0">
                <a:cs typeface="Times New Roman" pitchFamily="18" charset="0"/>
              </a:rPr>
              <a:t>действия и структуры данных</a:t>
            </a:r>
          </a:p>
        </p:txBody>
      </p:sp>
      <p:sp>
        <p:nvSpPr>
          <p:cNvPr id="61446" name="Rectangle 1030"/>
          <p:cNvSpPr>
            <a:spLocks noChangeArrowheads="1"/>
          </p:cNvSpPr>
          <p:nvPr/>
        </p:nvSpPr>
        <p:spPr bwMode="auto">
          <a:xfrm>
            <a:off x="6108700" y="5483295"/>
            <a:ext cx="35496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dirty="0" err="1">
                <a:cs typeface="Times New Roman" pitchFamily="18" charset="0"/>
              </a:rPr>
              <a:t>Гергель</a:t>
            </a:r>
            <a:r>
              <a:rPr lang="ru-RU" sz="2000" dirty="0">
                <a:cs typeface="Times New Roman" pitchFamily="18" charset="0"/>
              </a:rPr>
              <a:t> В.П., профессор </a:t>
            </a:r>
            <a:r>
              <a:rPr lang="ru-RU" sz="2000" dirty="0" smtClean="0">
                <a:cs typeface="Times New Roman" pitchFamily="18" charset="0"/>
              </a:rPr>
              <a:t>,</a:t>
            </a:r>
            <a:r>
              <a:rPr lang="ru-RU" sz="2000" dirty="0">
                <a:cs typeface="Times New Roman" pitchFamily="18" charset="0"/>
              </a:rPr>
              <a:t/>
            </a:r>
            <a:br>
              <a:rPr lang="ru-RU" sz="2000" dirty="0">
                <a:cs typeface="Times New Roman" pitchFamily="18" charset="0"/>
              </a:rPr>
            </a:br>
            <a:r>
              <a:rPr lang="ru-RU" sz="2000" dirty="0" smtClean="0">
                <a:cs typeface="Times New Roman" pitchFamily="18" charset="0"/>
              </a:rPr>
              <a:t>директор института ИТММ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61447" name="Rectangle 1031"/>
          <p:cNvSpPr>
            <a:spLocks noChangeArrowheads="1"/>
          </p:cNvSpPr>
          <p:nvPr/>
        </p:nvSpPr>
        <p:spPr bwMode="auto">
          <a:xfrm>
            <a:off x="1064568" y="3008668"/>
            <a:ext cx="8420100" cy="58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800" b="1" i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Тема </a:t>
            </a: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1:</a:t>
            </a:r>
          </a:p>
        </p:txBody>
      </p:sp>
      <p:sp>
        <p:nvSpPr>
          <p:cNvPr id="5" name="Rectangle 1026"/>
          <p:cNvSpPr>
            <a:spLocks noChangeArrowheads="1"/>
          </p:cNvSpPr>
          <p:nvPr/>
        </p:nvSpPr>
        <p:spPr bwMode="auto">
          <a:xfrm>
            <a:off x="982018" y="2335058"/>
            <a:ext cx="8420100" cy="65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3200" b="1" i="1" dirty="0" smtClean="0">
                <a:cs typeface="Times New Roman" pitchFamily="18" charset="0"/>
              </a:rPr>
              <a:t>Методы программирования - 2</a:t>
            </a:r>
            <a:endParaRPr lang="ru-RU" sz="3200" b="1" i="1" dirty="0">
              <a:cs typeface="Times New Roman" pitchFamily="18" charset="0"/>
            </a:endParaRPr>
          </a:p>
        </p:txBody>
      </p:sp>
      <p:sp>
        <p:nvSpPr>
          <p:cNvPr id="6" name="Rectangle 1031"/>
          <p:cNvSpPr>
            <a:spLocks noChangeArrowheads="1"/>
          </p:cNvSpPr>
          <p:nvPr/>
        </p:nvSpPr>
        <p:spPr bwMode="auto">
          <a:xfrm>
            <a:off x="992560" y="1700808"/>
            <a:ext cx="8420100" cy="58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Учебный курс</a:t>
            </a:r>
            <a:r>
              <a:rPr lang="ru-RU" sz="2800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:</a:t>
            </a:r>
            <a:endParaRPr lang="ru-RU" sz="2800" i="1" dirty="0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205" name="Object 10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71770"/>
              </p:ext>
            </p:extLst>
          </p:nvPr>
        </p:nvGraphicFramePr>
        <p:xfrm>
          <a:off x="2864768" y="2492896"/>
          <a:ext cx="3265885" cy="151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Рисунок" r:id="rId4" imgW="1610360" imgH="807720" progId="Word.Picture.8">
                  <p:embed/>
                </p:oleObj>
              </mc:Choice>
              <mc:Fallback>
                <p:oleObj name="Рисунок" r:id="rId4" imgW="1610360" imgH="807720" progId="Word.Picture.8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4768" y="2492896"/>
                        <a:ext cx="3265885" cy="1519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067AA-6178-481A-93CC-80EA42257F6E}" type="slidenum">
              <a:rPr lang="ru-RU" smtClean="0"/>
              <a:pPr/>
              <a:t>20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93188" name="Rectangle 1028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3189" name="Rectangle 1029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3190" name="Rectangle 1030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3191" name="Rectangle 1031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3192" name="Rectangle 1032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3193" name="Rectangle 1033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3194" name="Rectangle 1034"/>
          <p:cNvSpPr>
            <a:spLocks noChangeArrowheads="1"/>
          </p:cNvSpPr>
          <p:nvPr/>
        </p:nvSpPr>
        <p:spPr bwMode="auto">
          <a:xfrm>
            <a:off x="4622800" y="32718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3195" name="Rectangle 1035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3196" name="Rectangle 1036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3197" name="Rectangle 1037"/>
          <p:cNvSpPr>
            <a:spLocks noChangeArrowheads="1"/>
          </p:cNvSpPr>
          <p:nvPr/>
        </p:nvSpPr>
        <p:spPr bwMode="auto">
          <a:xfrm>
            <a:off x="4787900" y="33480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3198" name="Rectangle 1038"/>
          <p:cNvSpPr>
            <a:spLocks noChangeArrowheads="1"/>
          </p:cNvSpPr>
          <p:nvPr/>
        </p:nvSpPr>
        <p:spPr bwMode="auto">
          <a:xfrm>
            <a:off x="4870450" y="331470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3199" name="Rectangle 1039"/>
          <p:cNvSpPr>
            <a:spLocks noChangeArrowheads="1"/>
          </p:cNvSpPr>
          <p:nvPr/>
        </p:nvSpPr>
        <p:spPr bwMode="auto">
          <a:xfrm>
            <a:off x="48446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3200" name="Rectangle 1040"/>
          <p:cNvSpPr>
            <a:spLocks noChangeArrowheads="1"/>
          </p:cNvSpPr>
          <p:nvPr/>
        </p:nvSpPr>
        <p:spPr bwMode="auto">
          <a:xfrm>
            <a:off x="4173935" y="30718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3201" name="Rectangle 1041"/>
          <p:cNvSpPr>
            <a:spLocks noChangeArrowheads="1"/>
          </p:cNvSpPr>
          <p:nvPr/>
        </p:nvSpPr>
        <p:spPr bwMode="auto">
          <a:xfrm>
            <a:off x="30285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3202" name="Text Box 1042"/>
          <p:cNvSpPr txBox="1">
            <a:spLocks noChangeArrowheads="1"/>
          </p:cNvSpPr>
          <p:nvPr/>
        </p:nvSpPr>
        <p:spPr bwMode="auto">
          <a:xfrm>
            <a:off x="416496" y="1844824"/>
            <a:ext cx="82848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>
                <a:sym typeface="Wingdings" pitchFamily="2" charset="2"/>
              </a:rPr>
              <a:t>Схема структуры</a:t>
            </a:r>
          </a:p>
        </p:txBody>
      </p:sp>
      <p:sp>
        <p:nvSpPr>
          <p:cNvPr id="93203" name="Rectangle 1043"/>
          <p:cNvSpPr>
            <a:spLocks noChangeArrowheads="1"/>
          </p:cNvSpPr>
          <p:nvPr/>
        </p:nvSpPr>
        <p:spPr bwMode="auto">
          <a:xfrm>
            <a:off x="30285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3204" name="Rectangle 1044"/>
          <p:cNvSpPr>
            <a:spLocks noChangeArrowheads="1"/>
          </p:cNvSpPr>
          <p:nvPr/>
        </p:nvSpPr>
        <p:spPr bwMode="auto">
          <a:xfrm>
            <a:off x="4081066" y="30241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3206" name="Text Box 1046"/>
          <p:cNvSpPr txBox="1">
            <a:spLocks noChangeArrowheads="1"/>
          </p:cNvSpPr>
          <p:nvPr/>
        </p:nvSpPr>
        <p:spPr bwMode="auto">
          <a:xfrm>
            <a:off x="488504" y="4293096"/>
            <a:ext cx="8903072" cy="181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600" dirty="0">
                <a:sym typeface="Wingdings" pitchFamily="2" charset="2"/>
              </a:rPr>
              <a:t>Отношение  </a:t>
            </a:r>
            <a:r>
              <a:rPr lang="en-US" sz="2600" b="1" i="1" dirty="0">
                <a:cs typeface="Times New Roman" pitchFamily="18" charset="0"/>
                <a:sym typeface="Wingdings" pitchFamily="2" charset="2"/>
              </a:rPr>
              <a:t>p</a:t>
            </a:r>
            <a:r>
              <a:rPr lang="ru-RU" sz="2600" baseline="-30000" dirty="0">
                <a:cs typeface="Times New Roman" pitchFamily="18" charset="0"/>
                <a:sym typeface="Wingdings" pitchFamily="2" charset="2"/>
              </a:rPr>
              <a:t>1</a:t>
            </a:r>
            <a:r>
              <a:rPr lang="ru-RU" sz="2600" baseline="-30000" dirty="0">
                <a:sym typeface="Wingdings" pitchFamily="2" charset="2"/>
              </a:rPr>
              <a:t>  </a:t>
            </a:r>
            <a:r>
              <a:rPr lang="ru-RU" sz="2600" dirty="0">
                <a:sym typeface="Wingdings" pitchFamily="2" charset="2"/>
              </a:rPr>
              <a:t>является переменной величиной</a:t>
            </a:r>
            <a:r>
              <a:rPr lang="ru-RU" sz="2600" dirty="0" smtClean="0">
                <a:sym typeface="Wingdings" pitchFamily="2" charset="2"/>
              </a:rPr>
              <a:t>.</a:t>
            </a:r>
            <a:endParaRPr lang="ru-RU" sz="2600" dirty="0">
              <a:sym typeface="Wingdings" pitchFamily="2" charset="2"/>
            </a:endParaRPr>
          </a:p>
          <a:p>
            <a:pPr eaLnBrk="0" hangingPunct="0">
              <a:spcBef>
                <a:spcPct val="30000"/>
              </a:spcBef>
            </a:pPr>
            <a:r>
              <a:rPr lang="ru-RU" sz="2600" b="1" u="sng" dirty="0">
                <a:sym typeface="Wingdings" pitchFamily="2" charset="2"/>
              </a:rPr>
              <a:t>Определение 1.5.</a:t>
            </a:r>
            <a:r>
              <a:rPr lang="ru-RU" sz="2600" b="1" dirty="0">
                <a:sym typeface="Wingdings" pitchFamily="2" charset="2"/>
              </a:rPr>
              <a:t> 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Структура данных </a:t>
            </a:r>
            <a:r>
              <a:rPr lang="en-US" sz="2600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600" b="1" i="1" dirty="0" smtClean="0">
                <a:cs typeface="Times New Roman" pitchFamily="18" charset="0"/>
                <a:sym typeface="Wingdings" pitchFamily="2" charset="2"/>
              </a:rPr>
              <a:t>S</a:t>
            </a:r>
            <a:r>
              <a:rPr lang="en-US" sz="2600" b="1" i="1" baseline="-30000" dirty="0" smtClean="0">
                <a:cs typeface="Times New Roman" pitchFamily="18" charset="0"/>
                <a:sym typeface="Wingdings" pitchFamily="2" charset="2"/>
              </a:rPr>
              <a:t>a</a:t>
            </a:r>
            <a:r>
              <a:rPr lang="ru-RU" sz="2600" b="1" dirty="0" smtClean="0">
                <a:cs typeface="Times New Roman" pitchFamily="18" charset="0"/>
                <a:sym typeface="Wingdings" pitchFamily="2" charset="2"/>
              </a:rPr>
              <a:t>=(</a:t>
            </a:r>
            <a:r>
              <a:rPr lang="ru-RU" sz="2600" b="1" i="1" dirty="0" err="1" smtClean="0">
                <a:cs typeface="Times New Roman" pitchFamily="18" charset="0"/>
                <a:sym typeface="Wingdings" pitchFamily="2" charset="2"/>
              </a:rPr>
              <a:t>М</a:t>
            </a:r>
            <a:r>
              <a:rPr lang="ru-RU" sz="2600" b="1" i="1" baseline="-30000" dirty="0" err="1" smtClean="0">
                <a:cs typeface="Times New Roman" pitchFamily="18" charset="0"/>
                <a:sym typeface="Wingdings" pitchFamily="2" charset="2"/>
              </a:rPr>
              <a:t>а</a:t>
            </a:r>
            <a:r>
              <a:rPr lang="ru-RU" sz="2600" b="1" dirty="0" smtClean="0"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600" b="1" i="1" dirty="0" smtClean="0">
                <a:cs typeface="Times New Roman" pitchFamily="18" charset="0"/>
                <a:sym typeface="Wingdings" pitchFamily="2" charset="2"/>
              </a:rPr>
              <a:t>R</a:t>
            </a:r>
            <a:r>
              <a:rPr lang="ru-RU" sz="2600" b="1" dirty="0" smtClean="0">
                <a:cs typeface="Times New Roman" pitchFamily="18" charset="0"/>
                <a:sym typeface="Wingdings" pitchFamily="2" charset="2"/>
              </a:rPr>
              <a:t>; </a:t>
            </a:r>
            <a:r>
              <a:rPr lang="en-US" sz="2600" b="1" i="1" dirty="0" smtClean="0">
                <a:cs typeface="Times New Roman" pitchFamily="18" charset="0"/>
                <a:sym typeface="Wingdings" pitchFamily="2" charset="2"/>
              </a:rPr>
              <a:t>p</a:t>
            </a:r>
            <a:r>
              <a:rPr lang="en-US" sz="2600" b="1" i="1" baseline="-30000" dirty="0" smtClean="0">
                <a:cs typeface="Times New Roman" pitchFamily="18" charset="0"/>
                <a:sym typeface="Wingdings" pitchFamily="2" charset="2"/>
              </a:rPr>
              <a:t>a</a:t>
            </a:r>
            <a:r>
              <a:rPr lang="ru-RU" sz="2600" b="1" dirty="0" smtClean="0"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600" b="1" i="1" dirty="0" smtClean="0">
                <a:cs typeface="Times New Roman" pitchFamily="18" charset="0"/>
                <a:sym typeface="Wingdings" pitchFamily="2" charset="2"/>
              </a:rPr>
              <a:t>p</a:t>
            </a:r>
            <a:r>
              <a:rPr lang="ru-RU" sz="2600" b="1" baseline="-30000" dirty="0" smtClean="0">
                <a:cs typeface="Times New Roman" pitchFamily="18" charset="0"/>
                <a:sym typeface="Wingdings" pitchFamily="2" charset="2"/>
              </a:rPr>
              <a:t>1</a:t>
            </a:r>
            <a:r>
              <a:rPr lang="ru-RU" sz="2600" b="1" dirty="0" smtClean="0">
                <a:cs typeface="Times New Roman" pitchFamily="18" charset="0"/>
                <a:sym typeface="Wingdings" pitchFamily="2" charset="2"/>
              </a:rPr>
              <a:t>)</a:t>
            </a:r>
            <a:r>
              <a:rPr lang="ru-RU" sz="2600" dirty="0" smtClean="0">
                <a:sym typeface="Wingdings" pitchFamily="2" charset="2"/>
              </a:rPr>
              <a:t>, </a:t>
            </a:r>
          </a:p>
          <a:p>
            <a:pPr eaLnBrk="0" hangingPunct="0"/>
            <a:r>
              <a:rPr lang="ru-RU" sz="2600" dirty="0" smtClean="0">
                <a:sym typeface="Wingdings" pitchFamily="2" charset="2"/>
              </a:rPr>
              <a:t>которая 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соответствует рассмотрению структуры как переменной величины, называется </a:t>
            </a:r>
            <a:r>
              <a:rPr lang="ru-RU" sz="2600" i="1" dirty="0">
                <a:cs typeface="Times New Roman" pitchFamily="18" charset="0"/>
                <a:sym typeface="Wingdings" pitchFamily="2" charset="2"/>
              </a:rPr>
              <a:t>схемой структуры.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ru-RU" sz="2600" dirty="0">
                <a:sym typeface="Wingdings" pitchFamily="2" charset="2"/>
              </a:rPr>
              <a:t> </a:t>
            </a:r>
            <a:endParaRPr lang="ru-RU" sz="2600" baseline="-30000" dirty="0">
              <a:sym typeface="Wingdings" pitchFamily="2" charset="2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488504" y="1124745"/>
            <a:ext cx="9073008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lvl="0" indent="-361950" eaLnBrk="0" hangingPunct="0"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4. Понятие схемы и экземпляра структуры данных</a:t>
            </a:r>
            <a:r>
              <a:rPr lang="en-US" sz="2800" b="1" dirty="0" smtClean="0">
                <a:latin typeface="+mn-lt"/>
              </a:rPr>
              <a:t> </a:t>
            </a:r>
            <a:r>
              <a:rPr lang="ru-RU" sz="2800" b="1" dirty="0" smtClean="0">
                <a:latin typeface="+mn-lt"/>
              </a:rPr>
              <a:t>…</a:t>
            </a:r>
            <a:endParaRPr kumimoji="0" lang="ru-RU" sz="2800" b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latin typeface="Arial" charset="0"/>
              </a:rPr>
              <a:t>1.1. Структуры </a:t>
            </a:r>
            <a:r>
              <a:rPr lang="ru-RU" sz="2800" b="1" dirty="0" smtClean="0">
                <a:latin typeface="Arial" charset="0"/>
              </a:rPr>
              <a:t>данных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2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Структуры данных и структуры действия</a:t>
            </a:r>
            <a:endParaRPr lang="ru-RU" sz="1200" b="1" dirty="0">
              <a:latin typeface="+mn-lt"/>
            </a:endParaRPr>
          </a:p>
        </p:txBody>
      </p:sp>
      <p:sp>
        <p:nvSpPr>
          <p:cNvPr id="26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F13E-1567-4398-9066-8C91433EA93A}" type="slidenum">
              <a:rPr lang="ru-RU" smtClean="0"/>
              <a:pPr/>
              <a:t>21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4622800" y="32718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1149" name="Rectangle 13"/>
          <p:cNvSpPr>
            <a:spLocks noChangeArrowheads="1"/>
          </p:cNvSpPr>
          <p:nvPr/>
        </p:nvSpPr>
        <p:spPr bwMode="auto">
          <a:xfrm>
            <a:off x="4787900" y="33480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1150" name="Rectangle 14"/>
          <p:cNvSpPr>
            <a:spLocks noChangeArrowheads="1"/>
          </p:cNvSpPr>
          <p:nvPr/>
        </p:nvSpPr>
        <p:spPr bwMode="auto">
          <a:xfrm>
            <a:off x="4870450" y="331470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auto">
          <a:xfrm>
            <a:off x="48446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1152" name="Rectangle 16"/>
          <p:cNvSpPr>
            <a:spLocks noChangeArrowheads="1"/>
          </p:cNvSpPr>
          <p:nvPr/>
        </p:nvSpPr>
        <p:spPr bwMode="auto">
          <a:xfrm>
            <a:off x="4173935" y="30718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1153" name="Rectangle 17"/>
          <p:cNvSpPr>
            <a:spLocks noChangeArrowheads="1"/>
          </p:cNvSpPr>
          <p:nvPr/>
        </p:nvSpPr>
        <p:spPr bwMode="auto">
          <a:xfrm>
            <a:off x="30285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488504" y="1988840"/>
            <a:ext cx="8831064" cy="381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81000" lvl="1" indent="-190500" eaLnBrk="0" hangingPunct="0"/>
            <a:r>
              <a:rPr lang="ru-RU" sz="2600" b="1" u="sng" dirty="0">
                <a:sym typeface="Wingdings" pitchFamily="2" charset="2"/>
              </a:rPr>
              <a:t>Определение 1.6.</a:t>
            </a:r>
            <a:r>
              <a:rPr lang="ru-RU" sz="2600" b="1" dirty="0">
                <a:sym typeface="Wingdings" pitchFamily="2" charset="2"/>
              </a:rPr>
              <a:t> </a:t>
            </a:r>
            <a:r>
              <a:rPr lang="ru-RU" sz="2000" b="1" dirty="0">
                <a:sym typeface="Wingdings" pitchFamily="2" charset="2"/>
              </a:rPr>
              <a:t>  </a:t>
            </a:r>
            <a:r>
              <a:rPr lang="ru-RU" sz="2600" dirty="0">
                <a:sym typeface="Wingdings" pitchFamily="2" charset="2"/>
              </a:rPr>
              <a:t>О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тношени</a:t>
            </a:r>
            <a:r>
              <a:rPr lang="ru-RU" sz="2600" dirty="0">
                <a:sym typeface="Wingdings" pitchFamily="2" charset="2"/>
              </a:rPr>
              <a:t>я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 делят на две части: </a:t>
            </a:r>
            <a:endParaRPr lang="ru-RU" sz="2600" dirty="0">
              <a:sym typeface="Wingdings" pitchFamily="2" charset="2"/>
            </a:endParaRPr>
          </a:p>
          <a:p>
            <a:pPr marL="381000" lvl="1" indent="-190500" eaLnBrk="0" hangingPunct="0"/>
            <a:r>
              <a:rPr lang="ru-RU" sz="2600" dirty="0">
                <a:sym typeface="Wingdings" pitchFamily="2" charset="2"/>
              </a:rPr>
              <a:t>- 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отношения, описывающие отношение следовани</a:t>
            </a:r>
            <a:r>
              <a:rPr lang="ru-RU" sz="2600" dirty="0">
                <a:sym typeface="Wingdings" pitchFamily="2" charset="2"/>
              </a:rPr>
              <a:t>я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 элементов</a:t>
            </a:r>
            <a:r>
              <a:rPr lang="ru-RU" sz="2600" dirty="0">
                <a:sym typeface="Wingdings" pitchFamily="2" charset="2"/>
              </a:rPr>
              <a:t> и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 необходимы</a:t>
            </a:r>
            <a:r>
              <a:rPr lang="ru-RU" sz="2600" dirty="0">
                <a:sym typeface="Wingdings" pitchFamily="2" charset="2"/>
              </a:rPr>
              <a:t>е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 для рекурсивно описанных операций, называемые </a:t>
            </a:r>
            <a:r>
              <a:rPr lang="ru-RU" sz="2600" i="1" dirty="0">
                <a:cs typeface="Times New Roman" pitchFamily="18" charset="0"/>
                <a:sym typeface="Wingdings" pitchFamily="2" charset="2"/>
              </a:rPr>
              <a:t>основными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ru-RU" sz="2600" dirty="0">
                <a:sym typeface="Wingdings" pitchFamily="2" charset="2"/>
              </a:rPr>
              <a:t>(п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о ним и ведется классификация структур</a:t>
            </a:r>
            <a:r>
              <a:rPr lang="ru-RU" sz="2600" dirty="0">
                <a:sym typeface="Wingdings" pitchFamily="2" charset="2"/>
              </a:rPr>
              <a:t>);</a:t>
            </a:r>
          </a:p>
          <a:p>
            <a:pPr marL="381000" lvl="1" indent="-190500" eaLnBrk="0" hangingPunct="0"/>
            <a:r>
              <a:rPr lang="ru-RU" sz="2600" dirty="0">
                <a:sym typeface="Wingdings" pitchFamily="2" charset="2"/>
              </a:rPr>
              <a:t>- п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рочие отношения описывают индивидуальные свойства элементов, и называются </a:t>
            </a:r>
            <a:r>
              <a:rPr lang="ru-RU" sz="2600" i="1" dirty="0">
                <a:cs typeface="Times New Roman" pitchFamily="18" charset="0"/>
                <a:sym typeface="Wingdings" pitchFamily="2" charset="2"/>
              </a:rPr>
              <a:t>вспомогательными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. </a:t>
            </a:r>
            <a:r>
              <a:rPr lang="ru-RU" sz="2600" dirty="0">
                <a:sym typeface="Wingdings" pitchFamily="2" charset="2"/>
              </a:rPr>
              <a:t> </a:t>
            </a:r>
          </a:p>
          <a:p>
            <a:pPr eaLnBrk="0" hangingPunct="0">
              <a:spcBef>
                <a:spcPct val="30000"/>
              </a:spcBef>
              <a:buFont typeface="Wingdings" pitchFamily="2" charset="2"/>
              <a:buChar char="þ"/>
            </a:pPr>
            <a:r>
              <a:rPr lang="ru-RU" sz="2600" dirty="0">
                <a:sym typeface="Wingdings" pitchFamily="2" charset="2"/>
              </a:rPr>
              <a:t> 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Алгоритм соответствует схеме </a:t>
            </a:r>
            <a:r>
              <a:rPr lang="ru-RU" sz="2600" dirty="0">
                <a:sym typeface="Wingdings" pitchFamily="2" charset="2"/>
              </a:rPr>
              <a:t>структуры.</a:t>
            </a:r>
            <a:br>
              <a:rPr lang="ru-RU" sz="2600" dirty="0">
                <a:sym typeface="Wingdings" pitchFamily="2" charset="2"/>
              </a:rPr>
            </a:br>
            <a:r>
              <a:rPr lang="ru-RU" sz="2600" dirty="0">
                <a:sym typeface="Wingdings" pitchFamily="2" charset="2"/>
              </a:rPr>
              <a:t>     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Вычислени</a:t>
            </a:r>
            <a:r>
              <a:rPr lang="ru-RU" sz="2600" dirty="0">
                <a:sym typeface="Wingdings" pitchFamily="2" charset="2"/>
              </a:rPr>
              <a:t>я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 соответствует экземпляр</a:t>
            </a:r>
            <a:r>
              <a:rPr lang="ru-RU" sz="2600" dirty="0">
                <a:sym typeface="Wingdings" pitchFamily="2" charset="2"/>
              </a:rPr>
              <a:t>у.  </a:t>
            </a:r>
          </a:p>
        </p:txBody>
      </p:sp>
      <p:sp>
        <p:nvSpPr>
          <p:cNvPr id="91155" name="Rectangle 19"/>
          <p:cNvSpPr>
            <a:spLocks noChangeArrowheads="1"/>
          </p:cNvSpPr>
          <p:nvPr/>
        </p:nvSpPr>
        <p:spPr bwMode="auto">
          <a:xfrm>
            <a:off x="30285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1156" name="Rectangle 20"/>
          <p:cNvSpPr>
            <a:spLocks noChangeArrowheads="1"/>
          </p:cNvSpPr>
          <p:nvPr/>
        </p:nvSpPr>
        <p:spPr bwMode="auto">
          <a:xfrm>
            <a:off x="4081066" y="30241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488504" y="1124745"/>
            <a:ext cx="9073008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lvl="0" indent="-361950" eaLnBrk="0" hangingPunct="0"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4. Понятие схемы и экземпляра структуры данных</a:t>
            </a:r>
            <a:endParaRPr kumimoji="0" lang="ru-RU" sz="2800" b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latin typeface="Arial" charset="0"/>
              </a:rPr>
              <a:t>1.1. Структуры </a:t>
            </a:r>
            <a:r>
              <a:rPr lang="ru-RU" sz="2800" b="1" dirty="0" smtClean="0">
                <a:latin typeface="Arial" charset="0"/>
              </a:rPr>
              <a:t>данных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2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Структуры данных и структуры действия</a:t>
            </a:r>
            <a:endParaRPr lang="ru-RU" sz="1200" b="1" dirty="0">
              <a:latin typeface="+mn-lt"/>
            </a:endParaRPr>
          </a:p>
        </p:txBody>
      </p:sp>
      <p:sp>
        <p:nvSpPr>
          <p:cNvPr id="27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6ADE0-307A-41A8-BC32-22310F5D7A11}" type="slidenum">
              <a:rPr lang="ru-RU" smtClean="0"/>
              <a:pPr/>
              <a:t>22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95236" name="Rectangle 3076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5237" name="Rectangle 3077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5238" name="Rectangle 3078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5239" name="Rectangle 3079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5240" name="Rectangle 3080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5241" name="Rectangle 3081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5242" name="Rectangle 3082"/>
          <p:cNvSpPr>
            <a:spLocks noChangeArrowheads="1"/>
          </p:cNvSpPr>
          <p:nvPr/>
        </p:nvSpPr>
        <p:spPr bwMode="auto">
          <a:xfrm>
            <a:off x="4622800" y="32718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5243" name="Rectangle 3083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5244" name="Rectangle 3084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5245" name="Rectangle 3085"/>
          <p:cNvSpPr>
            <a:spLocks noChangeArrowheads="1"/>
          </p:cNvSpPr>
          <p:nvPr/>
        </p:nvSpPr>
        <p:spPr bwMode="auto">
          <a:xfrm>
            <a:off x="4787900" y="33480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5246" name="Rectangle 3086"/>
          <p:cNvSpPr>
            <a:spLocks noChangeArrowheads="1"/>
          </p:cNvSpPr>
          <p:nvPr/>
        </p:nvSpPr>
        <p:spPr bwMode="auto">
          <a:xfrm>
            <a:off x="4870450" y="331470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5247" name="Rectangle 3087"/>
          <p:cNvSpPr>
            <a:spLocks noChangeArrowheads="1"/>
          </p:cNvSpPr>
          <p:nvPr/>
        </p:nvSpPr>
        <p:spPr bwMode="auto">
          <a:xfrm>
            <a:off x="48446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5248" name="Rectangle 3088"/>
          <p:cNvSpPr>
            <a:spLocks noChangeArrowheads="1"/>
          </p:cNvSpPr>
          <p:nvPr/>
        </p:nvSpPr>
        <p:spPr bwMode="auto">
          <a:xfrm>
            <a:off x="4173935" y="30718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5249" name="Rectangle 3089"/>
          <p:cNvSpPr>
            <a:spLocks noChangeArrowheads="1"/>
          </p:cNvSpPr>
          <p:nvPr/>
        </p:nvSpPr>
        <p:spPr bwMode="auto">
          <a:xfrm>
            <a:off x="30285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5250" name="Text Box 3090"/>
          <p:cNvSpPr txBox="1">
            <a:spLocks noChangeArrowheads="1"/>
          </p:cNvSpPr>
          <p:nvPr/>
        </p:nvSpPr>
        <p:spPr bwMode="auto">
          <a:xfrm>
            <a:off x="416496" y="1916832"/>
            <a:ext cx="873797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600" dirty="0">
                <a:cs typeface="Times New Roman" pitchFamily="18" charset="0"/>
                <a:sym typeface="Wingdings" pitchFamily="2" charset="2"/>
              </a:rPr>
              <a:t>Различимость элементов данных, необходимая для указания этих элементов, обеспечивается путем присваивания им уникальных имен.</a:t>
            </a:r>
            <a:endParaRPr lang="ru-RU" sz="2600" dirty="0">
              <a:sym typeface="Wingdings" pitchFamily="2" charset="2"/>
            </a:endParaRPr>
          </a:p>
        </p:txBody>
      </p:sp>
      <p:sp>
        <p:nvSpPr>
          <p:cNvPr id="95251" name="Rectangle 3091"/>
          <p:cNvSpPr>
            <a:spLocks noChangeArrowheads="1"/>
          </p:cNvSpPr>
          <p:nvPr/>
        </p:nvSpPr>
        <p:spPr bwMode="auto">
          <a:xfrm>
            <a:off x="30285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5252" name="Rectangle 3092"/>
          <p:cNvSpPr>
            <a:spLocks noChangeArrowheads="1"/>
          </p:cNvSpPr>
          <p:nvPr/>
        </p:nvSpPr>
        <p:spPr bwMode="auto">
          <a:xfrm>
            <a:off x="4081066" y="30241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5255" name="Rectangle 3095"/>
          <p:cNvSpPr>
            <a:spLocks noChangeArrowheads="1"/>
          </p:cNvSpPr>
          <p:nvPr/>
        </p:nvSpPr>
        <p:spPr bwMode="auto">
          <a:xfrm>
            <a:off x="4081066" y="28051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95254" name="Object 3094"/>
          <p:cNvGraphicFramePr>
            <a:graphicFrameLocks noChangeAspect="1"/>
          </p:cNvGraphicFramePr>
          <p:nvPr/>
        </p:nvGraphicFramePr>
        <p:xfrm>
          <a:off x="2864768" y="3212976"/>
          <a:ext cx="3183334" cy="236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Рисунок" r:id="rId4" imgW="1609344" imgH="1298448" progId="Word.Picture.8">
                  <p:embed/>
                </p:oleObj>
              </mc:Choice>
              <mc:Fallback>
                <p:oleObj name="Рисунок" r:id="rId4" imgW="1609344" imgH="1298448" progId="Word.Picture.8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4768" y="3212976"/>
                        <a:ext cx="3183334" cy="236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488504" y="1297100"/>
            <a:ext cx="9073008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5. Именование элементов структуры…</a:t>
            </a:r>
            <a:endParaRPr kumimoji="0" lang="ru-RU" sz="2800" b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latin typeface="Arial" charset="0"/>
              </a:rPr>
              <a:t>1.1. Структуры </a:t>
            </a:r>
            <a:r>
              <a:rPr lang="ru-RU" sz="2800" b="1" dirty="0" smtClean="0">
                <a:latin typeface="Arial" charset="0"/>
              </a:rPr>
              <a:t>данных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2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Структуры данных и структуры действия</a:t>
            </a:r>
            <a:endParaRPr lang="ru-RU" sz="1200" b="1" dirty="0">
              <a:latin typeface="+mn-lt"/>
            </a:endParaRPr>
          </a:p>
        </p:txBody>
      </p:sp>
      <p:sp>
        <p:nvSpPr>
          <p:cNvPr id="28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A9537-B033-4AA0-AD31-0ABBEF67D6FC}" type="slidenum">
              <a:rPr lang="ru-RU" smtClean="0"/>
              <a:pPr/>
              <a:t>23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4622800" y="32718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4787900" y="33480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4870450" y="331470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48446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4173935" y="30718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297" name="Rectangle 17"/>
          <p:cNvSpPr>
            <a:spLocks noChangeArrowheads="1"/>
          </p:cNvSpPr>
          <p:nvPr/>
        </p:nvSpPr>
        <p:spPr bwMode="auto">
          <a:xfrm>
            <a:off x="30285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299" name="Rectangle 19"/>
          <p:cNvSpPr>
            <a:spLocks noChangeArrowheads="1"/>
          </p:cNvSpPr>
          <p:nvPr/>
        </p:nvSpPr>
        <p:spPr bwMode="auto">
          <a:xfrm>
            <a:off x="30285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300" name="Rectangle 20"/>
          <p:cNvSpPr>
            <a:spLocks noChangeArrowheads="1"/>
          </p:cNvSpPr>
          <p:nvPr/>
        </p:nvSpPr>
        <p:spPr bwMode="auto">
          <a:xfrm>
            <a:off x="4081066" y="30241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301" name="Rectangle 21"/>
          <p:cNvSpPr>
            <a:spLocks noChangeArrowheads="1"/>
          </p:cNvSpPr>
          <p:nvPr/>
        </p:nvSpPr>
        <p:spPr bwMode="auto">
          <a:xfrm>
            <a:off x="4081066" y="28051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303" name="Text Box 23"/>
          <p:cNvSpPr txBox="1">
            <a:spLocks noChangeArrowheads="1"/>
          </p:cNvSpPr>
          <p:nvPr/>
        </p:nvSpPr>
        <p:spPr bwMode="auto">
          <a:xfrm>
            <a:off x="416496" y="1916832"/>
            <a:ext cx="892899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600" dirty="0"/>
              <a:t>Наличие имен для элементов можно выразить при помощи отношения "</a:t>
            </a:r>
            <a:r>
              <a:rPr lang="ru-RU" sz="2600" i="1" dirty="0"/>
              <a:t>иметь имя</a:t>
            </a:r>
            <a:r>
              <a:rPr lang="ru-RU" sz="2600" dirty="0" smtClean="0"/>
              <a:t>".</a:t>
            </a:r>
            <a:endParaRPr lang="ru-RU" sz="2600" dirty="0"/>
          </a:p>
          <a:p>
            <a:pPr marL="285750" lvl="1" indent="-19050" eaLnBrk="0" hangingPunct="0">
              <a:lnSpc>
                <a:spcPct val="120000"/>
              </a:lnSpc>
            </a:pPr>
            <a:r>
              <a:rPr lang="en-US" sz="2600" b="1" i="1" dirty="0">
                <a:cs typeface="Times New Roman" pitchFamily="18" charset="0"/>
              </a:rPr>
              <a:t>N</a:t>
            </a:r>
            <a:r>
              <a:rPr lang="ru-RU" sz="2600" i="1" dirty="0"/>
              <a:t> </a:t>
            </a:r>
            <a:r>
              <a:rPr lang="ru-RU" sz="2600" dirty="0" smtClean="0"/>
              <a:t> –  </a:t>
            </a:r>
            <a:r>
              <a:rPr lang="ru-RU" sz="2600" dirty="0"/>
              <a:t>множество имен</a:t>
            </a:r>
          </a:p>
          <a:p>
            <a:pPr marL="285750" lvl="1" indent="-19050" eaLnBrk="0" hangingPunct="0">
              <a:lnSpc>
                <a:spcPct val="120000"/>
              </a:lnSpc>
            </a:pPr>
            <a:r>
              <a:rPr lang="en-US" sz="2600" b="1" i="1" dirty="0" smtClean="0">
                <a:cs typeface="Times New Roman" pitchFamily="18" charset="0"/>
              </a:rPr>
              <a:t>p</a:t>
            </a:r>
            <a:r>
              <a:rPr lang="ru-RU" sz="2600" baseline="-30000" dirty="0" smtClean="0">
                <a:cs typeface="Times New Roman" pitchFamily="18" charset="0"/>
              </a:rPr>
              <a:t>2 </a:t>
            </a:r>
            <a:r>
              <a:rPr lang="ru-RU" sz="2600" b="1" baseline="-30000" dirty="0" smtClean="0"/>
              <a:t>  </a:t>
            </a:r>
            <a:r>
              <a:rPr lang="ru-RU" sz="2600" dirty="0" smtClean="0"/>
              <a:t>–  </a:t>
            </a:r>
            <a:r>
              <a:rPr lang="ru-RU" sz="2600" dirty="0"/>
              <a:t>отношение "иметь имя"</a:t>
            </a:r>
            <a:endParaRPr lang="en-US" sz="2600" dirty="0"/>
          </a:p>
          <a:p>
            <a:pPr marL="285750" lvl="1" indent="-19050" eaLnBrk="0" hangingPunct="0">
              <a:lnSpc>
                <a:spcPct val="140000"/>
              </a:lnSpc>
            </a:pPr>
            <a:r>
              <a:rPr lang="en-US" sz="2600" b="1" i="1" dirty="0">
                <a:cs typeface="Times New Roman" pitchFamily="18" charset="0"/>
              </a:rPr>
              <a:t>S</a:t>
            </a:r>
            <a:r>
              <a:rPr lang="en-US" sz="2600" b="1" i="1" baseline="-30000" dirty="0">
                <a:cs typeface="Times New Roman" pitchFamily="18" charset="0"/>
              </a:rPr>
              <a:t>a</a:t>
            </a:r>
            <a:r>
              <a:rPr lang="ru-RU" sz="2600" b="1" baseline="30000" dirty="0">
                <a:cs typeface="Times New Roman" pitchFamily="18" charset="0"/>
              </a:rPr>
              <a:t>*</a:t>
            </a:r>
            <a:r>
              <a:rPr lang="ru-RU" sz="2600" b="1" dirty="0">
                <a:cs typeface="Times New Roman" pitchFamily="18" charset="0"/>
              </a:rPr>
              <a:t>=(</a:t>
            </a:r>
            <a:r>
              <a:rPr lang="ru-RU" sz="2600" b="1" i="1" dirty="0" err="1">
                <a:cs typeface="Times New Roman" pitchFamily="18" charset="0"/>
              </a:rPr>
              <a:t>М</a:t>
            </a:r>
            <a:r>
              <a:rPr lang="ru-RU" sz="2600" b="1" i="1" baseline="-30000" dirty="0" err="1">
                <a:cs typeface="Times New Roman" pitchFamily="18" charset="0"/>
              </a:rPr>
              <a:t>а</a:t>
            </a:r>
            <a:r>
              <a:rPr lang="ru-RU" sz="2600" b="1" dirty="0">
                <a:cs typeface="Times New Roman" pitchFamily="18" charset="0"/>
              </a:rPr>
              <a:t>, </a:t>
            </a:r>
            <a:r>
              <a:rPr lang="en-US" sz="2600" b="1" i="1" dirty="0">
                <a:cs typeface="Times New Roman" pitchFamily="18" charset="0"/>
              </a:rPr>
              <a:t>R</a:t>
            </a:r>
            <a:r>
              <a:rPr lang="ru-RU" sz="2600" b="1" dirty="0">
                <a:cs typeface="Times New Roman" pitchFamily="18" charset="0"/>
              </a:rPr>
              <a:t>, </a:t>
            </a:r>
            <a:r>
              <a:rPr lang="en-US" sz="2600" b="1" i="1" dirty="0">
                <a:cs typeface="Times New Roman" pitchFamily="18" charset="0"/>
              </a:rPr>
              <a:t>N</a:t>
            </a:r>
            <a:r>
              <a:rPr lang="ru-RU" sz="2600" b="1" dirty="0">
                <a:cs typeface="Times New Roman" pitchFamily="18" charset="0"/>
              </a:rPr>
              <a:t>; </a:t>
            </a:r>
            <a:r>
              <a:rPr lang="en-US" sz="2600" b="1" i="1" dirty="0">
                <a:cs typeface="Times New Roman" pitchFamily="18" charset="0"/>
              </a:rPr>
              <a:t>p</a:t>
            </a:r>
            <a:r>
              <a:rPr lang="en-US" sz="2600" b="1" i="1" baseline="-30000" dirty="0">
                <a:cs typeface="Times New Roman" pitchFamily="18" charset="0"/>
              </a:rPr>
              <a:t>a</a:t>
            </a:r>
            <a:r>
              <a:rPr lang="ru-RU" sz="2600" b="1" dirty="0">
                <a:cs typeface="Times New Roman" pitchFamily="18" charset="0"/>
              </a:rPr>
              <a:t>, </a:t>
            </a:r>
            <a:r>
              <a:rPr lang="en-US" sz="2600" b="1" i="1" dirty="0">
                <a:cs typeface="Times New Roman" pitchFamily="18" charset="0"/>
              </a:rPr>
              <a:t>p</a:t>
            </a:r>
            <a:r>
              <a:rPr lang="ru-RU" sz="2600" b="1" baseline="-30000" dirty="0">
                <a:cs typeface="Times New Roman" pitchFamily="18" charset="0"/>
              </a:rPr>
              <a:t>1</a:t>
            </a:r>
            <a:r>
              <a:rPr lang="ru-RU" sz="2600" b="1" baseline="30000" dirty="0">
                <a:cs typeface="Times New Roman" pitchFamily="18" charset="0"/>
              </a:rPr>
              <a:t>*</a:t>
            </a:r>
            <a:r>
              <a:rPr lang="ru-RU" sz="2600" b="1" dirty="0">
                <a:cs typeface="Times New Roman" pitchFamily="18" charset="0"/>
              </a:rPr>
              <a:t>, </a:t>
            </a:r>
            <a:r>
              <a:rPr lang="en-US" sz="2600" b="1" i="1" dirty="0">
                <a:cs typeface="Times New Roman" pitchFamily="18" charset="0"/>
              </a:rPr>
              <a:t>p</a:t>
            </a:r>
            <a:r>
              <a:rPr lang="ru-RU" sz="2600" b="1" baseline="-30000" dirty="0">
                <a:cs typeface="Times New Roman" pitchFamily="18" charset="0"/>
              </a:rPr>
              <a:t>2</a:t>
            </a:r>
            <a:r>
              <a:rPr lang="ru-RU" sz="2600" b="1" baseline="30000" dirty="0">
                <a:cs typeface="Times New Roman" pitchFamily="18" charset="0"/>
              </a:rPr>
              <a:t>*</a:t>
            </a:r>
            <a:r>
              <a:rPr lang="ru-RU" sz="2600" b="1" dirty="0">
                <a:cs typeface="Times New Roman" pitchFamily="18" charset="0"/>
              </a:rPr>
              <a:t>)</a:t>
            </a:r>
            <a:r>
              <a:rPr lang="en-US" sz="2600" b="1" dirty="0">
                <a:cs typeface="Times New Roman" pitchFamily="18" charset="0"/>
              </a:rPr>
              <a:t> </a:t>
            </a:r>
            <a:r>
              <a:rPr lang="ru-RU" sz="2600" b="1" dirty="0" smtClean="0">
                <a:cs typeface="Times New Roman" pitchFamily="18" charset="0"/>
              </a:rPr>
              <a:t> </a:t>
            </a:r>
            <a:r>
              <a:rPr lang="en-US" sz="2600" dirty="0" smtClean="0">
                <a:cs typeface="Times New Roman" pitchFamily="18" charset="0"/>
              </a:rPr>
              <a:t>– </a:t>
            </a:r>
            <a:r>
              <a:rPr lang="ru-RU" sz="2600" dirty="0" smtClean="0">
                <a:cs typeface="Times New Roman" pitchFamily="18" charset="0"/>
              </a:rPr>
              <a:t> </a:t>
            </a:r>
            <a:r>
              <a:rPr lang="ru-RU" sz="2600" dirty="0" smtClean="0"/>
              <a:t>экземпляр</a:t>
            </a:r>
            <a:endParaRPr lang="en-US" sz="2600" dirty="0"/>
          </a:p>
          <a:p>
            <a:pPr marL="285750" lvl="1" indent="-19050" eaLnBrk="0" hangingPunct="0">
              <a:lnSpc>
                <a:spcPct val="120000"/>
              </a:lnSpc>
            </a:pPr>
            <a:r>
              <a:rPr lang="en-US" sz="2600" b="1" i="1" dirty="0">
                <a:cs typeface="Times New Roman" pitchFamily="18" charset="0"/>
              </a:rPr>
              <a:t>S</a:t>
            </a:r>
            <a:r>
              <a:rPr lang="en-US" sz="2600" b="1" i="1" baseline="-30000" dirty="0">
                <a:cs typeface="Times New Roman" pitchFamily="18" charset="0"/>
              </a:rPr>
              <a:t>a</a:t>
            </a:r>
            <a:r>
              <a:rPr lang="ru-RU" sz="2600" b="1" dirty="0">
                <a:cs typeface="Times New Roman" pitchFamily="18" charset="0"/>
              </a:rPr>
              <a:t>=(</a:t>
            </a:r>
            <a:r>
              <a:rPr lang="ru-RU" sz="2600" b="1" i="1" dirty="0" err="1">
                <a:cs typeface="Times New Roman" pitchFamily="18" charset="0"/>
              </a:rPr>
              <a:t>М</a:t>
            </a:r>
            <a:r>
              <a:rPr lang="ru-RU" sz="2600" b="1" i="1" baseline="-30000" dirty="0" err="1">
                <a:cs typeface="Times New Roman" pitchFamily="18" charset="0"/>
              </a:rPr>
              <a:t>а</a:t>
            </a:r>
            <a:r>
              <a:rPr lang="ru-RU" sz="2600" b="1" dirty="0">
                <a:cs typeface="Times New Roman" pitchFamily="18" charset="0"/>
              </a:rPr>
              <a:t>, </a:t>
            </a:r>
            <a:r>
              <a:rPr lang="en-US" sz="2600" b="1" i="1" dirty="0">
                <a:cs typeface="Times New Roman" pitchFamily="18" charset="0"/>
              </a:rPr>
              <a:t>R</a:t>
            </a:r>
            <a:r>
              <a:rPr lang="ru-RU" sz="2600" b="1" dirty="0">
                <a:cs typeface="Times New Roman" pitchFamily="18" charset="0"/>
              </a:rPr>
              <a:t>, </a:t>
            </a:r>
            <a:r>
              <a:rPr lang="en-US" sz="2600" b="1" i="1" dirty="0">
                <a:cs typeface="Times New Roman" pitchFamily="18" charset="0"/>
              </a:rPr>
              <a:t>N</a:t>
            </a:r>
            <a:r>
              <a:rPr lang="ru-RU" sz="2600" b="1" dirty="0">
                <a:cs typeface="Times New Roman" pitchFamily="18" charset="0"/>
              </a:rPr>
              <a:t>; </a:t>
            </a:r>
            <a:r>
              <a:rPr lang="en-US" sz="2600" b="1" i="1" dirty="0">
                <a:cs typeface="Times New Roman" pitchFamily="18" charset="0"/>
              </a:rPr>
              <a:t>p</a:t>
            </a:r>
            <a:r>
              <a:rPr lang="en-US" sz="2600" b="1" baseline="-30000" dirty="0">
                <a:cs typeface="Times New Roman" pitchFamily="18" charset="0"/>
              </a:rPr>
              <a:t>a</a:t>
            </a:r>
            <a:r>
              <a:rPr lang="ru-RU" sz="2600" b="1" dirty="0">
                <a:cs typeface="Times New Roman" pitchFamily="18" charset="0"/>
              </a:rPr>
              <a:t>, </a:t>
            </a:r>
            <a:r>
              <a:rPr lang="en-US" sz="2600" b="1" i="1" dirty="0">
                <a:cs typeface="Times New Roman" pitchFamily="18" charset="0"/>
              </a:rPr>
              <a:t>p</a:t>
            </a:r>
            <a:r>
              <a:rPr lang="ru-RU" sz="2600" b="1" baseline="-30000" dirty="0">
                <a:cs typeface="Times New Roman" pitchFamily="18" charset="0"/>
              </a:rPr>
              <a:t>1</a:t>
            </a:r>
            <a:r>
              <a:rPr lang="ru-RU" sz="2600" b="1" dirty="0">
                <a:cs typeface="Times New Roman" pitchFamily="18" charset="0"/>
              </a:rPr>
              <a:t>, </a:t>
            </a:r>
            <a:r>
              <a:rPr lang="en-US" sz="2600" b="1" dirty="0">
                <a:cs typeface="Times New Roman" pitchFamily="18" charset="0"/>
              </a:rPr>
              <a:t>p</a:t>
            </a:r>
            <a:r>
              <a:rPr lang="ru-RU" sz="2600" b="1" baseline="-30000" dirty="0">
                <a:cs typeface="Times New Roman" pitchFamily="18" charset="0"/>
              </a:rPr>
              <a:t>2</a:t>
            </a:r>
            <a:r>
              <a:rPr lang="ru-RU" sz="2600" b="1" dirty="0" smtClean="0">
                <a:cs typeface="Times New Roman" pitchFamily="18" charset="0"/>
              </a:rPr>
              <a:t>) </a:t>
            </a:r>
            <a:r>
              <a:rPr lang="ru-RU" sz="2600" b="1" dirty="0" smtClean="0"/>
              <a:t> </a:t>
            </a:r>
            <a:r>
              <a:rPr lang="en-US" sz="2600" dirty="0">
                <a:cs typeface="Times New Roman" pitchFamily="18" charset="0"/>
              </a:rPr>
              <a:t>–</a:t>
            </a:r>
            <a:r>
              <a:rPr lang="ru-RU" sz="2600" dirty="0"/>
              <a:t> </a:t>
            </a:r>
            <a:r>
              <a:rPr lang="ru-RU" sz="2600" dirty="0" smtClean="0"/>
              <a:t> схема</a:t>
            </a:r>
            <a:endParaRPr lang="ru-RU" sz="2600" dirty="0"/>
          </a:p>
          <a:p>
            <a:pPr eaLnBrk="0" hangingPunct="0"/>
            <a:r>
              <a:rPr lang="ru-RU" dirty="0"/>
              <a:t> 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488504" y="1297100"/>
            <a:ext cx="9073008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5. Именование элементов структуры…</a:t>
            </a:r>
            <a:endParaRPr kumimoji="0" lang="ru-RU" sz="2800" b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latin typeface="Arial" charset="0"/>
              </a:rPr>
              <a:t>1.1. Структуры </a:t>
            </a:r>
            <a:r>
              <a:rPr lang="ru-RU" sz="2800" b="1" dirty="0" smtClean="0">
                <a:latin typeface="Arial" charset="0"/>
              </a:rPr>
              <a:t>данных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26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Структуры данных и структуры действия</a:t>
            </a:r>
            <a:endParaRPr lang="ru-RU" sz="1200" b="1" dirty="0">
              <a:latin typeface="+mn-lt"/>
            </a:endParaRPr>
          </a:p>
        </p:txBody>
      </p:sp>
      <p:sp>
        <p:nvSpPr>
          <p:cNvPr id="28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1258A-4692-438A-B564-9C5FF9A0C7CE}" type="slidenum">
              <a:rPr lang="ru-RU" smtClean="0"/>
              <a:pPr/>
              <a:t>24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4622800" y="32718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4787900" y="33480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4870450" y="331470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48446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4173935" y="30718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45" name="Rectangle 17"/>
          <p:cNvSpPr>
            <a:spLocks noChangeArrowheads="1"/>
          </p:cNvSpPr>
          <p:nvPr/>
        </p:nvSpPr>
        <p:spPr bwMode="auto">
          <a:xfrm>
            <a:off x="30285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46" name="Rectangle 18"/>
          <p:cNvSpPr>
            <a:spLocks noChangeArrowheads="1"/>
          </p:cNvSpPr>
          <p:nvPr/>
        </p:nvSpPr>
        <p:spPr bwMode="auto">
          <a:xfrm>
            <a:off x="30285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47" name="Rectangle 19"/>
          <p:cNvSpPr>
            <a:spLocks noChangeArrowheads="1"/>
          </p:cNvSpPr>
          <p:nvPr/>
        </p:nvSpPr>
        <p:spPr bwMode="auto">
          <a:xfrm>
            <a:off x="4081066" y="30241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48" name="Rectangle 20"/>
          <p:cNvSpPr>
            <a:spLocks noChangeArrowheads="1"/>
          </p:cNvSpPr>
          <p:nvPr/>
        </p:nvSpPr>
        <p:spPr bwMode="auto">
          <a:xfrm>
            <a:off x="4081066" y="28051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49" name="Text Box 21"/>
          <p:cNvSpPr txBox="1">
            <a:spLocks noChangeArrowheads="1"/>
          </p:cNvSpPr>
          <p:nvPr/>
        </p:nvSpPr>
        <p:spPr bwMode="auto">
          <a:xfrm>
            <a:off x="488504" y="1772816"/>
            <a:ext cx="8809980" cy="437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600" b="1" u="sng" dirty="0"/>
              <a:t>Пример 1.2.</a:t>
            </a:r>
            <a:r>
              <a:rPr lang="ru-RU" sz="2600" dirty="0"/>
              <a:t>   Матрица </a:t>
            </a:r>
            <a:r>
              <a:rPr lang="en-US" sz="2600" b="1" i="1" dirty="0"/>
              <a:t>A</a:t>
            </a:r>
            <a:r>
              <a:rPr lang="ru-RU" sz="2600" b="1" dirty="0"/>
              <a:t>=(</a:t>
            </a:r>
            <a:r>
              <a:rPr lang="en-US" sz="2600" b="1" i="1" dirty="0" err="1"/>
              <a:t>a</a:t>
            </a:r>
            <a:r>
              <a:rPr lang="en-US" sz="2600" b="1" i="1" baseline="-25000" dirty="0" err="1"/>
              <a:t>ij</a:t>
            </a:r>
            <a:r>
              <a:rPr lang="en-US" sz="2600" b="1" dirty="0"/>
              <a:t>)</a:t>
            </a:r>
          </a:p>
          <a:p>
            <a:pPr eaLnBrk="0" hangingPunct="0">
              <a:spcBef>
                <a:spcPct val="40000"/>
              </a:spcBef>
            </a:pPr>
            <a:r>
              <a:rPr lang="en-US" sz="2600" dirty="0" smtClean="0"/>
              <a:t>     </a:t>
            </a:r>
            <a:r>
              <a:rPr lang="ru-RU" sz="2600" dirty="0" smtClean="0"/>
              <a:t>Элемент </a:t>
            </a:r>
            <a:r>
              <a:rPr lang="ru-RU" sz="2600" dirty="0"/>
              <a:t>матрицы                  </a:t>
            </a:r>
            <a:r>
              <a:rPr lang="ru-RU" sz="2600" dirty="0" smtClean="0"/>
              <a:t> </a:t>
            </a:r>
            <a:r>
              <a:rPr lang="en-US" sz="2600" dirty="0" smtClean="0"/>
              <a:t>             </a:t>
            </a:r>
            <a:r>
              <a:rPr lang="ru-RU" sz="2600" dirty="0" smtClean="0"/>
              <a:t>  </a:t>
            </a:r>
            <a:r>
              <a:rPr lang="ru-RU" sz="2600" dirty="0"/>
              <a:t>Матрица</a:t>
            </a:r>
          </a:p>
          <a:p>
            <a:pPr eaLnBrk="0" hangingPunct="0"/>
            <a:endParaRPr lang="ru-RU" sz="2000" dirty="0"/>
          </a:p>
          <a:p>
            <a:pPr eaLnBrk="0" hangingPunct="0"/>
            <a:endParaRPr lang="ru-RU" sz="2000" dirty="0"/>
          </a:p>
          <a:p>
            <a:pPr eaLnBrk="0" hangingPunct="0"/>
            <a:endParaRPr lang="ru-RU" sz="2000" dirty="0"/>
          </a:p>
          <a:p>
            <a:pPr eaLnBrk="0" hangingPunct="0"/>
            <a:endParaRPr lang="ru-RU" sz="2000" dirty="0"/>
          </a:p>
          <a:p>
            <a:pPr eaLnBrk="0" hangingPunct="0"/>
            <a:endParaRPr lang="ru-RU" sz="2000" dirty="0"/>
          </a:p>
          <a:p>
            <a:pPr eaLnBrk="0" hangingPunct="0"/>
            <a:endParaRPr lang="en-US" sz="2000" dirty="0" smtClean="0"/>
          </a:p>
          <a:p>
            <a:pPr eaLnBrk="0" hangingPunct="0"/>
            <a:endParaRPr lang="en-US" sz="2000" dirty="0" smtClean="0"/>
          </a:p>
          <a:p>
            <a:pPr eaLnBrk="0" hangingPunct="0"/>
            <a:endParaRPr lang="ru-RU" sz="2400" dirty="0" smtClean="0"/>
          </a:p>
          <a:p>
            <a:pPr eaLnBrk="0" hangingPunct="0">
              <a:buFont typeface="Wingdings" pitchFamily="2" charset="2"/>
              <a:buChar char="6"/>
            </a:pPr>
            <a:r>
              <a:rPr lang="ru-RU" sz="2400" dirty="0" smtClean="0">
                <a:sym typeface="Wingdings" pitchFamily="2" charset="2"/>
              </a:rPr>
              <a:t> </a:t>
            </a:r>
            <a:r>
              <a:rPr lang="ru-RU" sz="2600" dirty="0" smtClean="0">
                <a:sym typeface="Wingdings" pitchFamily="2" charset="2"/>
              </a:rPr>
              <a:t>Формальное определение матрицы ?</a:t>
            </a:r>
          </a:p>
          <a:p>
            <a:pPr eaLnBrk="0" hangingPunct="0">
              <a:buFont typeface="Wingdings" pitchFamily="2" charset="2"/>
              <a:buChar char="6"/>
            </a:pPr>
            <a:r>
              <a:rPr lang="ru-RU" sz="2600" dirty="0" smtClean="0"/>
              <a:t> Есть ли начальные и конечные элементы ?</a:t>
            </a:r>
            <a:endParaRPr lang="ru-RU" sz="2600" dirty="0"/>
          </a:p>
        </p:txBody>
      </p:sp>
      <p:sp>
        <p:nvSpPr>
          <p:cNvPr id="99351" name="Rectangle 23"/>
          <p:cNvSpPr>
            <a:spLocks noChangeArrowheads="1"/>
          </p:cNvSpPr>
          <p:nvPr/>
        </p:nvSpPr>
        <p:spPr bwMode="auto">
          <a:xfrm>
            <a:off x="3833416" y="26812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9935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220438"/>
              </p:ext>
            </p:extLst>
          </p:nvPr>
        </p:nvGraphicFramePr>
        <p:xfrm>
          <a:off x="1074738" y="2928938"/>
          <a:ext cx="3084512" cy="205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Picture" r:id="rId4" imgW="2066760" imgH="1495440" progId="Word.Picture.8">
                  <p:embed/>
                </p:oleObj>
              </mc:Choice>
              <mc:Fallback>
                <p:oleObj name="Picture" r:id="rId4" imgW="2066760" imgH="1495440" progId="Word.Picture.8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2928938"/>
                        <a:ext cx="3084512" cy="2058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53" name="Rectangle 25"/>
          <p:cNvSpPr>
            <a:spLocks noChangeArrowheads="1"/>
          </p:cNvSpPr>
          <p:nvPr/>
        </p:nvSpPr>
        <p:spPr bwMode="auto">
          <a:xfrm>
            <a:off x="4019154" y="26812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9935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707584"/>
              </p:ext>
            </p:extLst>
          </p:nvPr>
        </p:nvGraphicFramePr>
        <p:xfrm>
          <a:off x="5745088" y="2996952"/>
          <a:ext cx="2448272" cy="1960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Рисунок" r:id="rId6" imgW="1722120" imgH="1493520" progId="Word.Picture.8">
                  <p:embed/>
                </p:oleObj>
              </mc:Choice>
              <mc:Fallback>
                <p:oleObj name="Рисунок" r:id="rId6" imgW="1722120" imgH="1493520" progId="Word.Picture.8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5088" y="2996952"/>
                        <a:ext cx="2448272" cy="19600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488504" y="1297100"/>
            <a:ext cx="9073008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5. Именование элементов структуры</a:t>
            </a:r>
            <a:endParaRPr kumimoji="0" lang="ru-RU" sz="2800" b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latin typeface="Arial" charset="0"/>
              </a:rPr>
              <a:t>1.1. Структуры данных</a:t>
            </a:r>
          </a:p>
        </p:txBody>
      </p:sp>
      <p:sp>
        <p:nvSpPr>
          <p:cNvPr id="30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Структуры данных и структуры действия</a:t>
            </a:r>
            <a:endParaRPr lang="ru-RU" sz="1200" b="1" dirty="0">
              <a:latin typeface="+mn-lt"/>
            </a:endParaRPr>
          </a:p>
        </p:txBody>
      </p:sp>
      <p:sp>
        <p:nvSpPr>
          <p:cNvPr id="32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6496" y="1268760"/>
            <a:ext cx="8903072" cy="2240613"/>
          </a:xfrm>
        </p:spPr>
        <p:txBody>
          <a:bodyPr wrap="square">
            <a:spAutoFit/>
          </a:bodyPr>
          <a:lstStyle/>
          <a:p>
            <a:pPr marL="180975" indent="-180975">
              <a:lnSpc>
                <a:spcPct val="90000"/>
              </a:lnSpc>
              <a:buSzPct val="100000"/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Понятие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структуры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данных</a:t>
            </a:r>
          </a:p>
          <a:p>
            <a:pPr marL="180975" indent="-180975">
              <a:lnSpc>
                <a:spcPct val="90000"/>
              </a:lnSpc>
              <a:buSzPct val="100000"/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Линейные структуры</a:t>
            </a:r>
          </a:p>
          <a:p>
            <a:pPr marL="180975" indent="-180975">
              <a:lnSpc>
                <a:spcPct val="90000"/>
              </a:lnSpc>
              <a:buSzPct val="100000"/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экземпляр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структуры</a:t>
            </a:r>
          </a:p>
          <a:p>
            <a:pPr marL="180975" indent="-180975">
              <a:lnSpc>
                <a:spcPct val="90000"/>
              </a:lnSpc>
              <a:buSzPct val="100000"/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Базисные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вспомогательные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отношения</a:t>
            </a:r>
          </a:p>
          <a:p>
            <a:pPr marL="180975" indent="-180975">
              <a:lnSpc>
                <a:spcPct val="90000"/>
              </a:lnSpc>
              <a:buSzPct val="100000"/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Примеры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 данных</a:t>
            </a:r>
            <a:endParaRPr lang="en-US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86E61-E76A-472D-83C5-C48F183D2D6B}" type="slidenum">
              <a:rPr lang="ru-RU" smtClean="0"/>
              <a:pPr/>
              <a:t>25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ru-RU" sz="2800" b="1" dirty="0" smtClean="0">
                <a:latin typeface="+mn-lt"/>
              </a:rPr>
              <a:t>Заключение</a:t>
            </a:r>
            <a:endParaRPr lang="ru-RU" sz="2800" b="1" u="sng" dirty="0">
              <a:latin typeface="+mn-lt"/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Структуры данных и структуры действия</a:t>
            </a:r>
            <a:endParaRPr lang="ru-RU" sz="1200" b="1" dirty="0">
              <a:latin typeface="+mn-lt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618" y="1341550"/>
            <a:ext cx="8922196" cy="972574"/>
          </a:xfrm>
        </p:spPr>
        <p:txBody>
          <a:bodyPr wrap="square">
            <a:spAutoFit/>
          </a:bodyPr>
          <a:lstStyle/>
          <a:p>
            <a:pPr>
              <a:buSzPct val="100000"/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выделения структур данных при разработке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Способы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представления структур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ЭВМ</a:t>
            </a:r>
            <a:endParaRPr lang="en-US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/>
          <a:lstStyle/>
          <a:p>
            <a:pPr algn="r"/>
            <a:fld id="{C7986E61-E76A-472D-83C5-C48F183D2D6B}" type="slidenum">
              <a:rPr lang="ru-RU" sz="1200" smtClean="0">
                <a:latin typeface="+mn-lt"/>
              </a:rPr>
              <a:pPr algn="r"/>
              <a:t>26</a:t>
            </a:fld>
            <a:r>
              <a:rPr lang="ru-RU" sz="1200" dirty="0" smtClean="0">
                <a:latin typeface="+mn-lt"/>
              </a:rPr>
              <a:t> из 28</a:t>
            </a:r>
            <a:endParaRPr lang="ru-RU" sz="1200" dirty="0"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Вопросы для обсуждения</a:t>
            </a:r>
            <a:endParaRPr lang="ru-RU" sz="2800" b="1" u="sng" dirty="0">
              <a:latin typeface="+mn-lt"/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Структуры данных и структуры действия</a:t>
            </a:r>
            <a:endParaRPr lang="ru-RU" sz="1200" b="1" dirty="0">
              <a:latin typeface="+mn-lt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123" y="1268760"/>
            <a:ext cx="8922196" cy="519113"/>
          </a:xfrm>
        </p:spPr>
        <p:txBody>
          <a:bodyPr wrap="square">
            <a:spAutoFit/>
          </a:bodyPr>
          <a:lstStyle/>
          <a:p>
            <a:pPr>
              <a:buSzPct val="100000"/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Структуры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хранения данных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/>
          <a:lstStyle/>
          <a:p>
            <a:pPr algn="r"/>
            <a:fld id="{C7986E61-E76A-472D-83C5-C48F183D2D6B}" type="slidenum">
              <a:rPr lang="ru-RU" sz="1200" smtClean="0">
                <a:latin typeface="+mn-lt"/>
              </a:rPr>
              <a:pPr algn="r"/>
              <a:t>27</a:t>
            </a:fld>
            <a:r>
              <a:rPr lang="ru-RU" sz="1200" dirty="0" smtClean="0">
                <a:latin typeface="+mn-lt"/>
              </a:rPr>
              <a:t> из 28</a:t>
            </a:r>
            <a:endParaRPr lang="ru-RU" sz="1200" dirty="0">
              <a:latin typeface="+mn-lt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Следующая тема</a:t>
            </a:r>
            <a:endParaRPr lang="ru-RU" sz="2800" b="1" u="sng" dirty="0">
              <a:latin typeface="+mn-lt"/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Структуры данных и структуры действия</a:t>
            </a:r>
            <a:endParaRPr lang="ru-RU" sz="1200" b="1" dirty="0">
              <a:latin typeface="+mn-lt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80" y="207963"/>
            <a:ext cx="9466866" cy="561975"/>
          </a:xfrm>
        </p:spPr>
        <p:txBody>
          <a:bodyPr/>
          <a:lstStyle/>
          <a:p>
            <a:pPr eaLnBrk="1" hangingPunct="1"/>
            <a:r>
              <a:rPr lang="ru-RU" dirty="0" smtClean="0"/>
              <a:t>Контакты</a:t>
            </a: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/>
          <a:lstStyle/>
          <a:p>
            <a:pPr algn="r"/>
            <a:fld id="{C7986E61-E76A-472D-83C5-C48F183D2D6B}" type="slidenum">
              <a:rPr lang="ru-RU" sz="1200" smtClean="0">
                <a:latin typeface="+mn-lt"/>
              </a:rPr>
              <a:pPr algn="r"/>
              <a:t>28</a:t>
            </a:fld>
            <a:r>
              <a:rPr lang="ru-RU" sz="1200" dirty="0" smtClean="0">
                <a:latin typeface="+mn-lt"/>
              </a:rPr>
              <a:t> из 28</a:t>
            </a:r>
            <a:endParaRPr lang="ru-RU" sz="1200" dirty="0"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16496" y="1196752"/>
            <a:ext cx="82296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6700" marR="0" lvl="0" indent="-2667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Нижегородский государственный </a:t>
            </a:r>
            <a: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университет </a:t>
            </a:r>
            <a:b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им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Н.И. Лобачевского 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www.unn.ru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Институт информационных технологий, математики и механики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www.itmm.unn.ru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 eaLnBrk="0" hangingPunct="0">
              <a:spcBef>
                <a:spcPts val="1400"/>
              </a:spcBef>
            </a:pPr>
            <a:r>
              <a:rPr lang="ru-RU" sz="2400" b="1" dirty="0" smtClean="0">
                <a:solidFill>
                  <a:schemeClr val="tx2"/>
                </a:solidFill>
              </a:rPr>
              <a:t>603950, Нижний Новгород, пр. Гагарина, 23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, </a:t>
            </a:r>
          </a:p>
          <a:p>
            <a:pPr algn="ctr" eaLnBrk="0" hangingPunct="0"/>
            <a:r>
              <a:rPr lang="ru-RU" sz="2400" b="1" dirty="0" smtClean="0">
                <a:solidFill>
                  <a:schemeClr val="tx2"/>
                </a:solidFill>
              </a:rPr>
              <a:t>р.т.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: (831) 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4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6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33</a:t>
            </a:r>
            <a:r>
              <a:rPr lang="ru-RU" sz="2400" b="1" dirty="0" smtClean="0">
                <a:solidFill>
                  <a:schemeClr val="tx2"/>
                </a:solidFill>
              </a:rPr>
              <a:t>-56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,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algn="ctr" eaLnBrk="0" hangingPunct="0"/>
            <a:endParaRPr lang="en-US" sz="2400" dirty="0" smtClean="0">
              <a:solidFill>
                <a:schemeClr val="tx2"/>
              </a:solidFill>
            </a:endParaRPr>
          </a:p>
          <a:p>
            <a:pPr marL="266700" marR="0" lvl="0" indent="-26670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Гергель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Виктор Павлович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http://www.software.unn.ru/?dir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=17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</a:p>
          <a:p>
            <a:pPr marL="266700" marR="0" lvl="0" indent="-26670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E-mail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gergel@unn.ru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Структуры данных и структуры действия</a:t>
            </a:r>
            <a:endParaRPr lang="ru-RU" sz="1200" b="1" dirty="0">
              <a:latin typeface="+mn-lt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24" y="188640"/>
            <a:ext cx="9465896" cy="56197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Содержание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1. </a:t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действия и структуры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данных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2413" lvl="1" indent="0">
              <a:buFontTx/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1.1. </a:t>
            </a:r>
            <a:r>
              <a:rPr lang="ru-RU"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Структуры </a:t>
            </a:r>
            <a:r>
              <a:rPr lang="ru-RU" sz="2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данных 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74713" lvl="2" indent="-349250">
              <a:lnSpc>
                <a:spcPct val="80000"/>
              </a:lnSpc>
              <a:buFontTx/>
              <a:buAutoNum type="arabicPeriod"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Структуры данных, порождаемые структурой действия</a:t>
            </a:r>
          </a:p>
          <a:p>
            <a:pPr marL="874713" lvl="2" indent="-349250">
              <a:lnSpc>
                <a:spcPct val="80000"/>
              </a:lnSpc>
              <a:buFontTx/>
              <a:buAutoNum type="arabicPeriod"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Структуры данных, для которых возможны рекурсивные вычисления</a:t>
            </a:r>
          </a:p>
          <a:p>
            <a:pPr marL="874713" lvl="2" indent="-349250">
              <a:lnSpc>
                <a:spcPct val="80000"/>
              </a:lnSpc>
              <a:buFontTx/>
              <a:buAutoNum type="arabicPeriod"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Понятие структуры данных</a:t>
            </a:r>
          </a:p>
          <a:p>
            <a:pPr marL="874713" lvl="2" indent="-349250">
              <a:lnSpc>
                <a:spcPct val="80000"/>
              </a:lnSpc>
              <a:buFontTx/>
              <a:buAutoNum type="arabicPeriod"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Схема и экземпляр структуры данных</a:t>
            </a:r>
          </a:p>
          <a:p>
            <a:pPr marL="874713" lvl="2" indent="-349250">
              <a:lnSpc>
                <a:spcPct val="80000"/>
              </a:lnSpc>
              <a:buFontTx/>
              <a:buAutoNum type="arabicPeriod"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Именование элементов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структуры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74713" lvl="2" indent="-349250">
              <a:lnSpc>
                <a:spcPct val="80000"/>
              </a:lnSpc>
              <a:buFontTx/>
              <a:buAutoNum type="arabicPeriod"/>
            </a:pP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2413" lvl="1" indent="0">
              <a:lnSpc>
                <a:spcPct val="80000"/>
              </a:lnSpc>
              <a:buFontTx/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 для обсуждения</a:t>
            </a: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913441" y="6480746"/>
            <a:ext cx="865298" cy="260622"/>
          </a:xfrm>
          <a:prstGeom prst="rect">
            <a:avLst/>
          </a:prstGeom>
        </p:spPr>
        <p:txBody>
          <a:bodyPr/>
          <a:lstStyle/>
          <a:p>
            <a:pPr algn="r"/>
            <a:fld id="{612EF224-85C2-444C-8BE0-C16BA89387BA}" type="slidenum">
              <a:rPr lang="ru-RU" sz="1200" smtClean="0">
                <a:latin typeface="+mn-lt"/>
              </a:rPr>
              <a:pPr algn="r"/>
              <a:t>3</a:t>
            </a:fld>
            <a:r>
              <a:rPr lang="ru-RU" sz="1200" dirty="0" smtClean="0">
                <a:latin typeface="+mn-lt"/>
              </a:rPr>
              <a:t> из 28</a:t>
            </a:r>
            <a:endParaRPr lang="ru-RU" sz="1200" dirty="0">
              <a:latin typeface="+mn-lt"/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Структуры данных и структуры действия</a:t>
            </a:r>
            <a:endParaRPr lang="ru-RU" sz="1200" b="1" dirty="0">
              <a:latin typeface="+mn-lt"/>
            </a:endParaRP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92560" y="6408738"/>
            <a:ext cx="1440160" cy="26062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1200" dirty="0" smtClean="0">
                <a:latin typeface="+mn-lt"/>
              </a:rPr>
              <a:t>ИТММ ННГУ, 2002-2019</a:t>
            </a:r>
            <a:endParaRPr lang="ru-RU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67624" y="188640"/>
            <a:ext cx="9465896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3200" b="1" dirty="0" smtClean="0">
                <a:latin typeface="+mn-lt"/>
              </a:rPr>
              <a:t>Общая схема отображения математических моделей на ЭВМ</a:t>
            </a:r>
            <a:r>
              <a:rPr lang="en-US" sz="3200" b="1" dirty="0" smtClean="0">
                <a:latin typeface="+mn-lt"/>
              </a:rPr>
              <a:t> </a:t>
            </a:r>
            <a:r>
              <a:rPr lang="ru-RU" sz="3200" b="1" dirty="0" smtClean="0">
                <a:latin typeface="+mn-lt"/>
              </a:rPr>
              <a:t>…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7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EF224-85C2-444C-8BE0-C16BA89387BA}" type="slidenum">
              <a:rPr lang="ru-RU" smtClean="0"/>
              <a:pPr/>
              <a:t>4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848544" y="1628800"/>
            <a:ext cx="189865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А=Ф(В)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512840" y="1412776"/>
            <a:ext cx="50355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dirty="0">
                <a:cs typeface="Times New Roman" pitchFamily="18" charset="0"/>
              </a:rPr>
              <a:t>(</a:t>
            </a:r>
            <a:r>
              <a:rPr lang="ru-RU" sz="2000" b="1" dirty="0">
                <a:cs typeface="Times New Roman" pitchFamily="18" charset="0"/>
              </a:rPr>
              <a:t>А</a:t>
            </a:r>
            <a:r>
              <a:rPr lang="ru-RU" sz="2000" dirty="0">
                <a:cs typeface="Times New Roman" pitchFamily="18" charset="0"/>
              </a:rPr>
              <a:t> – выходные </a:t>
            </a:r>
            <a:r>
              <a:rPr lang="ru-RU" sz="2000" dirty="0" smtClean="0">
                <a:cs typeface="Times New Roman" pitchFamily="18" charset="0"/>
              </a:rPr>
              <a:t>данные</a:t>
            </a:r>
            <a:r>
              <a:rPr lang="ru-RU" sz="2000" dirty="0">
                <a:cs typeface="Times New Roman" pitchFamily="18" charset="0"/>
              </a:rPr>
              <a:t>, </a:t>
            </a:r>
            <a:r>
              <a:rPr lang="ru-RU" sz="2000" b="1" dirty="0">
                <a:cs typeface="Times New Roman" pitchFamily="18" charset="0"/>
              </a:rPr>
              <a:t>В</a:t>
            </a:r>
            <a:r>
              <a:rPr lang="ru-RU" sz="2000" dirty="0"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– исходные </a:t>
            </a:r>
            <a:r>
              <a:rPr lang="ru-RU" sz="2000" dirty="0">
                <a:cs typeface="Times New Roman" pitchFamily="18" charset="0"/>
              </a:rPr>
              <a:t>данные, </a:t>
            </a:r>
            <a:r>
              <a:rPr lang="ru-RU" sz="2000" b="1" dirty="0">
                <a:cs typeface="Times New Roman" pitchFamily="18" charset="0"/>
              </a:rPr>
              <a:t>Ф</a:t>
            </a:r>
            <a:r>
              <a:rPr lang="ru-RU" sz="2000" dirty="0">
                <a:cs typeface="Times New Roman" pitchFamily="18" charset="0"/>
              </a:rPr>
              <a:t> – правило преобразования)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73621" y="2707011"/>
            <a:ext cx="23114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А</a:t>
            </a:r>
            <a:r>
              <a:rPr lang="ru-RU" baseline="-25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=Ф</a:t>
            </a:r>
            <a:r>
              <a:rPr lang="ru-RU" baseline="-25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(В</a:t>
            </a:r>
            <a:r>
              <a:rPr lang="ru-RU" baseline="-25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)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3512840" y="2098576"/>
            <a:ext cx="5283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dirty="0">
                <a:cs typeface="Times New Roman" pitchFamily="18" charset="0"/>
              </a:rPr>
              <a:t>При отображении модели на ЭВМ данные модели и необходимые преобразования реализуются при помощи уже существующих объектов на ЭВМ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3512840" y="3429000"/>
            <a:ext cx="528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i="1" dirty="0">
                <a:cs typeface="Times New Roman" pitchFamily="18" charset="0"/>
              </a:rPr>
              <a:t>Таких уровней декомпозиции может быть несколько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848544" y="4865017"/>
            <a:ext cx="1898650" cy="50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Y</a:t>
            </a:r>
            <a:r>
              <a:rPr lang="ru-RU">
                <a:cs typeface="Times New Roman" pitchFamily="18" charset="0"/>
              </a:rPr>
              <a:t>=</a:t>
            </a:r>
            <a:r>
              <a:rPr lang="en-US">
                <a:cs typeface="Times New Roman" pitchFamily="18" charset="0"/>
              </a:rPr>
              <a:t>F</a:t>
            </a:r>
            <a:r>
              <a:rPr lang="ru-RU">
                <a:cs typeface="Times New Roman" pitchFamily="18" charset="0"/>
              </a:rPr>
              <a:t>(</a:t>
            </a:r>
            <a:r>
              <a:rPr lang="en-US">
                <a:cs typeface="Times New Roman" pitchFamily="18" charset="0"/>
              </a:rPr>
              <a:t>X</a:t>
            </a:r>
            <a:r>
              <a:rPr lang="ru-RU">
                <a:cs typeface="Times New Roman" pitchFamily="18" charset="0"/>
              </a:rPr>
              <a:t>)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704528" y="3861048"/>
            <a:ext cx="23114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Y</a:t>
            </a:r>
            <a:r>
              <a:rPr lang="ru-RU" baseline="-25000">
                <a:cs typeface="Times New Roman" pitchFamily="18" charset="0"/>
              </a:rPr>
              <a:t>1</a:t>
            </a:r>
            <a:r>
              <a:rPr lang="ru-RU">
                <a:cs typeface="Times New Roman" pitchFamily="18" charset="0"/>
              </a:rPr>
              <a:t>=</a:t>
            </a:r>
            <a:r>
              <a:rPr lang="en-US">
                <a:cs typeface="Times New Roman" pitchFamily="18" charset="0"/>
              </a:rPr>
              <a:t>F</a:t>
            </a:r>
            <a:r>
              <a:rPr lang="ru-RU" baseline="-25000">
                <a:cs typeface="Times New Roman" pitchFamily="18" charset="0"/>
              </a:rPr>
              <a:t>1</a:t>
            </a:r>
            <a:r>
              <a:rPr lang="ru-RU">
                <a:cs typeface="Times New Roman" pitchFamily="18" charset="0"/>
              </a:rPr>
              <a:t> (</a:t>
            </a:r>
            <a:r>
              <a:rPr lang="en-US">
                <a:cs typeface="Times New Roman" pitchFamily="18" charset="0"/>
              </a:rPr>
              <a:t>X</a:t>
            </a:r>
            <a:r>
              <a:rPr lang="ru-RU" baseline="-25000">
                <a:cs typeface="Times New Roman" pitchFamily="18" charset="0"/>
              </a:rPr>
              <a:t>1</a:t>
            </a:r>
            <a:r>
              <a:rPr lang="ru-RU">
                <a:cs typeface="Times New Roman" pitchFamily="18" charset="0"/>
              </a:rPr>
              <a:t>)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807269" y="3264817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cs typeface="Times New Roman" pitchFamily="18" charset="0"/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496616" y="3284984"/>
            <a:ext cx="742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•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•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•</a:t>
            </a: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3512840" y="4149080"/>
            <a:ext cx="5283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dirty="0">
                <a:cs typeface="Times New Roman" pitchFamily="18" charset="0"/>
              </a:rPr>
              <a:t>Подобная ситуация прослеживается и при разработке программ для автоматизации деятельности ЭВМ (реализация уровней программного обеспечения – снизу вверх)</a:t>
            </a: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 flipV="1">
            <a:off x="1343844" y="4312567"/>
            <a:ext cx="825500" cy="4572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cs typeface="Times New Roman" pitchFamily="18" charset="0"/>
            </a:endParaRPr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1352600" y="2132856"/>
            <a:ext cx="825500" cy="4572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cs typeface="Times New Roman" pitchFamily="18" charset="0"/>
            </a:endParaRPr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1352600" y="3140968"/>
            <a:ext cx="825500" cy="152400"/>
          </a:xfrm>
          <a:prstGeom prst="flowChartMerg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cs typeface="Times New Roman" pitchFamily="18" charset="0"/>
            </a:endParaRPr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 flipV="1">
            <a:off x="1352600" y="3645024"/>
            <a:ext cx="825500" cy="152400"/>
          </a:xfrm>
          <a:prstGeom prst="flowChartMerg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cs typeface="Times New Roman" pitchFamily="18" charset="0"/>
            </a:endParaRPr>
          </a:p>
        </p:txBody>
      </p:sp>
      <p:sp>
        <p:nvSpPr>
          <p:cNvPr id="21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Структуры данных и структуры действия</a:t>
            </a:r>
            <a:endParaRPr lang="ru-RU" sz="1200" b="1" dirty="0">
              <a:latin typeface="+mn-lt"/>
            </a:endParaRPr>
          </a:p>
        </p:txBody>
      </p:sp>
      <p:sp>
        <p:nvSpPr>
          <p:cNvPr id="22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 autoUpdateAnimBg="0"/>
      <p:bldP spid="2054" grpId="0" autoUpdateAnimBg="0"/>
      <p:bldP spid="2055" grpId="0" animBg="1" autoUpdateAnimBg="0"/>
      <p:bldP spid="2056" grpId="0" autoUpdateAnimBg="0"/>
      <p:bldP spid="2057" grpId="0" autoUpdateAnimBg="0"/>
      <p:bldP spid="2059" grpId="0" animBg="1" autoUpdateAnimBg="0"/>
      <p:bldP spid="2060" grpId="0" animBg="1" autoUpdateAnimBg="0"/>
      <p:bldP spid="2061" grpId="0" autoUpdateAnimBg="0"/>
      <p:bldP spid="2062" grpId="0" autoUpdateAnimBg="0"/>
      <p:bldP spid="2063" grpId="0" autoUpdateAnimBg="0"/>
      <p:bldP spid="2065" grpId="0" animBg="1"/>
      <p:bldP spid="2066" grpId="0" animBg="1"/>
      <p:bldP spid="2068" grpId="0" animBg="1"/>
      <p:bldP spid="20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F18F7-19FC-480E-947D-192BA50971ED}" type="slidenum">
              <a:rPr lang="ru-RU" smtClean="0"/>
              <a:pPr/>
              <a:t>5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344488" y="1412776"/>
            <a:ext cx="8818562" cy="345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600" dirty="0">
                <a:cs typeface="Times New Roman" pitchFamily="18" charset="0"/>
                <a:sym typeface="Wingdings" pitchFamily="2" charset="2"/>
              </a:rPr>
              <a:t></a:t>
            </a:r>
            <a:r>
              <a:rPr lang="ru-RU" sz="2600" dirty="0">
                <a:sym typeface="Wingdings" pitchFamily="2" charset="2"/>
              </a:rPr>
              <a:t> </a:t>
            </a:r>
            <a:r>
              <a:rPr lang="ru-RU" sz="2600" dirty="0" smtClean="0">
                <a:cs typeface="Times New Roman" pitchFamily="18" charset="0"/>
              </a:rPr>
              <a:t>Отображение </a:t>
            </a:r>
            <a:r>
              <a:rPr lang="ru-RU" sz="2600" dirty="0" smtClean="0"/>
              <a:t>математических моделей</a:t>
            </a:r>
            <a:r>
              <a:rPr lang="ru-RU" sz="2600" dirty="0" smtClean="0">
                <a:cs typeface="Times New Roman" pitchFamily="18" charset="0"/>
              </a:rPr>
              <a:t> на аппаратуру</a:t>
            </a:r>
            <a:r>
              <a:rPr lang="ru-RU" sz="2600" dirty="0" smtClean="0"/>
              <a:t> ЭВМ</a:t>
            </a:r>
            <a:r>
              <a:rPr lang="ru-RU" sz="2600" dirty="0" smtClean="0">
                <a:cs typeface="Times New Roman" pitchFamily="18" charset="0"/>
              </a:rPr>
              <a:t> можно себе представить как последовательность этапов построения </a:t>
            </a:r>
            <a:r>
              <a:rPr lang="ru-RU" sz="2600" dirty="0" smtClean="0"/>
              <a:t>иерархически-согласованных </a:t>
            </a:r>
            <a:r>
              <a:rPr lang="ru-RU" sz="2600" dirty="0" smtClean="0">
                <a:cs typeface="Times New Roman" pitchFamily="18" charset="0"/>
              </a:rPr>
              <a:t>моделей</a:t>
            </a:r>
            <a:r>
              <a:rPr lang="ru-RU" sz="2600" u="sng" dirty="0" smtClean="0">
                <a:cs typeface="Times New Roman" pitchFamily="18" charset="0"/>
              </a:rPr>
              <a:t> </a:t>
            </a:r>
            <a:endParaRPr lang="ru-RU" sz="2600" u="sng" dirty="0" smtClean="0"/>
          </a:p>
          <a:p>
            <a:pPr>
              <a:spcBef>
                <a:spcPct val="20000"/>
              </a:spcBef>
            </a:pPr>
            <a:r>
              <a:rPr lang="ru-RU" sz="2600" i="1" dirty="0" smtClean="0"/>
              <a:t>     </a:t>
            </a:r>
            <a:r>
              <a:rPr lang="ru-RU" sz="2600" i="1" dirty="0" smtClean="0">
                <a:cs typeface="Times New Roman" pitchFamily="18" charset="0"/>
              </a:rPr>
              <a:t>Сверху вниз</a:t>
            </a:r>
            <a:r>
              <a:rPr lang="ru-RU" sz="2600" dirty="0" smtClean="0">
                <a:cs typeface="Times New Roman" pitchFamily="18" charset="0"/>
              </a:rPr>
              <a:t> - этапы построения всё более конкретных и детальных моделей, ориентированных на отображение на аппаратуру ЭВМ</a:t>
            </a:r>
            <a:endParaRPr lang="ru-RU" sz="2600" dirty="0" smtClean="0"/>
          </a:p>
          <a:p>
            <a:pPr>
              <a:spcBef>
                <a:spcPct val="20000"/>
              </a:spcBef>
            </a:pPr>
            <a:r>
              <a:rPr lang="ru-RU" sz="2600" i="1" dirty="0" smtClean="0"/>
              <a:t>     </a:t>
            </a:r>
            <a:r>
              <a:rPr lang="ru-RU" sz="2600" i="1" dirty="0" smtClean="0">
                <a:cs typeface="Times New Roman" pitchFamily="18" charset="0"/>
              </a:rPr>
              <a:t>Снизу вверх</a:t>
            </a:r>
            <a:r>
              <a:rPr lang="ru-RU" sz="2600" dirty="0" smtClean="0"/>
              <a:t> </a:t>
            </a:r>
            <a:r>
              <a:rPr lang="ru-RU" sz="2600" dirty="0" smtClean="0">
                <a:cs typeface="Times New Roman" pitchFamily="18" charset="0"/>
              </a:rPr>
              <a:t>- этапы построения всё более общих моделей, более приближённых к объектам </a:t>
            </a:r>
            <a:r>
              <a:rPr lang="ru-RU" sz="2600" dirty="0" smtClean="0"/>
              <a:t>ис</a:t>
            </a:r>
            <a:r>
              <a:rPr lang="ru-RU" sz="2600" dirty="0" smtClean="0">
                <a:cs typeface="Times New Roman" pitchFamily="18" charset="0"/>
              </a:rPr>
              <a:t>следования</a:t>
            </a:r>
            <a:endParaRPr lang="ru-RU" sz="2600" dirty="0"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7624" y="188640"/>
            <a:ext cx="9465896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3200" b="1" dirty="0" smtClean="0">
                <a:latin typeface="+mn-lt"/>
              </a:rPr>
              <a:t>Общая схема отображения математических моделей на ЭВМ</a:t>
            </a:r>
            <a:r>
              <a:rPr lang="en-US" sz="3200" b="1" dirty="0" smtClean="0">
                <a:latin typeface="+mn-lt"/>
              </a:rPr>
              <a:t> </a:t>
            </a:r>
            <a:r>
              <a:rPr lang="ru-RU" sz="3200" b="1" dirty="0" smtClean="0">
                <a:latin typeface="+mn-lt"/>
              </a:rPr>
              <a:t>…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Структуры данных и структуры действия</a:t>
            </a:r>
            <a:endParaRPr lang="ru-RU" sz="1200" b="1" dirty="0">
              <a:latin typeface="+mn-lt"/>
            </a:endParaRPr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17C4F-23CC-437F-AF12-768570CEAE9F}" type="slidenum">
              <a:rPr lang="ru-RU" smtClean="0"/>
              <a:pPr/>
              <a:t>6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272480" y="1340768"/>
            <a:ext cx="8496944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600" dirty="0">
                <a:cs typeface="Times New Roman" pitchFamily="18" charset="0"/>
              </a:rPr>
              <a:t>Как правило, между моделями верхнего и нижнего уровня остаётся несколько нереализованных </a:t>
            </a:r>
            <a:r>
              <a:rPr lang="ru-RU" sz="2600" dirty="0" smtClean="0">
                <a:cs typeface="Times New Roman" pitchFamily="18" charset="0"/>
              </a:rPr>
              <a:t>промежуточных </a:t>
            </a:r>
            <a:r>
              <a:rPr lang="ru-RU" sz="2600" dirty="0">
                <a:cs typeface="Times New Roman" pitchFamily="18" charset="0"/>
              </a:rPr>
              <a:t>слоёв и ликвидация этого разрыва и есть </a:t>
            </a:r>
            <a:r>
              <a:rPr lang="ru-RU" sz="2600" i="1" dirty="0">
                <a:cs typeface="Times New Roman" pitchFamily="18" charset="0"/>
              </a:rPr>
              <a:t>основная задача программиста</a:t>
            </a:r>
            <a:r>
              <a:rPr lang="ru-RU" sz="2600" dirty="0">
                <a:cs typeface="Times New Roman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ru-RU" sz="2600" dirty="0">
                <a:cs typeface="Times New Roman" pitchFamily="18" charset="0"/>
              </a:rPr>
              <a:t>Общий аппарат для построения программных систем - </a:t>
            </a:r>
            <a:r>
              <a:rPr lang="ru-RU" sz="2600" b="1" dirty="0">
                <a:cs typeface="Times New Roman" pitchFamily="18" charset="0"/>
              </a:rPr>
              <a:t>Структуры данных и структуры действий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67624" y="188640"/>
            <a:ext cx="9465896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3200" b="1" dirty="0" smtClean="0">
                <a:latin typeface="+mn-lt"/>
              </a:rPr>
              <a:t>Общая схема отображения математических моделей на ЭВМ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Структуры данных и структуры действия</a:t>
            </a:r>
            <a:endParaRPr lang="ru-RU" sz="1200" b="1" dirty="0">
              <a:latin typeface="+mn-lt"/>
            </a:endParaRPr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49A8E-4904-4D15-8661-5B67A415CD8B}" type="slidenum">
              <a:rPr lang="ru-RU" smtClean="0"/>
              <a:pPr/>
              <a:t>7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8504" y="1124744"/>
            <a:ext cx="9073008" cy="781752"/>
          </a:xfr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>1. Структуры данных, порождаемые структурой действия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416496" y="2060848"/>
            <a:ext cx="907300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600" dirty="0">
                <a:cs typeface="Times New Roman" pitchFamily="18" charset="0"/>
              </a:rPr>
              <a:t>ЭВМ </a:t>
            </a:r>
            <a:r>
              <a:rPr lang="ru-RU" sz="2600" dirty="0"/>
              <a:t>является </a:t>
            </a:r>
            <a:r>
              <a:rPr lang="ru-RU" sz="2600" dirty="0">
                <a:cs typeface="Times New Roman" pitchFamily="18" charset="0"/>
              </a:rPr>
              <a:t>универс</a:t>
            </a:r>
            <a:r>
              <a:rPr lang="ru-RU" sz="2600" dirty="0"/>
              <a:t>альной</a:t>
            </a:r>
            <a:r>
              <a:rPr lang="ru-RU" sz="2600" dirty="0">
                <a:cs typeface="Times New Roman" pitchFamily="18" charset="0"/>
              </a:rPr>
              <a:t>, поскольку все операторы </a:t>
            </a:r>
            <a:r>
              <a:rPr lang="ru-RU" sz="2600" dirty="0"/>
              <a:t>любого алгоритма </a:t>
            </a:r>
            <a:r>
              <a:rPr lang="ru-RU" sz="2600" dirty="0">
                <a:cs typeface="Times New Roman" pitchFamily="18" charset="0"/>
              </a:rPr>
              <a:t>разлагаются в последовательность базовых операций. Разложение оператора рождает разложение операнда</a:t>
            </a:r>
          </a:p>
          <a:p>
            <a:pPr>
              <a:spcBef>
                <a:spcPct val="20000"/>
              </a:spcBef>
            </a:pPr>
            <a:r>
              <a:rPr lang="ru-RU" sz="2600" b="1" i="1" dirty="0">
                <a:cs typeface="Times New Roman" pitchFamily="18" charset="0"/>
              </a:rPr>
              <a:t>Пример:</a:t>
            </a:r>
            <a:r>
              <a:rPr lang="ru-RU" sz="2600" dirty="0">
                <a:cs typeface="Times New Roman" pitchFamily="18" charset="0"/>
              </a:rPr>
              <a:t> Скалярное произведение</a:t>
            </a:r>
          </a:p>
          <a:p>
            <a:pPr>
              <a:spcBef>
                <a:spcPct val="20000"/>
              </a:spcBef>
            </a:pPr>
            <a:r>
              <a:rPr lang="ru-RU" sz="2600" dirty="0">
                <a:cs typeface="Times New Roman" pitchFamily="18" charset="0"/>
              </a:rPr>
              <a:t>         (</a:t>
            </a:r>
            <a:r>
              <a:rPr lang="en-US" sz="2600" dirty="0">
                <a:cs typeface="Times New Roman" pitchFamily="18" charset="0"/>
              </a:rPr>
              <a:t>a</a:t>
            </a:r>
            <a:r>
              <a:rPr lang="ru-RU" sz="2600" dirty="0">
                <a:cs typeface="Times New Roman" pitchFamily="18" charset="0"/>
              </a:rPr>
              <a:t>,</a:t>
            </a:r>
            <a:r>
              <a:rPr lang="en-US" sz="2600" dirty="0">
                <a:cs typeface="Times New Roman" pitchFamily="18" charset="0"/>
              </a:rPr>
              <a:t>b</a:t>
            </a:r>
            <a:r>
              <a:rPr lang="ru-RU" sz="2600" dirty="0">
                <a:cs typeface="Times New Roman" pitchFamily="18" charset="0"/>
              </a:rPr>
              <a:t>)= </a:t>
            </a:r>
            <a:r>
              <a:rPr lang="en-US" sz="2600" dirty="0"/>
              <a:t>a</a:t>
            </a:r>
            <a:r>
              <a:rPr lang="ru-RU" sz="2600" baseline="-25000" dirty="0"/>
              <a:t>1</a:t>
            </a:r>
            <a:r>
              <a:rPr lang="ru-RU" sz="2600" dirty="0">
                <a:cs typeface="Times New Roman" pitchFamily="18" charset="0"/>
              </a:rPr>
              <a:t>·</a:t>
            </a:r>
            <a:r>
              <a:rPr lang="en-US" sz="2600" dirty="0"/>
              <a:t>b</a:t>
            </a:r>
            <a:r>
              <a:rPr lang="ru-RU" sz="2600" baseline="-25000" dirty="0"/>
              <a:t>1 </a:t>
            </a:r>
            <a:r>
              <a:rPr lang="ru-RU" sz="2600" dirty="0"/>
              <a:t>+ </a:t>
            </a:r>
            <a:r>
              <a:rPr lang="en-US" sz="2600" dirty="0"/>
              <a:t>a</a:t>
            </a:r>
            <a:r>
              <a:rPr lang="ru-RU" sz="2600" baseline="-25000" dirty="0"/>
              <a:t>2</a:t>
            </a:r>
            <a:r>
              <a:rPr lang="ru-RU" sz="2600" dirty="0">
                <a:cs typeface="Times New Roman" pitchFamily="18" charset="0"/>
              </a:rPr>
              <a:t>·</a:t>
            </a:r>
            <a:r>
              <a:rPr lang="en-US" sz="2600" dirty="0"/>
              <a:t>b</a:t>
            </a:r>
            <a:r>
              <a:rPr lang="ru-RU" sz="2600" baseline="-25000" dirty="0"/>
              <a:t>2 </a:t>
            </a:r>
            <a:r>
              <a:rPr lang="ru-RU" sz="2600" dirty="0"/>
              <a:t>+ </a:t>
            </a:r>
            <a:r>
              <a:rPr lang="en-US" sz="2600" dirty="0"/>
              <a:t>a</a:t>
            </a:r>
            <a:r>
              <a:rPr lang="ru-RU" sz="2600" baseline="-25000" dirty="0"/>
              <a:t>3</a:t>
            </a:r>
            <a:r>
              <a:rPr lang="ru-RU" sz="2600" dirty="0">
                <a:cs typeface="Times New Roman" pitchFamily="18" charset="0"/>
              </a:rPr>
              <a:t>·</a:t>
            </a:r>
            <a:r>
              <a:rPr lang="en-US" sz="2600" dirty="0"/>
              <a:t>b</a:t>
            </a:r>
            <a:r>
              <a:rPr lang="ru-RU" sz="2600" baseline="-25000" dirty="0"/>
              <a:t>3</a:t>
            </a:r>
            <a:endParaRPr lang="ru-RU" sz="2600" dirty="0"/>
          </a:p>
          <a:p>
            <a:pPr>
              <a:spcBef>
                <a:spcPct val="20000"/>
              </a:spcBef>
            </a:pPr>
            <a:r>
              <a:rPr lang="ru-RU" sz="2600" dirty="0">
                <a:cs typeface="Times New Roman" pitchFamily="18" charset="0"/>
              </a:rPr>
              <a:t>Как располагать значения</a:t>
            </a:r>
            <a:r>
              <a:rPr lang="ru-RU" sz="2600" dirty="0"/>
              <a:t> ?</a:t>
            </a:r>
          </a:p>
          <a:p>
            <a:pPr>
              <a:spcBef>
                <a:spcPct val="20000"/>
              </a:spcBef>
            </a:pPr>
            <a:r>
              <a:rPr lang="ru-RU" sz="2600" dirty="0"/>
              <a:t>         а = (</a:t>
            </a:r>
            <a:r>
              <a:rPr lang="en-US" sz="2600" dirty="0"/>
              <a:t>a</a:t>
            </a:r>
            <a:r>
              <a:rPr lang="ru-RU" sz="2600" baseline="-25000" dirty="0"/>
              <a:t>1</a:t>
            </a:r>
            <a:r>
              <a:rPr lang="ru-RU" sz="2600" dirty="0"/>
              <a:t>,</a:t>
            </a:r>
            <a:r>
              <a:rPr lang="en-US" sz="2600" dirty="0"/>
              <a:t>a</a:t>
            </a:r>
            <a:r>
              <a:rPr lang="ru-RU" sz="2600" baseline="-25000" dirty="0"/>
              <a:t>2</a:t>
            </a:r>
            <a:r>
              <a:rPr lang="ru-RU" sz="2600" dirty="0"/>
              <a:t>,</a:t>
            </a:r>
            <a:r>
              <a:rPr lang="en-US" sz="2600" dirty="0"/>
              <a:t>a</a:t>
            </a:r>
            <a:r>
              <a:rPr lang="ru-RU" sz="2600" baseline="-25000" dirty="0"/>
              <a:t>3</a:t>
            </a:r>
            <a:r>
              <a:rPr lang="ru-RU" sz="2600" dirty="0"/>
              <a:t>)  или  а = (</a:t>
            </a:r>
            <a:r>
              <a:rPr lang="en-US" sz="2600" dirty="0"/>
              <a:t>a</a:t>
            </a:r>
            <a:r>
              <a:rPr lang="ru-RU" sz="2600" baseline="-25000" dirty="0"/>
              <a:t>3</a:t>
            </a:r>
            <a:r>
              <a:rPr lang="ru-RU" sz="2600" dirty="0"/>
              <a:t>,</a:t>
            </a:r>
            <a:r>
              <a:rPr lang="en-US" sz="2600" dirty="0"/>
              <a:t>a</a:t>
            </a:r>
            <a:r>
              <a:rPr lang="ru-RU" sz="2600" baseline="-25000" dirty="0"/>
              <a:t>1</a:t>
            </a:r>
            <a:r>
              <a:rPr lang="ru-RU" sz="2600" dirty="0"/>
              <a:t>,</a:t>
            </a:r>
            <a:r>
              <a:rPr lang="en-US" sz="2600" dirty="0"/>
              <a:t>a</a:t>
            </a:r>
            <a:r>
              <a:rPr lang="ru-RU" sz="2600" baseline="-25000" dirty="0"/>
              <a:t>2</a:t>
            </a:r>
            <a:r>
              <a:rPr lang="ru-RU" sz="2600" dirty="0"/>
              <a:t>)</a:t>
            </a:r>
          </a:p>
          <a:p>
            <a:pPr>
              <a:spcBef>
                <a:spcPct val="20000"/>
              </a:spcBef>
            </a:pPr>
            <a:r>
              <a:rPr lang="ru-RU" sz="2600" dirty="0">
                <a:sym typeface="Wingdings" pitchFamily="2" charset="2"/>
              </a:rPr>
              <a:t> Структура операндов </a:t>
            </a:r>
            <a:r>
              <a:rPr lang="ru-RU" sz="2600" dirty="0" smtClean="0">
                <a:sym typeface="Wingdings" pitchFamily="2" charset="2"/>
              </a:rPr>
              <a:t>определяется структурой </a:t>
            </a:r>
            <a:r>
              <a:rPr lang="ru-RU" sz="2600" dirty="0">
                <a:sym typeface="Wingdings" pitchFamily="2" charset="2"/>
              </a:rPr>
              <a:t>действия</a:t>
            </a: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Структуры данных и структуры действия</a:t>
            </a:r>
            <a:endParaRPr lang="ru-RU" sz="1200" b="1" dirty="0">
              <a:latin typeface="+mn-lt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latin typeface="Arial" charset="0"/>
              </a:rPr>
              <a:t>1.1. Структуры </a:t>
            </a:r>
            <a:r>
              <a:rPr lang="ru-RU" sz="2800" b="1" dirty="0" smtClean="0">
                <a:latin typeface="Arial" charset="0"/>
              </a:rPr>
              <a:t>данных …</a:t>
            </a:r>
            <a:endParaRPr lang="ru-RU" sz="28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9E78-C1AE-4957-9042-6726F0E04F3E}" type="slidenum">
              <a:rPr lang="ru-RU" smtClean="0"/>
              <a:pPr/>
              <a:t>8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416496" y="2060848"/>
            <a:ext cx="8799438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600" dirty="0"/>
              <a:t>Запишем алгоритм скалярного произведения для произвольной длины вектора</a:t>
            </a:r>
            <a:endParaRPr lang="ru-RU" sz="2600" dirty="0">
              <a:sym typeface="Wingdings" pitchFamily="2" charset="2"/>
            </a:endParaRP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68613" name="Object 5"/>
          <p:cNvGraphicFramePr>
            <a:graphicFrameLocks noChangeAspect="1"/>
          </p:cNvGraphicFramePr>
          <p:nvPr/>
        </p:nvGraphicFramePr>
        <p:xfrm>
          <a:off x="1712640" y="2780928"/>
          <a:ext cx="1377554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r:id="rId4" imgW="558558" imgH="253890" progId="Equation.3">
                  <p:embed/>
                </p:oleObj>
              </mc:Choice>
              <mc:Fallback>
                <p:oleObj r:id="rId4" imgW="558558" imgH="25389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640" y="2780928"/>
                        <a:ext cx="1377554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68615" name="Object 7"/>
          <p:cNvGraphicFramePr>
            <a:graphicFrameLocks noChangeAspect="1"/>
          </p:cNvGraphicFramePr>
          <p:nvPr/>
        </p:nvGraphicFramePr>
        <p:xfrm>
          <a:off x="3528740" y="2746002"/>
          <a:ext cx="35496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r:id="rId6" imgW="1320227" imgH="266584" progId="Equation.3">
                  <p:embed/>
                </p:oleObj>
              </mc:Choice>
              <mc:Fallback>
                <p:oleObj r:id="rId6" imgW="1320227" imgH="266584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8740" y="2746002"/>
                        <a:ext cx="354965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3033440" y="2857127"/>
            <a:ext cx="66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,…</a:t>
            </a: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416496" y="3501008"/>
            <a:ext cx="8799438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600" dirty="0">
                <a:cs typeface="Times New Roman" pitchFamily="18" charset="0"/>
                <a:sym typeface="Wingdings" pitchFamily="2" charset="2"/>
              </a:rPr>
              <a:t>Результат шага даётся через результат предшествующего шага. Такое описание называется </a:t>
            </a:r>
            <a:r>
              <a:rPr lang="ru-RU" sz="2600" i="1" dirty="0">
                <a:cs typeface="Times New Roman" pitchFamily="18" charset="0"/>
                <a:sym typeface="Wingdings" pitchFamily="2" charset="2"/>
              </a:rPr>
              <a:t>рекурсией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. Даёт краткое описание процесса.</a:t>
            </a:r>
          </a:p>
        </p:txBody>
      </p:sp>
      <p:sp>
        <p:nvSpPr>
          <p:cNvPr id="68623" name="Rectangle 15"/>
          <p:cNvSpPr>
            <a:spLocks noChangeArrowheads="1"/>
          </p:cNvSpPr>
          <p:nvPr/>
        </p:nvSpPr>
        <p:spPr bwMode="auto">
          <a:xfrm>
            <a:off x="416496" y="4725144"/>
            <a:ext cx="8943454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600" dirty="0">
                <a:cs typeface="Times New Roman" pitchFamily="18" charset="0"/>
                <a:sym typeface="Wingdings" pitchFamily="2" charset="2"/>
              </a:rPr>
              <a:t>Индексы можно убрать в </a:t>
            </a:r>
            <a:r>
              <a:rPr lang="ru-RU" sz="2600" dirty="0">
                <a:cs typeface="Times New Roman" pitchFamily="18" charset="0"/>
                <a:sym typeface="Symbol" pitchFamily="18" charset="2"/>
              </a:rPr>
              <a:t>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, если </a:t>
            </a:r>
            <a:r>
              <a:rPr lang="ru-RU" sz="2600" dirty="0">
                <a:sym typeface="Wingdings" pitchFamily="2" charset="2"/>
              </a:rPr>
              <a:t>используется 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значени</a:t>
            </a:r>
            <a:r>
              <a:rPr lang="ru-RU" sz="2600" dirty="0">
                <a:sym typeface="Wingdings" pitchFamily="2" charset="2"/>
              </a:rPr>
              <a:t>е только последней частичной суммы</a:t>
            </a:r>
            <a:r>
              <a:rPr lang="ru-RU" sz="2600" dirty="0">
                <a:cs typeface="Times New Roman" pitchFamily="18" charset="0"/>
                <a:sym typeface="Wingdings" pitchFamily="2" charset="2"/>
              </a:rPr>
              <a:t>.</a:t>
            </a:r>
          </a:p>
        </p:txBody>
      </p:sp>
      <p:graphicFrame>
        <p:nvGraphicFramePr>
          <p:cNvPr id="68624" name="Object 16"/>
          <p:cNvGraphicFramePr>
            <a:graphicFrameLocks noChangeAspect="1"/>
          </p:cNvGraphicFramePr>
          <p:nvPr/>
        </p:nvGraphicFramePr>
        <p:xfrm>
          <a:off x="2504728" y="5589240"/>
          <a:ext cx="97512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r:id="rId8" imgW="431613" imgH="253890" progId="Equation.3">
                  <p:embed/>
                </p:oleObj>
              </mc:Choice>
              <mc:Fallback>
                <p:oleObj r:id="rId8" imgW="431613" imgH="25389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4728" y="5589240"/>
                        <a:ext cx="975122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5" name="Text Box 17"/>
          <p:cNvSpPr txBox="1">
            <a:spLocks noChangeArrowheads="1"/>
          </p:cNvSpPr>
          <p:nvPr/>
        </p:nvSpPr>
        <p:spPr bwMode="auto">
          <a:xfrm>
            <a:off x="3439046" y="5661248"/>
            <a:ext cx="66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,…</a:t>
            </a:r>
          </a:p>
        </p:txBody>
      </p:sp>
      <p:graphicFrame>
        <p:nvGraphicFramePr>
          <p:cNvPr id="68626" name="Object 18"/>
          <p:cNvGraphicFramePr>
            <a:graphicFrameLocks noChangeAspect="1"/>
          </p:cNvGraphicFramePr>
          <p:nvPr/>
        </p:nvGraphicFramePr>
        <p:xfrm>
          <a:off x="4016896" y="5589240"/>
          <a:ext cx="22288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r:id="rId10" imgW="990170" imgH="253890" progId="Equation.3">
                  <p:embed/>
                </p:oleObj>
              </mc:Choice>
              <mc:Fallback>
                <p:oleObj r:id="rId10" imgW="990170" imgH="25389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896" y="5589240"/>
                        <a:ext cx="22288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88504" y="1124744"/>
            <a:ext cx="9073008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2. Структуры данных, для которых возможны рекурсивные вычисления</a:t>
            </a:r>
            <a:r>
              <a:rPr lang="en-US" sz="2800" b="1" dirty="0" smtClean="0">
                <a:latin typeface="+mn-lt"/>
              </a:rPr>
              <a:t> </a:t>
            </a:r>
            <a:r>
              <a:rPr lang="ru-RU" sz="2800" b="1" dirty="0" smtClean="0">
                <a:latin typeface="+mn-lt"/>
              </a:rPr>
              <a:t>…</a:t>
            </a:r>
            <a:endParaRPr kumimoji="0" lang="ru-RU" sz="2800" b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0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Структуры данных и структуры действия</a:t>
            </a:r>
            <a:endParaRPr lang="ru-RU" sz="1200" b="1" dirty="0">
              <a:latin typeface="+mn-lt"/>
            </a:endParaRPr>
          </a:p>
        </p:txBody>
      </p:sp>
      <p:sp>
        <p:nvSpPr>
          <p:cNvPr id="2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latin typeface="Arial" charset="0"/>
              </a:rPr>
              <a:t>1.1. Структуры </a:t>
            </a:r>
            <a:r>
              <a:rPr lang="ru-RU" sz="2800" b="1" dirty="0" smtClean="0">
                <a:latin typeface="Arial" charset="0"/>
              </a:rPr>
              <a:t>данных …</a:t>
            </a:r>
            <a:endParaRPr lang="ru-RU" sz="28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F61B-37FB-4BF3-B7BC-0882F621869F}" type="slidenum">
              <a:rPr lang="ru-RU" smtClean="0"/>
              <a:pPr/>
              <a:t>9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488504" y="1844824"/>
            <a:ext cx="8644880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400" dirty="0">
                <a:sym typeface="Wingdings" pitchFamily="2" charset="2"/>
              </a:rPr>
              <a:t>Пусть: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sym typeface="Wingdings" pitchFamily="2" charset="2"/>
              </a:rPr>
              <a:t>  </a:t>
            </a:r>
            <a:r>
              <a:rPr lang="ru-RU" sz="2400" dirty="0">
                <a:sym typeface="Wingdings" pitchFamily="2" charset="2"/>
              </a:rPr>
              <a:t>Элементы векторов располагаются</a:t>
            </a:r>
            <a:br>
              <a:rPr lang="ru-RU" sz="2400" dirty="0">
                <a:sym typeface="Wingdings" pitchFamily="2" charset="2"/>
              </a:rPr>
            </a:br>
            <a:r>
              <a:rPr lang="ru-RU" sz="2400" dirty="0">
                <a:sym typeface="Wingdings" pitchFamily="2" charset="2"/>
              </a:rPr>
              <a:t>   последовательно </a:t>
            </a:r>
            <a:r>
              <a:rPr lang="ru-RU" sz="2400" dirty="0">
                <a:cs typeface="Times New Roman" pitchFamily="18" charset="0"/>
                <a:sym typeface="Wingdings" pitchFamily="2" charset="2"/>
              </a:rPr>
              <a:t>слева направо</a:t>
            </a:r>
            <a:r>
              <a:rPr lang="ru-RU" sz="2400" dirty="0">
                <a:sym typeface="Wingdings" pitchFamily="2" charset="2"/>
              </a:rPr>
              <a:t>,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400" dirty="0">
                <a:sym typeface="Wingdings" pitchFamily="2" charset="2"/>
              </a:rPr>
              <a:t> </a:t>
            </a:r>
            <a:r>
              <a:rPr lang="ru-RU" sz="2400" dirty="0" smtClean="0">
                <a:sym typeface="Wingdings" pitchFamily="2" charset="2"/>
              </a:rPr>
              <a:t> Имеется </a:t>
            </a:r>
            <a:r>
              <a:rPr lang="ru-RU" sz="2400" dirty="0">
                <a:cs typeface="Times New Roman" pitchFamily="18" charset="0"/>
                <a:sym typeface="Wingdings" pitchFamily="2" charset="2"/>
              </a:rPr>
              <a:t>указатель текущ</a:t>
            </a:r>
            <a:r>
              <a:rPr lang="ru-RU" sz="2400" dirty="0">
                <a:sym typeface="Wingdings" pitchFamily="2" charset="2"/>
              </a:rPr>
              <a:t>его элемента,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400" dirty="0">
                <a:sym typeface="Wingdings" pitchFamily="2" charset="2"/>
              </a:rPr>
              <a:t> </a:t>
            </a:r>
            <a:r>
              <a:rPr lang="ru-RU" sz="2400" dirty="0" smtClean="0">
                <a:sym typeface="Wingdings" pitchFamily="2" charset="2"/>
              </a:rPr>
              <a:t> Определена </a:t>
            </a:r>
            <a:r>
              <a:rPr lang="ru-RU" sz="2400" dirty="0">
                <a:cs typeface="Times New Roman" pitchFamily="18" charset="0"/>
                <a:sym typeface="Wingdings" pitchFamily="2" charset="2"/>
              </a:rPr>
              <a:t>операци</a:t>
            </a:r>
            <a:r>
              <a:rPr lang="ru-RU" sz="2400" dirty="0">
                <a:sym typeface="Wingdings" pitchFamily="2" charset="2"/>
              </a:rPr>
              <a:t>я</a:t>
            </a:r>
            <a:r>
              <a:rPr lang="ru-RU" sz="24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ru-RU" sz="2400" dirty="0">
                <a:sym typeface="Wingdings" pitchFamily="2" charset="2"/>
              </a:rPr>
              <a:t>"</a:t>
            </a:r>
            <a:r>
              <a:rPr lang="ru-RU" sz="2400" dirty="0">
                <a:cs typeface="Times New Roman" pitchFamily="18" charset="0"/>
                <a:sym typeface="Wingdings" pitchFamily="2" charset="2"/>
              </a:rPr>
              <a:t>след</a:t>
            </a:r>
            <a:r>
              <a:rPr lang="ru-RU" sz="2400" dirty="0">
                <a:sym typeface="Wingdings" pitchFamily="2" charset="2"/>
              </a:rPr>
              <a:t>ующий элемент"</a:t>
            </a:r>
            <a:r>
              <a:rPr lang="ru-RU" sz="2400" dirty="0">
                <a:cs typeface="Times New Roman" pitchFamily="18" charset="0"/>
                <a:sym typeface="Wingdings" pitchFamily="2" charset="2"/>
              </a:rPr>
              <a:t> </a:t>
            </a: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70672" name="Object 16"/>
          <p:cNvGraphicFramePr>
            <a:graphicFrameLocks noChangeAspect="1"/>
          </p:cNvGraphicFramePr>
          <p:nvPr/>
        </p:nvGraphicFramePr>
        <p:xfrm>
          <a:off x="3368824" y="4725144"/>
          <a:ext cx="27654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r:id="rId4" imgW="1143000" imgH="254000" progId="Equation.3">
                  <p:embed/>
                </p:oleObj>
              </mc:Choice>
              <mc:Fallback>
                <p:oleObj r:id="rId4" imgW="1143000" imgH="2540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824" y="4725144"/>
                        <a:ext cx="2765425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4" name="AutoShape 18"/>
          <p:cNvSpPr>
            <a:spLocks noChangeArrowheads="1"/>
          </p:cNvSpPr>
          <p:nvPr/>
        </p:nvSpPr>
        <p:spPr bwMode="auto">
          <a:xfrm>
            <a:off x="4359424" y="3658343"/>
            <a:ext cx="2971800" cy="762000"/>
          </a:xfrm>
          <a:prstGeom prst="wedgeRoundRectCallout">
            <a:avLst>
              <a:gd name="adj1" fmla="val -50755"/>
              <a:gd name="adj2" fmla="val 9562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/>
              <a:t>Предыдущее значение суммы</a:t>
            </a:r>
          </a:p>
        </p:txBody>
      </p:sp>
      <p:sp>
        <p:nvSpPr>
          <p:cNvPr id="70675" name="AutoShape 19"/>
          <p:cNvSpPr>
            <a:spLocks noChangeArrowheads="1"/>
          </p:cNvSpPr>
          <p:nvPr/>
        </p:nvSpPr>
        <p:spPr bwMode="auto">
          <a:xfrm>
            <a:off x="1305074" y="3658343"/>
            <a:ext cx="2724150" cy="762000"/>
          </a:xfrm>
          <a:prstGeom prst="wedgeRoundRectCallout">
            <a:avLst>
              <a:gd name="adj1" fmla="val 33903"/>
              <a:gd name="adj2" fmla="val 9541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dirty="0"/>
              <a:t>Новое значение суммы</a:t>
            </a:r>
          </a:p>
        </p:txBody>
      </p:sp>
      <p:sp>
        <p:nvSpPr>
          <p:cNvPr id="70676" name="AutoShape 20"/>
          <p:cNvSpPr>
            <a:spLocks noChangeArrowheads="1"/>
          </p:cNvSpPr>
          <p:nvPr/>
        </p:nvSpPr>
        <p:spPr bwMode="auto">
          <a:xfrm>
            <a:off x="6588274" y="5410943"/>
            <a:ext cx="2806700" cy="762000"/>
          </a:xfrm>
          <a:prstGeom prst="wedgeRoundRectCallout">
            <a:avLst>
              <a:gd name="adj1" fmla="val -89829"/>
              <a:gd name="adj2" fmla="val -7958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/>
              <a:t>Начальная установка </a:t>
            </a:r>
            <a:r>
              <a:rPr lang="en-US" sz="2000"/>
              <a:t>a</a:t>
            </a:r>
            <a:r>
              <a:rPr lang="en-US" sz="2000" baseline="-25000"/>
              <a:t>1 </a:t>
            </a:r>
            <a:r>
              <a:rPr lang="en-US" sz="2000"/>
              <a:t>b</a:t>
            </a:r>
            <a:r>
              <a:rPr lang="en-US" sz="2000" baseline="-25000"/>
              <a:t>1</a:t>
            </a:r>
            <a:endParaRPr lang="ru-RU" sz="2000" baseline="-25000"/>
          </a:p>
        </p:txBody>
      </p:sp>
      <p:sp>
        <p:nvSpPr>
          <p:cNvPr id="70678" name="AutoShape 22"/>
          <p:cNvSpPr>
            <a:spLocks noChangeArrowheads="1"/>
          </p:cNvSpPr>
          <p:nvPr/>
        </p:nvSpPr>
        <p:spPr bwMode="auto">
          <a:xfrm>
            <a:off x="3864124" y="5466506"/>
            <a:ext cx="2063750" cy="762000"/>
          </a:xfrm>
          <a:prstGeom prst="wedgeRoundRectCallout">
            <a:avLst>
              <a:gd name="adj1" fmla="val -29500"/>
              <a:gd name="adj2" fmla="val -7250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/>
              <a:t>Начальное значение = 0</a:t>
            </a:r>
            <a:endParaRPr lang="ru-RU" sz="2000" baseline="-25000"/>
          </a:p>
        </p:txBody>
      </p:sp>
      <p:sp>
        <p:nvSpPr>
          <p:cNvPr id="70679" name="AutoShape 23"/>
          <p:cNvSpPr>
            <a:spLocks noChangeArrowheads="1"/>
          </p:cNvSpPr>
          <p:nvPr/>
        </p:nvSpPr>
        <p:spPr bwMode="auto">
          <a:xfrm>
            <a:off x="1305074" y="5487143"/>
            <a:ext cx="2228850" cy="762000"/>
          </a:xfrm>
          <a:prstGeom prst="wedgeRoundRectCallout">
            <a:avLst>
              <a:gd name="adj1" fmla="val 51468"/>
              <a:gd name="adj2" fmla="val -7250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/>
              <a:t>Конечное значение </a:t>
            </a:r>
            <a:r>
              <a:rPr lang="en-US" sz="2000" b="1"/>
              <a:t>(ab)</a:t>
            </a:r>
            <a:endParaRPr lang="ru-RU" sz="2000" b="1" baseline="-2500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88504" y="1124744"/>
            <a:ext cx="9073008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2. Структуры данных, для которых возможны рекурсивные вычисления</a:t>
            </a:r>
            <a:r>
              <a:rPr lang="en-US" sz="2800" b="1" dirty="0" smtClean="0">
                <a:latin typeface="+mn-lt"/>
              </a:rPr>
              <a:t> </a:t>
            </a:r>
            <a:r>
              <a:rPr lang="ru-RU" sz="2800" b="1" dirty="0" smtClean="0">
                <a:latin typeface="+mn-lt"/>
              </a:rPr>
              <a:t>…</a:t>
            </a:r>
            <a:endParaRPr kumimoji="0" lang="ru-RU" sz="2800" b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Структуры данных и структуры действия</a:t>
            </a:r>
            <a:endParaRPr lang="ru-RU" sz="1200" b="1" dirty="0">
              <a:latin typeface="+mn-lt"/>
            </a:endParaRPr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latin typeface="Arial" charset="0"/>
              </a:rPr>
              <a:t>1.1. Структуры </a:t>
            </a:r>
            <a:r>
              <a:rPr lang="ru-RU" sz="2800" b="1" dirty="0" smtClean="0">
                <a:latin typeface="Arial" charset="0"/>
              </a:rPr>
              <a:t>данных …</a:t>
            </a:r>
            <a:endParaRPr lang="ru-RU" sz="28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4" grpId="0" animBg="1" autoUpdateAnimBg="0"/>
      <p:bldP spid="70675" grpId="0" animBg="1" autoUpdateAnimBg="0"/>
      <p:bldP spid="70676" grpId="0" animBg="1" autoUpdateAnimBg="0"/>
      <p:bldP spid="70678" grpId="0" animBg="1" autoUpdateAnimBg="0"/>
      <p:bldP spid="70679" grpId="0" animBg="1" autoUpdateAnimBg="0"/>
    </p:bldLst>
  </p:timing>
</p:sld>
</file>

<file path=ppt/theme/theme1.xml><?xml version="1.0" encoding="utf-8"?>
<a:theme xmlns:a="http://schemas.openxmlformats.org/drawingml/2006/main" name="1_itlab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1561</Words>
  <Application>Microsoft Office PowerPoint</Application>
  <PresentationFormat>Лист A4 (210x297 мм)</PresentationFormat>
  <Paragraphs>286</Paragraphs>
  <Slides>28</Slides>
  <Notes>24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6</vt:i4>
      </vt:variant>
      <vt:variant>
        <vt:lpstr>Заголовки слайдов</vt:lpstr>
      </vt:variant>
      <vt:variant>
        <vt:i4>28</vt:i4>
      </vt:variant>
    </vt:vector>
  </HeadingPairs>
  <TitlesOfParts>
    <vt:vector size="39" baseType="lpstr">
      <vt:lpstr>Arial</vt:lpstr>
      <vt:lpstr>Symbol</vt:lpstr>
      <vt:lpstr>Times New Roman</vt:lpstr>
      <vt:lpstr>Wingdings</vt:lpstr>
      <vt:lpstr>1_itlab</vt:lpstr>
      <vt:lpstr>Equation.3</vt:lpstr>
      <vt:lpstr>Формула</vt:lpstr>
      <vt:lpstr>Уравнение</vt:lpstr>
      <vt:lpstr>Microsoft Word Picture</vt:lpstr>
      <vt:lpstr>Рисунок</vt:lpstr>
      <vt:lpstr>Picture</vt:lpstr>
      <vt:lpstr>Презентация PowerPoint</vt:lpstr>
      <vt:lpstr>Презентация PowerPoint</vt:lpstr>
      <vt:lpstr>Содержание</vt:lpstr>
      <vt:lpstr>Презентация PowerPoint</vt:lpstr>
      <vt:lpstr>Презентация PowerPoint</vt:lpstr>
      <vt:lpstr>Презентация PowerPoint</vt:lpstr>
      <vt:lpstr>1. Структуры данных, порождаемые структурой действия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программирования 2</dc:title>
  <dc:subject>Структуры действия и структуры данных</dc:subject>
  <dc:creator/>
  <cp:lastModifiedBy/>
  <cp:revision>16</cp:revision>
  <cp:lastPrinted>1900-12-31T20:00:00Z</cp:lastPrinted>
  <dcterms:created xsi:type="dcterms:W3CDTF">1900-12-31T20:00:00Z</dcterms:created>
  <dcterms:modified xsi:type="dcterms:W3CDTF">2020-09-03T17:17:50Z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